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  <p:sldMasterId id="2147483679" r:id="rId3"/>
    <p:sldMasterId id="2147483713" r:id="rId4"/>
  </p:sldMasterIdLst>
  <p:notesMasterIdLst>
    <p:notesMasterId r:id="rId120"/>
  </p:notesMasterIdLst>
  <p:handoutMasterIdLst>
    <p:handoutMasterId r:id="rId121"/>
  </p:handoutMasterIdLst>
  <p:sldIdLst>
    <p:sldId id="692" r:id="rId5"/>
    <p:sldId id="738" r:id="rId6"/>
    <p:sldId id="686" r:id="rId7"/>
    <p:sldId id="687" r:id="rId8"/>
    <p:sldId id="764" r:id="rId9"/>
    <p:sldId id="739" r:id="rId10"/>
    <p:sldId id="740" r:id="rId11"/>
    <p:sldId id="753" r:id="rId12"/>
    <p:sldId id="706" r:id="rId13"/>
    <p:sldId id="902" r:id="rId14"/>
    <p:sldId id="754" r:id="rId15"/>
    <p:sldId id="813" r:id="rId16"/>
    <p:sldId id="840" r:id="rId17"/>
    <p:sldId id="877" r:id="rId18"/>
    <p:sldId id="904" r:id="rId19"/>
    <p:sldId id="876" r:id="rId20"/>
    <p:sldId id="878" r:id="rId21"/>
    <p:sldId id="879" r:id="rId22"/>
    <p:sldId id="880" r:id="rId23"/>
    <p:sldId id="851" r:id="rId24"/>
    <p:sldId id="852" r:id="rId25"/>
    <p:sldId id="849" r:id="rId26"/>
    <p:sldId id="853" r:id="rId27"/>
    <p:sldId id="854" r:id="rId28"/>
    <p:sldId id="855" r:id="rId29"/>
    <p:sldId id="881" r:id="rId30"/>
    <p:sldId id="859" r:id="rId31"/>
    <p:sldId id="860" r:id="rId32"/>
    <p:sldId id="861" r:id="rId33"/>
    <p:sldId id="862" r:id="rId34"/>
    <p:sldId id="863" r:id="rId35"/>
    <p:sldId id="868" r:id="rId36"/>
    <p:sldId id="869" r:id="rId37"/>
    <p:sldId id="870" r:id="rId38"/>
    <p:sldId id="871" r:id="rId39"/>
    <p:sldId id="872" r:id="rId40"/>
    <p:sldId id="976" r:id="rId41"/>
    <p:sldId id="873" r:id="rId42"/>
    <p:sldId id="874" r:id="rId43"/>
    <p:sldId id="882" r:id="rId44"/>
    <p:sldId id="903" r:id="rId45"/>
    <p:sldId id="875" r:id="rId46"/>
    <p:sldId id="883" r:id="rId47"/>
    <p:sldId id="857" r:id="rId48"/>
    <p:sldId id="474" r:id="rId49"/>
    <p:sldId id="670" r:id="rId50"/>
    <p:sldId id="576" r:id="rId51"/>
    <p:sldId id="577" r:id="rId52"/>
    <p:sldId id="768" r:id="rId53"/>
    <p:sldId id="971" r:id="rId54"/>
    <p:sldId id="968" r:id="rId55"/>
    <p:sldId id="969" r:id="rId56"/>
    <p:sldId id="908" r:id="rId57"/>
    <p:sldId id="909" r:id="rId58"/>
    <p:sldId id="910" r:id="rId59"/>
    <p:sldId id="911" r:id="rId60"/>
    <p:sldId id="912" r:id="rId61"/>
    <p:sldId id="913" r:id="rId62"/>
    <p:sldId id="914" r:id="rId63"/>
    <p:sldId id="915" r:id="rId64"/>
    <p:sldId id="916" r:id="rId65"/>
    <p:sldId id="917" r:id="rId66"/>
    <p:sldId id="918" r:id="rId67"/>
    <p:sldId id="919" r:id="rId68"/>
    <p:sldId id="920" r:id="rId69"/>
    <p:sldId id="921" r:id="rId70"/>
    <p:sldId id="922" r:id="rId71"/>
    <p:sldId id="923" r:id="rId72"/>
    <p:sldId id="924" r:id="rId73"/>
    <p:sldId id="925" r:id="rId74"/>
    <p:sldId id="926" r:id="rId75"/>
    <p:sldId id="927" r:id="rId76"/>
    <p:sldId id="928" r:id="rId77"/>
    <p:sldId id="929" r:id="rId78"/>
    <p:sldId id="930" r:id="rId79"/>
    <p:sldId id="931" r:id="rId80"/>
    <p:sldId id="932" r:id="rId81"/>
    <p:sldId id="933" r:id="rId82"/>
    <p:sldId id="934" r:id="rId83"/>
    <p:sldId id="935" r:id="rId84"/>
    <p:sldId id="936" r:id="rId85"/>
    <p:sldId id="937" r:id="rId86"/>
    <p:sldId id="938" r:id="rId87"/>
    <p:sldId id="939" r:id="rId88"/>
    <p:sldId id="940" r:id="rId89"/>
    <p:sldId id="941" r:id="rId90"/>
    <p:sldId id="942" r:id="rId91"/>
    <p:sldId id="943" r:id="rId92"/>
    <p:sldId id="944" r:id="rId93"/>
    <p:sldId id="973" r:id="rId94"/>
    <p:sldId id="945" r:id="rId95"/>
    <p:sldId id="974" r:id="rId96"/>
    <p:sldId id="946" r:id="rId97"/>
    <p:sldId id="947" r:id="rId98"/>
    <p:sldId id="948" r:id="rId99"/>
    <p:sldId id="949" r:id="rId100"/>
    <p:sldId id="950" r:id="rId101"/>
    <p:sldId id="952" r:id="rId102"/>
    <p:sldId id="953" r:id="rId103"/>
    <p:sldId id="954" r:id="rId104"/>
    <p:sldId id="955" r:id="rId105"/>
    <p:sldId id="956" r:id="rId106"/>
    <p:sldId id="957" r:id="rId107"/>
    <p:sldId id="958" r:id="rId108"/>
    <p:sldId id="959" r:id="rId109"/>
    <p:sldId id="960" r:id="rId110"/>
    <p:sldId id="961" r:id="rId111"/>
    <p:sldId id="975" r:id="rId112"/>
    <p:sldId id="962" r:id="rId113"/>
    <p:sldId id="963" r:id="rId114"/>
    <p:sldId id="964" r:id="rId115"/>
    <p:sldId id="965" r:id="rId116"/>
    <p:sldId id="966" r:id="rId117"/>
    <p:sldId id="967" r:id="rId118"/>
    <p:sldId id="906" r:id="rId119"/>
  </p:sldIdLst>
  <p:sldSz cx="9144000" cy="6858000" type="letter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/>
  <p:clrMru>
    <a:srgbClr val="4E4E3F"/>
    <a:srgbClr val="FFDAC0"/>
    <a:srgbClr val="00005C"/>
    <a:srgbClr val="000000"/>
    <a:srgbClr val="08008D"/>
    <a:srgbClr val="060060"/>
    <a:srgbClr val="17175F"/>
    <a:srgbClr val="101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94" d="100"/>
          <a:sy n="194" d="100"/>
        </p:scale>
        <p:origin x="-256" y="-96"/>
      </p:cViewPr>
      <p:guideLst>
        <p:guide orient="horz" pos="2274"/>
        <p:guide pos="43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120" Type="http://schemas.openxmlformats.org/officeDocument/2006/relationships/notesMaster" Target="notesMasters/notesMaster1.xml"/><Relationship Id="rId121" Type="http://schemas.openxmlformats.org/officeDocument/2006/relationships/handoutMaster" Target="handoutMasters/handoutMaster1.xml"/><Relationship Id="rId122" Type="http://schemas.openxmlformats.org/officeDocument/2006/relationships/printerSettings" Target="printerSettings/printerSettings1.bin"/><Relationship Id="rId123" Type="http://schemas.openxmlformats.org/officeDocument/2006/relationships/presProps" Target="presProps.xml"/><Relationship Id="rId124" Type="http://schemas.openxmlformats.org/officeDocument/2006/relationships/viewProps" Target="viewProps.xml"/><Relationship Id="rId125" Type="http://schemas.openxmlformats.org/officeDocument/2006/relationships/theme" Target="theme/theme1.xml"/><Relationship Id="rId126" Type="http://schemas.openxmlformats.org/officeDocument/2006/relationships/tableStyles" Target="tableStyle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90" Type="http://schemas.openxmlformats.org/officeDocument/2006/relationships/slide" Target="slides/slide86.xml"/><Relationship Id="rId91" Type="http://schemas.openxmlformats.org/officeDocument/2006/relationships/slide" Target="slides/slide87.xml"/><Relationship Id="rId92" Type="http://schemas.openxmlformats.org/officeDocument/2006/relationships/slide" Target="slides/slide88.xml"/><Relationship Id="rId93" Type="http://schemas.openxmlformats.org/officeDocument/2006/relationships/slide" Target="slides/slide89.xml"/><Relationship Id="rId94" Type="http://schemas.openxmlformats.org/officeDocument/2006/relationships/slide" Target="slides/slide90.xml"/><Relationship Id="rId95" Type="http://schemas.openxmlformats.org/officeDocument/2006/relationships/slide" Target="slides/slide91.xml"/><Relationship Id="rId96" Type="http://schemas.openxmlformats.org/officeDocument/2006/relationships/slide" Target="slides/slide92.xml"/><Relationship Id="rId101" Type="http://schemas.openxmlformats.org/officeDocument/2006/relationships/slide" Target="slides/slide97.xml"/><Relationship Id="rId102" Type="http://schemas.openxmlformats.org/officeDocument/2006/relationships/slide" Target="slides/slide98.xml"/><Relationship Id="rId103" Type="http://schemas.openxmlformats.org/officeDocument/2006/relationships/slide" Target="slides/slide99.xml"/><Relationship Id="rId104" Type="http://schemas.openxmlformats.org/officeDocument/2006/relationships/slide" Target="slides/slide100.xml"/><Relationship Id="rId105" Type="http://schemas.openxmlformats.org/officeDocument/2006/relationships/slide" Target="slides/slide101.xml"/><Relationship Id="rId106" Type="http://schemas.openxmlformats.org/officeDocument/2006/relationships/slide" Target="slides/slide102.xml"/><Relationship Id="rId107" Type="http://schemas.openxmlformats.org/officeDocument/2006/relationships/slide" Target="slides/slide103.xml"/><Relationship Id="rId108" Type="http://schemas.openxmlformats.org/officeDocument/2006/relationships/slide" Target="slides/slide104.xml"/><Relationship Id="rId109" Type="http://schemas.openxmlformats.org/officeDocument/2006/relationships/slide" Target="slides/slide105.xml"/><Relationship Id="rId97" Type="http://schemas.openxmlformats.org/officeDocument/2006/relationships/slide" Target="slides/slide93.xml"/><Relationship Id="rId98" Type="http://schemas.openxmlformats.org/officeDocument/2006/relationships/slide" Target="slides/slide94.xml"/><Relationship Id="rId99" Type="http://schemas.openxmlformats.org/officeDocument/2006/relationships/slide" Target="slides/slide95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00" Type="http://schemas.openxmlformats.org/officeDocument/2006/relationships/slide" Target="slides/slide96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slide" Target="slides/slide68.xml"/><Relationship Id="rId73" Type="http://schemas.openxmlformats.org/officeDocument/2006/relationships/slide" Target="slides/slide69.xml"/><Relationship Id="rId74" Type="http://schemas.openxmlformats.org/officeDocument/2006/relationships/slide" Target="slides/slide70.xml"/><Relationship Id="rId75" Type="http://schemas.openxmlformats.org/officeDocument/2006/relationships/slide" Target="slides/slide71.xml"/><Relationship Id="rId76" Type="http://schemas.openxmlformats.org/officeDocument/2006/relationships/slide" Target="slides/slide72.xml"/><Relationship Id="rId77" Type="http://schemas.openxmlformats.org/officeDocument/2006/relationships/slide" Target="slides/slide73.xml"/><Relationship Id="rId78" Type="http://schemas.openxmlformats.org/officeDocument/2006/relationships/slide" Target="slides/slide74.xml"/><Relationship Id="rId79" Type="http://schemas.openxmlformats.org/officeDocument/2006/relationships/slide" Target="slides/slide75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110" Type="http://schemas.openxmlformats.org/officeDocument/2006/relationships/slide" Target="slides/slide106.xml"/><Relationship Id="rId111" Type="http://schemas.openxmlformats.org/officeDocument/2006/relationships/slide" Target="slides/slide107.xml"/><Relationship Id="rId112" Type="http://schemas.openxmlformats.org/officeDocument/2006/relationships/slide" Target="slides/slide108.xml"/><Relationship Id="rId113" Type="http://schemas.openxmlformats.org/officeDocument/2006/relationships/slide" Target="slides/slide109.xml"/><Relationship Id="rId114" Type="http://schemas.openxmlformats.org/officeDocument/2006/relationships/slide" Target="slides/slide110.xml"/><Relationship Id="rId115" Type="http://schemas.openxmlformats.org/officeDocument/2006/relationships/slide" Target="slides/slide111.xml"/><Relationship Id="rId116" Type="http://schemas.openxmlformats.org/officeDocument/2006/relationships/slide" Target="slides/slide112.xml"/><Relationship Id="rId117" Type="http://schemas.openxmlformats.org/officeDocument/2006/relationships/slide" Target="slides/slide113.xml"/><Relationship Id="rId118" Type="http://schemas.openxmlformats.org/officeDocument/2006/relationships/slide" Target="slides/slide114.xml"/><Relationship Id="rId119" Type="http://schemas.openxmlformats.org/officeDocument/2006/relationships/slide" Target="slides/slide11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80" Type="http://schemas.openxmlformats.org/officeDocument/2006/relationships/slide" Target="slides/slide76.xml"/><Relationship Id="rId81" Type="http://schemas.openxmlformats.org/officeDocument/2006/relationships/slide" Target="slides/slide77.xml"/><Relationship Id="rId82" Type="http://schemas.openxmlformats.org/officeDocument/2006/relationships/slide" Target="slides/slide78.xml"/><Relationship Id="rId83" Type="http://schemas.openxmlformats.org/officeDocument/2006/relationships/slide" Target="slides/slide79.xml"/><Relationship Id="rId84" Type="http://schemas.openxmlformats.org/officeDocument/2006/relationships/slide" Target="slides/slide80.xml"/><Relationship Id="rId85" Type="http://schemas.openxmlformats.org/officeDocument/2006/relationships/slide" Target="slides/slide81.xml"/><Relationship Id="rId86" Type="http://schemas.openxmlformats.org/officeDocument/2006/relationships/slide" Target="slides/slide82.xml"/><Relationship Id="rId87" Type="http://schemas.openxmlformats.org/officeDocument/2006/relationships/slide" Target="slides/slide83.xml"/><Relationship Id="rId88" Type="http://schemas.openxmlformats.org/officeDocument/2006/relationships/slide" Target="slides/slide84.xml"/><Relationship Id="rId89" Type="http://schemas.openxmlformats.org/officeDocument/2006/relationships/slide" Target="slides/slide8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0570BBA9-E96B-1044-883F-1F03C963D5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277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686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686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A3C1597-D3E1-5441-8E5C-6141AC56AA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2047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BC98D9-0448-0C47-A77F-F084369C9DA4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68813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8131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A48A99-6828-054D-83AA-DDF451C9C817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240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0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021A9A-F8D3-3C40-BA61-8331ECD64609}" type="slidenum">
              <a:rPr lang="en-US">
                <a:solidFill>
                  <a:prstClr val="black"/>
                </a:solidFill>
              </a:rPr>
              <a:pPr>
                <a:defRPr/>
              </a:pPr>
              <a:t>103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09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9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C2DC1A-EFA2-1B40-A85A-9F615ED62EE2}" type="slidenum">
              <a:rPr lang="en-US">
                <a:solidFill>
                  <a:prstClr val="black"/>
                </a:solidFill>
              </a:rPr>
              <a:pPr>
                <a:defRPr/>
              </a:pPr>
              <a:t>104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120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2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6B870E3-DD9B-3F40-95F6-F83FFA1423E3}" type="slidenum">
              <a:rPr lang="en-US">
                <a:solidFill>
                  <a:prstClr val="black"/>
                </a:solidFill>
              </a:rPr>
              <a:pPr>
                <a:defRPr/>
              </a:pPr>
              <a:t>105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4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We are lucky that pseudobulges are so often disky.  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They don</a:t>
            </a:r>
            <a:r>
              <a:rPr lang="ja-JP" altLang="en-US" smtClean="0">
                <a:latin typeface="Arial"/>
                <a:cs typeface="+mn-cs"/>
              </a:rPr>
              <a:t>’</a:t>
            </a:r>
            <a:r>
              <a:rPr lang="en-US" smtClean="0">
                <a:cs typeface="+mn-cs"/>
              </a:rPr>
              <a:t>t need to be.</a:t>
            </a: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A9E3FC-5DA8-2B46-8A07-F2EBF5CF4C0B}" type="slidenum">
              <a:rPr lang="en-US">
                <a:solidFill>
                  <a:prstClr val="black"/>
                </a:solidFill>
              </a:rPr>
              <a:pPr>
                <a:defRPr/>
              </a:pPr>
              <a:t>106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4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42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8EBA0A-6E21-EB48-83FC-DF182FF54137}" type="slidenum">
              <a:rPr lang="en-US">
                <a:solidFill>
                  <a:prstClr val="black"/>
                </a:solidFill>
              </a:rPr>
              <a:pPr>
                <a:defRPr/>
              </a:pPr>
              <a:t>107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56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60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2CA36B-A1DB-DC41-AD50-9825E9186EB7}" type="slidenum">
              <a:rPr lang="en-US" altLang="en-US" smtClean="0">
                <a:solidFill>
                  <a:prstClr val="black"/>
                </a:solidFill>
              </a:rPr>
              <a:pPr>
                <a:defRPr/>
              </a:pPr>
              <a:t>108</a:t>
            </a:fld>
            <a:endParaRPr lang="en-US" altLang="en-US" smtClean="0">
              <a:solidFill>
                <a:prstClr val="black"/>
              </a:solidFill>
            </a:endParaRPr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ED7D1A-62F5-224E-B9CD-FCFFAEC79D6A}" type="slidenum">
              <a:rPr lang="en-US">
                <a:solidFill>
                  <a:prstClr val="black"/>
                </a:solidFill>
              </a:rPr>
              <a:pPr>
                <a:defRPr/>
              </a:pPr>
              <a:t>109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34AB48-4532-424A-829F-745E39FC9A27}" type="slidenum">
              <a:rPr lang="en-US">
                <a:solidFill>
                  <a:prstClr val="black"/>
                </a:solidFill>
              </a:rPr>
              <a:pPr>
                <a:defRPr/>
              </a:pPr>
              <a:t>110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0715C0-0105-F449-BC8A-1147EE9E66D4}" type="slidenum">
              <a:rPr lang="en-US">
                <a:solidFill>
                  <a:prstClr val="black"/>
                </a:solidFill>
              </a:rPr>
              <a:pPr>
                <a:defRPr/>
              </a:pPr>
              <a:t>111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Inner disk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component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has been called a bulge.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Not likely.    How would you distinguish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bulge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stars from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disk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stars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at 30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?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Protopsuedobulge?</a:t>
            </a: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9A19F4-760E-3A44-814F-C676478FF3F2}" type="slidenum">
              <a:rPr lang="en-US">
                <a:solidFill>
                  <a:prstClr val="black"/>
                </a:solidFill>
              </a:rPr>
              <a:pPr>
                <a:defRPr/>
              </a:pPr>
              <a:t>112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95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DF0764D-E496-A64D-A2F5-50CA43F2B6B3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8202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02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3193A4-4AC5-0149-9AF8-FE819271D665}" type="slidenum">
              <a:rPr lang="en-US">
                <a:solidFill>
                  <a:prstClr val="black"/>
                </a:solidFill>
              </a:rPr>
              <a:pPr>
                <a:defRPr/>
              </a:pPr>
              <a:t>113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63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8102FB-D5EB-E44A-A136-2633F91E6A29}" type="slidenum">
              <a:rPr lang="en-US">
                <a:solidFill>
                  <a:prstClr val="black"/>
                </a:solidFill>
              </a:rPr>
              <a:pPr>
                <a:defRPr/>
              </a:pPr>
              <a:t>114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8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BEB1B7-ABB8-7440-B8E1-593109C92164}" type="slidenum">
              <a:rPr lang="en-US">
                <a:solidFill>
                  <a:prstClr val="black"/>
                </a:solidFill>
              </a:rPr>
              <a:pPr>
                <a:defRPr/>
              </a:pPr>
              <a:t>115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2EFD71-DDBD-FB44-B725-19BA8782AA60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961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61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42024-4F02-C04F-8C29-24FA874FB9EB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032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2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1BD2243-1842-4049-84CD-1A2F71FE332B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1079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1A1096-C3B1-B841-A2CC-8C308C3DF14D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1260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605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8E70FD-8991-1441-A0CF-190CE530F21C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105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8621B0-E493-034A-A837-757854E0BD9A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1110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THERE CANNOT BE AN ILR UNLESS THERE IS A GLOBAL DENSITY WAVE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    with some pattern speed.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F21D687-241F-5846-9D5C-DB8DAB82B931}" type="slidenum">
              <a:rPr lang="en-US"/>
              <a:pPr>
                <a:defRPr/>
              </a:pPr>
              <a:t>18</a:t>
            </a:fld>
            <a:endParaRPr lang="en-US"/>
          </a:p>
        </p:txBody>
      </p:sp>
      <p:sp>
        <p:nvSpPr>
          <p:cNvPr id="1113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3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There cannot be an ILR unless there is a global density wave with some pattern speed.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9429D86-C726-5B42-BC30-EAFAAAEE41A2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1115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5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6F70B7-A0E8-1D4D-B132-79827E739370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784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4347B9-C509-9E40-A24C-5F0C06B5985D}" type="slidenum">
              <a:rPr lang="en-US"/>
              <a:pPr>
                <a:defRPr/>
              </a:pPr>
              <a:t>20</a:t>
            </a:fld>
            <a:endParaRPr lang="en-US"/>
          </a:p>
        </p:txBody>
      </p:sp>
      <p:sp>
        <p:nvSpPr>
          <p:cNvPr id="1054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B37C998-C2E7-1E4D-AE9A-0130AC1EA4B5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056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6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34472B9-9C00-814A-8767-5DB11AE54C5C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1050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264E48-4C51-F247-A8BF-5D20E384A0B9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1058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79CE8C-C4CF-4845-847C-F527AFEED1E7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060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0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85D66D-21EC-644A-A744-5D1EAB4A5081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1062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2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2A8C2D-41BC-1940-BFF7-AA07FA74DAD1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1117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7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3C76305-07B4-9C44-8183-EB0003E8832F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107110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7A61E2-F76D-6C4D-AA59-5590ADA28B0B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1073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3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B29DDA-DE3E-7A48-8F0C-1B2B86848083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1075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6552BE-212B-6849-86E5-B222AB1446DC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6297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97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Hubble tuning-fork diagram is alive and well!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I disagree with David Weinberg.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B9145B-D026-2147-9596-C9F6816DD75A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1077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298C3C-2CE0-DB46-93D5-C7CA1F90C472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1079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9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05F441-5267-F749-91F1-6B3905273790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10895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895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ABC74E-88F7-CA4A-B7E2-EEB1B19D400F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1091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1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DFC5AD-51E9-194A-9E91-DD8030F9D338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09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B65496-9C36-214D-9D88-7E70D678C1A9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10956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1C6EB6D-BC78-8B4E-95BC-B312AF4FA848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1097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7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8510F7-782B-2042-A026-96436CCF54AD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1097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7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D4399A-20CF-FC4C-AED6-0851189592B1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099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9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8142DB-C929-A146-9ECD-D8B9D32EB3EA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1101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1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D52359-FD63-D44C-83A4-10E14E223E43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641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1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B5CFD17-4D76-FC40-8AD3-325B721EEE37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1132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389D16-AC95-5F4E-A3C3-A82208C20ED1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101378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fld id="{82086216-5929-8A4A-BAFC-B7FB932198EF}" type="slidenum">
              <a:rPr lang="en-US" sz="1200">
                <a:latin typeface="Times" charset="0"/>
              </a:rPr>
              <a:pPr algn="r"/>
              <a:t>41</a:t>
            </a:fld>
            <a:endParaRPr lang="en-US" sz="1200">
              <a:latin typeface="Times" charset="0"/>
            </a:endParaRPr>
          </a:p>
        </p:txBody>
      </p:sp>
      <p:sp>
        <p:nvSpPr>
          <p:cNvPr id="1245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45188" name="Rectangle 3"/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7CAA0B-354E-8441-B195-867C958E068E}" type="slidenum">
              <a:rPr lang="en-US"/>
              <a:pPr>
                <a:defRPr/>
              </a:pPr>
              <a:t>42</a:t>
            </a:fld>
            <a:endParaRPr lang="en-US"/>
          </a:p>
        </p:txBody>
      </p:sp>
      <p:sp>
        <p:nvSpPr>
          <p:cNvPr id="11038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03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D9C195-0873-0547-9359-3F6727A1D3D6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1134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34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Buta &amp; Block (2001) measure of Qbar ~ 0.17 (normal for an SAB) is not relevant because it includes the lens.</a:t>
            </a: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1B79C4-E0C9-404A-8DCD-506E5E10F618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10670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670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2F3854-34B8-584C-AC88-16DD804AAA93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64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A419BB-D7A9-F54B-9F07-83788AE5550F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65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CE755B-D81A-0043-B17A-CB2368BF96D9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64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D8B342-50EC-F645-9093-9557AF1CCFF2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648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BB0016-7A69-AE49-A602-25BC68F22620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858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81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2D36E4-D5C0-694A-B431-840409EAFB2D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849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F340A7-42FF-7247-A236-10A62DF2C2B7}" type="slidenum">
              <a:rPr lang="en-US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3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3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A2FCF3-A097-904E-B1C2-C18D6098FEEC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784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4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84BBC5-283F-D543-8B86-4DD0FDBA3AE8}" type="slidenum">
              <a:rPr lang="en-US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11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0DC67E-E81F-2A40-B174-DE0CE58630DB}" type="slidenum">
              <a:rPr lang="en-US">
                <a:solidFill>
                  <a:prstClr val="black"/>
                </a:solidFill>
              </a:rPr>
              <a:pPr>
                <a:defRPr/>
              </a:pPr>
              <a:t>54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7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14F100F-9C5B-984B-806D-5070F7C852FB}" type="slidenum">
              <a:rPr lang="en-US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905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05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1F135E-EB13-6247-84F6-ADEABD589790}" type="slidenum">
              <a:rPr lang="en-US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92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FAA790-AAEF-E84C-A351-A7B9E99C3C62}" type="slidenum">
              <a:rPr lang="en-US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43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34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The disky pseudobulge is NGC 1353 (Carollo)</a:t>
            </a: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94E4CE7-A741-674D-944D-94E6487D4F87}" type="slidenum">
              <a:rPr lang="en-US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106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06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98A72A-9193-0743-AD56-63171D770667}" type="slidenum">
              <a:rPr lang="en-US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B163B2-6C82-6045-9307-84E02A226D65}" type="slidenum">
              <a:rPr lang="en-US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342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F6412CD-A873-7047-9377-B94C95541C7C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7864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64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A7A4CC-56F2-6549-A1B0-1EC0AA6237FD}" type="slidenum">
              <a:rPr lang="en-US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872956F-DBEF-6D4C-BFF8-A11304B38892}" type="slidenum">
              <a:rPr lang="en-US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9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Does pseudobulge building work quantitatively?   Yes!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Schmidt-Kennicutt star formation law</a:t>
            </a: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56AC7F-3934-0B44-8274-716F0ECA79F6}" type="slidenum">
              <a:rPr lang="en-US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96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Leo Blitz colloquium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A3C144-E641-DB41-AB24-BC478B9480A6}" type="slidenum">
              <a:rPr lang="en-US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98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David Fisher thesis</a:t>
            </a: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6947D51-AA9E-0343-8D25-D89D2173AB05}" type="slidenum">
              <a:rPr lang="en-US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9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9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David Fisher thesis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F5C3FA-1C59-9D4F-98F5-42FFA4CC26E7}" type="slidenum">
              <a:rPr lang="en-US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7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75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8186B1-53EB-CB4C-B4AE-4F1E51F5829B}" type="slidenum">
              <a:rPr lang="en-US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1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16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57D17F-8B5A-064E-978E-13716142F880}" type="slidenum">
              <a:rPr lang="en-US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960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60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95465B-6F6A-7448-9F3E-35EB31A07022}" type="slidenum">
              <a:rPr lang="en-US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57A0C5-8DF0-E249-A159-CABC4CC09BA3}" type="slidenum">
              <a:rPr lang="en-US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2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3D7E4B-F7EF-7E41-88CE-A12ACB95A139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788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Morphological box -- cf Zwicky           &lt;--------&gt;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                                                                  ^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                                                                  |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                                                                  |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                                                                  v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814FE3-F393-D445-AE95-C4D2CEC5CB1B}" type="slidenum">
              <a:rPr lang="en-US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4A414A-2391-5E4E-973F-B00B485CB3A7}" type="slidenum">
              <a:rPr lang="en-US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5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89F9561-30D1-E044-8B39-D43ACBE2A3A4}" type="slidenum">
              <a:rPr lang="en-US">
                <a:solidFill>
                  <a:prstClr val="black"/>
                </a:solidFill>
              </a:rPr>
              <a:pPr>
                <a:defRPr/>
              </a:pPr>
              <a:t>73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0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08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NGC 4151 (bottom-left) from Bosma</a:t>
            </a:r>
            <a:r>
              <a:rPr lang="ja-JP" altLang="en-US" smtClean="0">
                <a:latin typeface="Arial"/>
                <a:cs typeface="+mn-cs"/>
              </a:rPr>
              <a:t>’</a:t>
            </a:r>
            <a:r>
              <a:rPr lang="en-US" smtClean="0">
                <a:cs typeface="+mn-cs"/>
              </a:rPr>
              <a:t>s thesis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FF7A87-4A58-CF45-8E4E-E6CCB92C1A03}" type="slidenum">
              <a:rPr lang="en-US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22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Hubble Atlas</a:t>
            </a: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80441C-035A-444C-8066-4412644F20E1}" type="slidenum">
              <a:rPr lang="en-US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362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62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D5A222-422D-4942-841B-3B90E5EAF5F8}" type="slidenum">
              <a:rPr lang="en-US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24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2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9723B8-1594-7D4F-A4DC-0A20F54DE27C}" type="slidenum">
              <a:rPr lang="en-US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739951-2ED9-C346-A9A4-BD3B08182C3D}" type="slidenum">
              <a:rPr lang="en-US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3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3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Also: Lauren MacArthur</a:t>
            </a: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3C10DE-9335-3442-869C-1B86790D36AC}" type="slidenum">
              <a:rPr lang="en-US">
                <a:solidFill>
                  <a:prstClr val="black"/>
                </a:solidFill>
              </a:rPr>
              <a:pPr>
                <a:defRPr/>
              </a:pPr>
              <a:t>79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99083F-1350-7D49-B0BD-CDD21BEC4CAB}" type="slidenum">
              <a:rPr lang="en-US">
                <a:solidFill>
                  <a:prstClr val="black"/>
                </a:solidFill>
              </a:rPr>
              <a:pPr>
                <a:defRPr/>
              </a:pPr>
              <a:t>80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6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N = 1.3  --  almost exponential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9A2BB-6616-8946-8AB7-1F4C1FF332D7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8181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81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Morphological box -- cf Zwicky           &lt;--------&gt;  internal vs external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                                                                  ^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                                                                  |        fast vs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                                                                  |                   slow	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                                                                  v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2DF4C00-4795-7445-96AA-D5C3885BD627}" type="slidenum">
              <a:rPr lang="en-US">
                <a:solidFill>
                  <a:prstClr val="black"/>
                </a:solidFill>
              </a:rPr>
              <a:pPr>
                <a:defRPr/>
              </a:pPr>
              <a:t>81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79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E9ECBF-46C1-BA4F-9DA5-4B2C357C0720}" type="slidenum">
              <a:rPr lang="en-US">
                <a:solidFill>
                  <a:prstClr val="black"/>
                </a:solidFill>
              </a:rPr>
              <a:pPr>
                <a:defRPr/>
              </a:pPr>
              <a:t>82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4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4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Note the inner bar = another pseudobulge signature</a:t>
            </a: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5220F0E-E538-C14A-BC67-4C43A51027B9}" type="slidenum">
              <a:rPr lang="en-US">
                <a:solidFill>
                  <a:prstClr val="black"/>
                </a:solidFill>
              </a:rPr>
              <a:pPr>
                <a:defRPr/>
              </a:pPr>
              <a:t>83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4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9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Explain V/sigma - epsilon diagram.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NGC 2950 nuclear bar:   more examples in next 2 slides.</a:t>
            </a: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8C8FD3-57D3-C64F-8113-1C4E47A695E7}" type="slidenum">
              <a:rPr lang="en-US">
                <a:solidFill>
                  <a:prstClr val="black"/>
                </a:solidFill>
              </a:rPr>
              <a:pPr>
                <a:defRPr/>
              </a:pPr>
              <a:t>84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Explain V/sigma - epsilon diagram.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NGC 2950 nuclear bar:   more examples in next 2 slides.</a:t>
            </a: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F18E0F-DF5C-3B4D-9F5B-A8E77A36888F}" type="slidenum">
              <a:rPr lang="en-US">
                <a:solidFill>
                  <a:prstClr val="black"/>
                </a:solidFill>
              </a:rPr>
              <a:pPr>
                <a:defRPr/>
              </a:pPr>
              <a:t>85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9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917F4E-BC18-1748-8D5C-BA91BFBF987E}" type="slidenum">
              <a:rPr lang="en-US">
                <a:solidFill>
                  <a:prstClr val="black"/>
                </a:solidFill>
              </a:rPr>
              <a:pPr>
                <a:defRPr/>
              </a:pPr>
              <a:t>86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5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5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79ED365-148B-5F4A-B601-4CD4ACEA58C2}" type="slidenum">
              <a:rPr lang="en-US">
                <a:solidFill>
                  <a:prstClr val="black"/>
                </a:solidFill>
              </a:rPr>
              <a:pPr>
                <a:defRPr/>
              </a:pPr>
              <a:t>87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147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5B6912E-976B-BE48-93E4-A36C5DC62F26}" type="slidenum">
              <a:rPr lang="en-US">
                <a:solidFill>
                  <a:prstClr val="black"/>
                </a:solidFill>
              </a:rPr>
              <a:pPr>
                <a:defRPr/>
              </a:pPr>
              <a:t>88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2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C708DC-E77F-FF4E-B4E7-B59355892B64}" type="slidenum">
              <a:rPr lang="en-US">
                <a:solidFill>
                  <a:prstClr val="black"/>
                </a:solidFill>
              </a:rPr>
              <a:pPr>
                <a:defRPr/>
              </a:pPr>
              <a:t>89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56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6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0B8DABD-CAFF-424B-9249-87FAB6EF9AAC}" type="slidenum">
              <a:rPr lang="en-US">
                <a:solidFill>
                  <a:prstClr val="black"/>
                </a:solidFill>
              </a:rPr>
              <a:pPr>
                <a:defRPr/>
              </a:pPr>
              <a:t>91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441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441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E9A446-8D8F-1C46-BF35-7C43DFA29A74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716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F1009AF-2D01-5D4B-8D67-4F7A554383B8}" type="slidenum">
              <a:rPr lang="en-US">
                <a:solidFill>
                  <a:prstClr val="black"/>
                </a:solidFill>
              </a:rPr>
              <a:pPr>
                <a:defRPr/>
              </a:pPr>
              <a:t>93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5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5EC0AA4-4E59-2A4C-B970-5C65DCBBA518}" type="slidenum">
              <a:rPr lang="en-US">
                <a:solidFill>
                  <a:prstClr val="black"/>
                </a:solidFill>
              </a:rPr>
              <a:pPr>
                <a:defRPr/>
              </a:pPr>
              <a:t>94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5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1093959-8962-3F49-A206-2BF0AE870EF2}" type="slidenum">
              <a:rPr lang="en-US">
                <a:solidFill>
                  <a:prstClr val="black"/>
                </a:solidFill>
              </a:rPr>
              <a:pPr>
                <a:defRPr/>
              </a:pPr>
              <a:t>95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5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7B6BD9-2CEC-F943-8C34-15AE4E721A90}" type="slidenum">
              <a:rPr lang="en-US">
                <a:solidFill>
                  <a:prstClr val="black"/>
                </a:solidFill>
              </a:rPr>
              <a:pPr>
                <a:defRPr/>
              </a:pPr>
              <a:t>96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5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n-cs"/>
              </a:rPr>
              <a:t>Scale heights: pseudobulge 1/alpha =   0.8 arcsec =     .056 kpc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                        boxy </a:t>
            </a:r>
            <a:r>
              <a:rPr lang="ja-JP" altLang="en-US" smtClean="0">
                <a:latin typeface="Arial"/>
                <a:cs typeface="+mn-cs"/>
              </a:rPr>
              <a:t>“</a:t>
            </a:r>
            <a:r>
              <a:rPr lang="en-US" smtClean="0">
                <a:cs typeface="+mn-cs"/>
              </a:rPr>
              <a:t>bulge</a:t>
            </a:r>
            <a:r>
              <a:rPr lang="ja-JP" altLang="en-US" smtClean="0">
                <a:latin typeface="Arial"/>
                <a:cs typeface="+mn-cs"/>
              </a:rPr>
              <a:t>”</a:t>
            </a:r>
            <a:r>
              <a:rPr lang="en-US" smtClean="0">
                <a:cs typeface="+mn-cs"/>
              </a:rPr>
              <a:t>                 10.0 arcsec =   0.70 kpc</a:t>
            </a: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                        thick disk                    300   arcsec  = 21 kpc</a:t>
            </a:r>
          </a:p>
          <a:p>
            <a:pPr eaLnBrk="1" hangingPunct="1">
              <a:defRPr/>
            </a:pPr>
            <a:endParaRPr lang="en-US" smtClean="0">
              <a:cs typeface="+mn-cs"/>
            </a:endParaRPr>
          </a:p>
          <a:p>
            <a:pPr eaLnBrk="1" hangingPunct="1">
              <a:defRPr/>
            </a:pPr>
            <a:r>
              <a:rPr lang="en-US" smtClean="0">
                <a:cs typeface="+mn-cs"/>
              </a:rPr>
              <a:t>Wu+2001 get  9.2 arcsec = 0.65 kpc for the boxy bulge. D = 14.5 Mpc.</a:t>
            </a: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303EB8-E2D9-4E4E-9B23-9150A18E9296}" type="slidenum">
              <a:rPr lang="en-US">
                <a:solidFill>
                  <a:prstClr val="black"/>
                </a:solidFill>
              </a:rPr>
              <a:pPr>
                <a:defRPr/>
              </a:pPr>
              <a:t>97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6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5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01844E-BAC2-E24F-903A-3BA1259524B1}" type="slidenum">
              <a:rPr lang="en-US">
                <a:solidFill>
                  <a:prstClr val="black"/>
                </a:solidFill>
              </a:rPr>
              <a:pPr>
                <a:defRPr/>
              </a:pPr>
              <a:t>98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54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41D11C-20C2-F548-BD5A-38174B81C6D4}" type="slidenum">
              <a:rPr lang="en-US">
                <a:solidFill>
                  <a:prstClr val="black"/>
                </a:solidFill>
              </a:rPr>
              <a:pPr>
                <a:defRPr/>
              </a:pPr>
              <a:t>99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331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31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CCF44F-D5A3-914F-A05B-5EC3A8DA8A3E}" type="slidenum">
              <a:rPr lang="en-US">
                <a:solidFill>
                  <a:prstClr val="black"/>
                </a:solidFill>
              </a:rPr>
              <a:pPr>
                <a:defRPr/>
              </a:pPr>
              <a:t>100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31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1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C3F988-72A8-0940-A4D0-ED8BD279DA82}" type="slidenum">
              <a:rPr lang="en-US">
                <a:solidFill>
                  <a:prstClr val="black"/>
                </a:solidFill>
              </a:rPr>
              <a:pPr>
                <a:defRPr/>
              </a:pPr>
              <a:t>101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413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13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F9DBBE-F747-F642-91DD-9CC549F3DE20}" type="slidenum">
              <a:rPr lang="en-US">
                <a:solidFill>
                  <a:prstClr val="black"/>
                </a:solidFill>
              </a:rPr>
              <a:pPr>
                <a:defRPr/>
              </a:pPr>
              <a:t>102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079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079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59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4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28600"/>
            <a:ext cx="21717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67463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009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941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23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613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14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6625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06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6968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9567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7511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5526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880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28600"/>
            <a:ext cx="194310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6769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42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CE96D4-0A95-C548-AF2D-358458EE2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00107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2553E8-46D1-5245-8A7E-D77E9E2E8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13392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80058-408C-DA42-A374-A98EB7461D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912157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62813-482B-8F43-BE8F-B668E1E9D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13074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272D6-F183-2749-B26B-216EA8C1E3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936246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C54488-239A-1740-A74C-5091B6C54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11545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BEC905-035C-1744-B494-39A315E760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022563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0557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E18DAC-81AB-5A4B-9A7E-DD711F761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0356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E90B5A-D54B-8844-8E40-3F6989BE59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113527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3DF56-CE3D-374F-82E7-7C23AE9C4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818220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6477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6477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D637E-0C49-EE4F-A4D0-4AB25D00D0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908616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217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449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66548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3363" y="1143000"/>
            <a:ext cx="42672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143000"/>
            <a:ext cx="42672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34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756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24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3363" y="1143000"/>
            <a:ext cx="42672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143000"/>
            <a:ext cx="4267200" cy="5486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667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6090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93698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3882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516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28600"/>
            <a:ext cx="21717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228600"/>
            <a:ext cx="6367463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0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72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826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870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9735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4279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3363" y="1143000"/>
            <a:ext cx="86868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228600" y="977900"/>
            <a:ext cx="8686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34" name="AutoShape 10"/>
          <p:cNvSpPr>
            <a:spLocks noChangeArrowheads="1"/>
          </p:cNvSpPr>
          <p:nvPr userDrawn="1"/>
        </p:nvSpPr>
        <p:spPr bwMode="auto">
          <a:xfrm>
            <a:off x="2057400" y="912813"/>
            <a:ext cx="5029200" cy="128587"/>
          </a:xfrm>
          <a:prstGeom prst="parallelogram">
            <a:avLst>
              <a:gd name="adj" fmla="val 977782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6350" indent="-635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560388" indent="-2127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911225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2573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13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4313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title style</a:t>
            </a:r>
          </a:p>
        </p:txBody>
      </p:sp>
      <p:sp>
        <p:nvSpPr>
          <p:cNvPr id="875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Arial" charset="0"/>
              </a:rPr>
              <a:t>Click to edit Master text styles</a:t>
            </a:r>
          </a:p>
          <a:p>
            <a:pPr lvl="1"/>
            <a:r>
              <a:rPr lang="en-US">
                <a:sym typeface="Arial" charset="0"/>
              </a:rPr>
              <a:t>Second level</a:t>
            </a:r>
          </a:p>
          <a:p>
            <a:pPr lvl="2"/>
            <a:r>
              <a:rPr lang="en-US">
                <a:sym typeface="Arial" charset="0"/>
              </a:rPr>
              <a:t>Third level</a:t>
            </a:r>
          </a:p>
          <a:p>
            <a:pPr lvl="3"/>
            <a:r>
              <a:rPr lang="en-US">
                <a:sym typeface="Arial" charset="0"/>
              </a:rPr>
              <a:t>Fourth level</a:t>
            </a:r>
          </a:p>
          <a:p>
            <a:pPr lvl="4"/>
            <a:r>
              <a:rPr lang="en-US">
                <a:sym typeface="Arial" charset="0"/>
              </a:rPr>
              <a:t>Fifth level</a:t>
            </a:r>
          </a:p>
        </p:txBody>
      </p:sp>
      <p:sp>
        <p:nvSpPr>
          <p:cNvPr id="875524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7348538" y="6248400"/>
            <a:ext cx="3127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cs typeface="Arial" charset="0"/>
                <a:sym typeface="Arial" charset="0"/>
              </a:defRPr>
            </a:lvl1pPr>
          </a:lstStyle>
          <a:p>
            <a:pPr>
              <a:defRPr/>
            </a:pPr>
            <a:fld id="{7B99ECBF-C621-C64E-842D-050BCD398A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ransition xmlns:p14="http://schemas.microsoft.com/office/powerpoint/2010/main"/>
  <p:txStyles>
    <p:titleStyle>
      <a:lvl1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  <a:sym typeface="Arial" charset="0"/>
        </a:defRPr>
      </a:lvl1pPr>
      <a:lvl2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  <a:sym typeface="Arial" charset="0"/>
        </a:defRPr>
      </a:lvl2pPr>
      <a:lvl3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  <a:sym typeface="Arial" charset="0"/>
        </a:defRPr>
      </a:lvl3pPr>
      <a:lvl4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  <a:sym typeface="Arial" charset="0"/>
        </a:defRPr>
      </a:lvl4pPr>
      <a:lvl5pPr marL="39688" indent="-396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  <a:sym typeface="Arial" charset="0"/>
        </a:defRPr>
      </a:lvl5pPr>
      <a:lvl6pPr marL="4968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  <a:sym typeface="Arial" charset="0"/>
        </a:defRPr>
      </a:lvl6pPr>
      <a:lvl7pPr marL="9540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  <a:sym typeface="Arial" charset="0"/>
        </a:defRPr>
      </a:lvl7pPr>
      <a:lvl8pPr marL="14112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  <a:sym typeface="Arial" charset="0"/>
        </a:defRPr>
      </a:lvl8pPr>
      <a:lvl9pPr marL="1868488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ヒラギノ角ゴ Pro W3" charset="0"/>
          <a:cs typeface="ヒラギノ角ゴ Pro W3" charset="0"/>
          <a:sym typeface="Arial" charset="0"/>
        </a:defRPr>
      </a:lvl9pPr>
    </p:titleStyle>
    <p:bodyStyle>
      <a:lvl1pPr marL="382588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1pPr>
      <a:lvl2pPr marL="731838" indent="-28575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2pPr>
      <a:lvl3pPr marL="1131888" indent="-228600" algn="l" rtl="0" eaLnBrk="0" fontAlgn="base" hangingPunct="0">
        <a:spcBef>
          <a:spcPts val="600"/>
        </a:spcBef>
        <a:spcAft>
          <a:spcPct val="0"/>
        </a:spcAft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3pPr>
      <a:lvl4pPr marL="15890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–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4pPr>
      <a:lvl5pPr marL="2046288" indent="-228600" algn="l" rtl="0" eaLnBrk="0" fontAlgn="base" hangingPunct="0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5pPr>
      <a:lvl6pPr marL="25034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6pPr>
      <a:lvl7pPr marL="29606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7pPr>
      <a:lvl8pPr marL="34178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8pPr>
      <a:lvl9pPr marL="3875088" indent="-228600" algn="l" rtl="0" fontAlgn="base">
        <a:spcBef>
          <a:spcPts val="500"/>
        </a:spcBef>
        <a:spcAft>
          <a:spcPct val="0"/>
        </a:spcAft>
        <a:buSzPct val="100000"/>
        <a:buFont typeface="Arial" charset="0"/>
        <a:buChar char="»"/>
        <a:defRPr sz="2000">
          <a:solidFill>
            <a:schemeClr val="tx1"/>
          </a:solidFill>
          <a:latin typeface="+mn-lt"/>
          <a:ea typeface="+mn-ea"/>
          <a:cs typeface="+mn-cs"/>
          <a:sym typeface="Arial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228600"/>
            <a:ext cx="8686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3363" y="1143000"/>
            <a:ext cx="86868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33" name="Line 9"/>
          <p:cNvSpPr>
            <a:spLocks noChangeShapeType="1"/>
          </p:cNvSpPr>
          <p:nvPr userDrawn="1"/>
        </p:nvSpPr>
        <p:spPr bwMode="auto">
          <a:xfrm>
            <a:off x="228600" y="977900"/>
            <a:ext cx="8686800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1034" name="AutoShape 10"/>
          <p:cNvSpPr>
            <a:spLocks noChangeArrowheads="1"/>
          </p:cNvSpPr>
          <p:nvPr userDrawn="1"/>
        </p:nvSpPr>
        <p:spPr bwMode="auto">
          <a:xfrm>
            <a:off x="2057400" y="912813"/>
            <a:ext cx="5029200" cy="128587"/>
          </a:xfrm>
          <a:prstGeom prst="parallelogram">
            <a:avLst>
              <a:gd name="adj" fmla="val 977782"/>
            </a:avLst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6350" indent="-635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560388" indent="-21272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911225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</a:defRPr>
      </a:lvl3pPr>
      <a:lvl4pPr marL="12573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4" Type="http://schemas.openxmlformats.org/officeDocument/2006/relationships/image" Target="../media/image176.emf"/><Relationship Id="rId5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78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79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80.jpe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4" Type="http://schemas.openxmlformats.org/officeDocument/2006/relationships/image" Target="../media/image181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1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82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83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84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85.jpe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86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87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149.jpeg"/><Relationship Id="rId5" Type="http://schemas.openxmlformats.org/officeDocument/2006/relationships/image" Target="../media/image188.jpeg"/><Relationship Id="rId6" Type="http://schemas.openxmlformats.org/officeDocument/2006/relationships/image" Target="../media/image189.jpeg"/><Relationship Id="rId7" Type="http://schemas.openxmlformats.org/officeDocument/2006/relationships/image" Target="../media/image19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11.xml"/><Relationship Id="rId5" Type="http://schemas.openxmlformats.org/officeDocument/2006/relationships/image" Target="../media/image191.emf"/><Relationship Id="rId6" Type="http://schemas.openxmlformats.org/officeDocument/2006/relationships/image" Target="../media/image95.jpeg"/><Relationship Id="rId7" Type="http://schemas.openxmlformats.org/officeDocument/2006/relationships/image" Target="../media/image149.jpeg"/><Relationship Id="rId8" Type="http://schemas.openxmlformats.org/officeDocument/2006/relationships/image" Target="../media/image188.jpeg"/><Relationship Id="rId9" Type="http://schemas.openxmlformats.org/officeDocument/2006/relationships/image" Target="../media/image190.png"/><Relationship Id="rId1" Type="http://schemas.microsoft.com/office/2007/relationships/media" Target="file://localhost/Users/kormendy/Hubble/Pseudobulges/mice.mpg" TargetMode="External"/><Relationship Id="rId2" Type="http://schemas.openxmlformats.org/officeDocument/2006/relationships/video" Target="file://localhost/Users/kormendy/Hubble/Pseudobulges/mice.mpg" TargetMode="Externa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29.jpeg"/><Relationship Id="rId6" Type="http://schemas.openxmlformats.org/officeDocument/2006/relationships/image" Target="../media/image30.jpeg"/><Relationship Id="rId7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5" Type="http://schemas.openxmlformats.org/officeDocument/2006/relationships/image" Target="../media/image32.jpeg"/><Relationship Id="rId6" Type="http://schemas.openxmlformats.org/officeDocument/2006/relationships/image" Target="../media/image33.jpeg"/><Relationship Id="rId7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34.jpe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9" Type="http://schemas.openxmlformats.org/officeDocument/2006/relationships/image" Target="../media/image44.jpeg"/><Relationship Id="rId10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image" Target="../media/image24.jpeg"/><Relationship Id="rId6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7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4" Type="http://schemas.openxmlformats.org/officeDocument/2006/relationships/image" Target="../media/image73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pn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6" Type="http://schemas.openxmlformats.org/officeDocument/2006/relationships/image" Target="../media/image83.png"/><Relationship Id="rId7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6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9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8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91.jpeg"/><Relationship Id="rId5" Type="http://schemas.openxmlformats.org/officeDocument/2006/relationships/image" Target="../media/image87.png"/><Relationship Id="rId6" Type="http://schemas.openxmlformats.org/officeDocument/2006/relationships/image" Target="../media/image8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jpeg"/><Relationship Id="rId5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4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5" Type="http://schemas.openxmlformats.org/officeDocument/2006/relationships/image" Target="../media/image89.jpeg"/><Relationship Id="rId6" Type="http://schemas.openxmlformats.org/officeDocument/2006/relationships/image" Target="../media/image98.jpeg"/><Relationship Id="rId7" Type="http://schemas.openxmlformats.org/officeDocument/2006/relationships/image" Target="../media/image9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jpeg"/><Relationship Id="rId5" Type="http://schemas.openxmlformats.org/officeDocument/2006/relationships/image" Target="../media/image54.jpeg"/><Relationship Id="rId6" Type="http://schemas.openxmlformats.org/officeDocument/2006/relationships/image" Target="../media/image102.jpeg"/><Relationship Id="rId7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5" Type="http://schemas.openxmlformats.org/officeDocument/2006/relationships/image" Target="../media/image107.jpeg"/><Relationship Id="rId6" Type="http://schemas.openxmlformats.org/officeDocument/2006/relationships/image" Target="../media/image103.jpeg"/><Relationship Id="rId7" Type="http://schemas.openxmlformats.org/officeDocument/2006/relationships/image" Target="../media/image108.jpeg"/><Relationship Id="rId8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11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4" Type="http://schemas.openxmlformats.org/officeDocument/2006/relationships/image" Target="../media/image116.jpeg"/><Relationship Id="rId5" Type="http://schemas.openxmlformats.org/officeDocument/2006/relationships/image" Target="../media/image117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19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4" Type="http://schemas.openxmlformats.org/officeDocument/2006/relationships/image" Target="../media/image120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121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4" Type="http://schemas.openxmlformats.org/officeDocument/2006/relationships/image" Target="../media/image82.jpeg"/><Relationship Id="rId5" Type="http://schemas.openxmlformats.org/officeDocument/2006/relationships/image" Target="../media/image83.png"/><Relationship Id="rId6" Type="http://schemas.openxmlformats.org/officeDocument/2006/relationships/image" Target="../media/image84.jpeg"/><Relationship Id="rId7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2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21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4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131.jpeg"/><Relationship Id="rId5" Type="http://schemas.openxmlformats.org/officeDocument/2006/relationships/image" Target="../media/image132.jpeg"/><Relationship Id="rId6" Type="http://schemas.openxmlformats.org/officeDocument/2006/relationships/image" Target="../media/image133.jpeg"/><Relationship Id="rId7" Type="http://schemas.openxmlformats.org/officeDocument/2006/relationships/image" Target="../media/image134.jpeg"/><Relationship Id="rId8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4" Type="http://schemas.openxmlformats.org/officeDocument/2006/relationships/image" Target="../media/image98.jpeg"/><Relationship Id="rId5" Type="http://schemas.openxmlformats.org/officeDocument/2006/relationships/image" Target="../media/image137.jpeg"/><Relationship Id="rId6" Type="http://schemas.openxmlformats.org/officeDocument/2006/relationships/image" Target="../media/image138.png"/><Relationship Id="rId7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4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42.png"/><Relationship Id="rId7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4" Type="http://schemas.openxmlformats.org/officeDocument/2006/relationships/image" Target="../media/image145.png"/><Relationship Id="rId5" Type="http://schemas.openxmlformats.org/officeDocument/2006/relationships/image" Target="../media/image146.png"/><Relationship Id="rId6" Type="http://schemas.openxmlformats.org/officeDocument/2006/relationships/image" Target="../media/image147.png"/><Relationship Id="rId7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140.png"/><Relationship Id="rId5" Type="http://schemas.openxmlformats.org/officeDocument/2006/relationships/image" Target="../media/image149.jpeg"/><Relationship Id="rId6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51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52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5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4" Type="http://schemas.openxmlformats.org/officeDocument/2006/relationships/image" Target="../media/image155.png"/><Relationship Id="rId5" Type="http://schemas.openxmlformats.org/officeDocument/2006/relationships/image" Target="../media/image156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4" Type="http://schemas.openxmlformats.org/officeDocument/2006/relationships/image" Target="../media/image15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4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60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4" Type="http://schemas.openxmlformats.org/officeDocument/2006/relationships/image" Target="../media/image162.png"/><Relationship Id="rId5" Type="http://schemas.openxmlformats.org/officeDocument/2006/relationships/image" Target="../media/image163.png"/><Relationship Id="rId6" Type="http://schemas.openxmlformats.org/officeDocument/2006/relationships/image" Target="../media/image164.png"/><Relationship Id="rId7" Type="http://schemas.openxmlformats.org/officeDocument/2006/relationships/image" Target="../media/image165.png"/><Relationship Id="rId8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9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67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9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4" Type="http://schemas.openxmlformats.org/officeDocument/2006/relationships/image" Target="../media/image169.jpeg"/><Relationship Id="rId5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4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172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73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17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109" name="Picture 5"/>
          <p:cNvPicPr>
            <a:picLocks noChangeAspect="1" noChangeArrowheads="1"/>
          </p:cNvPicPr>
          <p:nvPr/>
        </p:nvPicPr>
        <p:blipFill>
          <a:blip r:embed="rId3">
            <a:lum bright="-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1492250"/>
            <a:ext cx="8847137" cy="501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87108" name="Rectangle 4"/>
          <p:cNvSpPr>
            <a:spLocks noChangeArrowheads="1"/>
          </p:cNvSpPr>
          <p:nvPr/>
        </p:nvSpPr>
        <p:spPr bwMode="auto">
          <a:xfrm>
            <a:off x="0" y="80963"/>
            <a:ext cx="9144000" cy="109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rgbClr val="DBF4FF"/>
                </a:solidFill>
                <a:cs typeface="+mn-cs"/>
              </a:rPr>
              <a:t>Secular Evolution in Disk Galaxies</a:t>
            </a:r>
            <a:r>
              <a:rPr lang="en-US" sz="800" b="1" dirty="0">
                <a:solidFill>
                  <a:srgbClr val="DBF4FF"/>
                </a:solidFill>
                <a:cs typeface="+mn-cs"/>
              </a:rPr>
              <a:t> </a:t>
            </a:r>
            <a:endParaRPr lang="en-US" sz="2000" b="1" dirty="0">
              <a:solidFill>
                <a:srgbClr val="DBF4FF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42" name="Rectangle 1026"/>
          <p:cNvSpPr>
            <a:spLocks noChangeArrowheads="1"/>
          </p:cNvSpPr>
          <p:nvPr/>
        </p:nvSpPr>
        <p:spPr bwMode="auto">
          <a:xfrm>
            <a:off x="384175" y="960438"/>
            <a:ext cx="8389938" cy="533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chemeClr val="bg1"/>
                </a:solidFill>
                <a:cs typeface="+mn-cs"/>
              </a:rPr>
              <a:t>Or</a:t>
            </a:r>
            <a:r>
              <a:rPr lang="en-US" sz="3600" b="1">
                <a:solidFill>
                  <a:srgbClr val="FFFFFF"/>
                </a:solidFill>
                <a:cs typeface="+mn-cs"/>
              </a:rPr>
              <a:t>b</a:t>
            </a:r>
            <a:r>
              <a:rPr lang="en-US" sz="3600" b="1">
                <a:solidFill>
                  <a:schemeClr val="bg1"/>
                </a:solidFill>
                <a:cs typeface="+mn-cs"/>
              </a:rPr>
              <a:t>its are donkeys.</a:t>
            </a:r>
            <a:br>
              <a:rPr lang="en-US" sz="3600" b="1">
                <a:solidFill>
                  <a:schemeClr val="bg1"/>
                </a:solidFill>
                <a:cs typeface="+mn-cs"/>
              </a:rPr>
            </a:br>
            <a:r>
              <a:rPr lang="en-US" sz="2800" b="1">
                <a:solidFill>
                  <a:schemeClr val="bg1"/>
                </a:solidFill>
                <a:cs typeface="+mn-cs"/>
              </a:rPr>
              <a:t/>
            </a:r>
            <a:br>
              <a:rPr lang="en-US" sz="2800" b="1">
                <a:solidFill>
                  <a:schemeClr val="bg1"/>
                </a:solidFill>
                <a:cs typeface="+mn-cs"/>
              </a:rPr>
            </a:br>
            <a:r>
              <a:rPr lang="en-US" sz="2800" b="1">
                <a:solidFill>
                  <a:schemeClr val="bg1"/>
                </a:solidFill>
                <a:cs typeface="+mn-cs"/>
              </a:rPr>
              <a:t/>
            </a:r>
            <a:br>
              <a:rPr lang="en-US" sz="2800" b="1">
                <a:solidFill>
                  <a:schemeClr val="bg1"/>
                </a:solidFill>
                <a:cs typeface="+mn-cs"/>
              </a:rPr>
            </a:br>
            <a:r>
              <a:rPr lang="en-US" sz="2800" b="1">
                <a:solidFill>
                  <a:schemeClr val="bg1"/>
                </a:solidFill>
                <a:cs typeface="+mn-cs"/>
              </a:rPr>
              <a:t/>
            </a:r>
            <a:br>
              <a:rPr lang="en-US" sz="2800" b="1">
                <a:solidFill>
                  <a:schemeClr val="bg1"/>
                </a:solidFill>
                <a:cs typeface="+mn-cs"/>
              </a:rPr>
            </a:br>
            <a:r>
              <a:rPr lang="en-US" sz="2800" b="1">
                <a:solidFill>
                  <a:schemeClr val="bg1"/>
                </a:solidFill>
                <a:cs typeface="+mn-cs"/>
              </a:rPr>
              <a:t/>
            </a:r>
            <a:br>
              <a:rPr lang="en-US" sz="2800" b="1">
                <a:solidFill>
                  <a:schemeClr val="bg1"/>
                </a:solidFill>
                <a:cs typeface="+mn-cs"/>
              </a:rPr>
            </a:br>
            <a:r>
              <a:rPr lang="en-US" sz="2800" b="1">
                <a:solidFill>
                  <a:schemeClr val="bg1"/>
                </a:solidFill>
                <a:cs typeface="+mn-cs"/>
              </a:rPr>
              <a:t/>
            </a:r>
            <a:br>
              <a:rPr lang="en-US" sz="2800" b="1">
                <a:solidFill>
                  <a:schemeClr val="bg1"/>
                </a:solidFill>
                <a:cs typeface="+mn-cs"/>
              </a:rPr>
            </a:br>
            <a:r>
              <a:rPr lang="en-US" sz="2800" b="1">
                <a:solidFill>
                  <a:schemeClr val="bg1"/>
                </a:solidFill>
                <a:cs typeface="+mn-cs"/>
              </a:rPr>
              <a:t/>
            </a:r>
            <a:br>
              <a:rPr lang="en-US" sz="2800" b="1">
                <a:solidFill>
                  <a:schemeClr val="bg1"/>
                </a:solidFill>
                <a:cs typeface="+mn-cs"/>
              </a:rPr>
            </a:br>
            <a:r>
              <a:rPr lang="en-US" sz="2800" b="1">
                <a:solidFill>
                  <a:schemeClr val="bg1"/>
                </a:solidFill>
                <a:cs typeface="+mn-cs"/>
              </a:rPr>
              <a:t/>
            </a:r>
            <a:br>
              <a:rPr lang="en-US" sz="2800" b="1">
                <a:solidFill>
                  <a:schemeClr val="bg1"/>
                </a:solidFill>
                <a:cs typeface="+mn-cs"/>
              </a:rPr>
            </a:br>
            <a:r>
              <a:rPr lang="en-US" sz="2800" b="1">
                <a:solidFill>
                  <a:schemeClr val="bg1"/>
                </a:solidFill>
                <a:cs typeface="+mn-cs"/>
              </a:rPr>
              <a:t/>
            </a:r>
            <a:br>
              <a:rPr lang="en-US" sz="2800" b="1">
                <a:solidFill>
                  <a:schemeClr val="bg1"/>
                </a:solidFill>
                <a:cs typeface="+mn-cs"/>
              </a:rPr>
            </a:br>
            <a:r>
              <a:rPr lang="en-US" sz="2800" b="1">
                <a:solidFill>
                  <a:schemeClr val="bg1"/>
                </a:solidFill>
                <a:cs typeface="+mn-cs"/>
              </a:rPr>
              <a:t/>
            </a:r>
            <a:br>
              <a:rPr lang="en-US" sz="2800" b="1">
                <a:solidFill>
                  <a:schemeClr val="bg1"/>
                </a:solidFill>
                <a:cs typeface="+mn-cs"/>
              </a:rPr>
            </a:br>
            <a:r>
              <a:rPr lang="en-US" sz="2800" b="1">
                <a:solidFill>
                  <a:schemeClr val="bg1"/>
                </a:solidFill>
                <a:cs typeface="+mn-cs"/>
              </a:rPr>
              <a:t>                                 </a:t>
            </a:r>
            <a:r>
              <a:rPr lang="en-US" sz="2800">
                <a:solidFill>
                  <a:schemeClr val="bg1"/>
                </a:solidFill>
                <a:cs typeface="+mn-cs"/>
              </a:rPr>
              <a:t>Donald Lynden-Bell</a:t>
            </a:r>
            <a:endParaRPr lang="en-US" sz="2600" b="1">
              <a:solidFill>
                <a:srgbClr val="9999FF"/>
              </a:solidFill>
              <a:cs typeface="+mn-cs"/>
            </a:endParaRPr>
          </a:p>
        </p:txBody>
      </p:sp>
      <p:pic>
        <p:nvPicPr>
          <p:cNvPr id="36867" name="Picture 10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3038475"/>
            <a:ext cx="25527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4"/>
          <p:cNvPicPr>
            <a:picLocks noChangeAspect="1" noChangeArrowheads="1"/>
          </p:cNvPicPr>
          <p:nvPr/>
        </p:nvPicPr>
        <p:blipFill>
          <a:blip r:embed="rId3">
            <a:lum bright="-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213" y="-349250"/>
            <a:ext cx="264160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0115" name="Picture 3"/>
          <p:cNvPicPr>
            <a:picLocks noChangeAspect="1" noChangeArrowheads="1"/>
          </p:cNvPicPr>
          <p:nvPr/>
        </p:nvPicPr>
        <p:blipFill>
          <a:blip r:embed="rId4">
            <a:lum bright="8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475" y="180975"/>
            <a:ext cx="2978150" cy="168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18116" name="Picture 12" descr="sersic_effective_par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0"/>
            <a:ext cx="3887788" cy="660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0122" name="Rectangle 10"/>
          <p:cNvSpPr>
            <a:spLocks noChangeArrowheads="1"/>
          </p:cNvSpPr>
          <p:nvPr/>
        </p:nvSpPr>
        <p:spPr bwMode="auto">
          <a:xfrm>
            <a:off x="0" y="1849438"/>
            <a:ext cx="2430463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5E96FF"/>
                </a:solidFill>
                <a:cs typeface="+mn-cs"/>
              </a:rPr>
              <a:t>NGC 1300 (pseudobulge)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730114" name="Rectangle 2"/>
          <p:cNvSpPr>
            <a:spLocks noChangeArrowheads="1"/>
          </p:cNvSpPr>
          <p:nvPr/>
        </p:nvSpPr>
        <p:spPr bwMode="auto">
          <a:xfrm>
            <a:off x="0" y="2578100"/>
            <a:ext cx="9144000" cy="344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2200" b="1">
                <a:solidFill>
                  <a:srgbClr val="FFFFFF"/>
                </a:solidFill>
                <a:cs typeface="+mn-cs"/>
              </a:rPr>
              <a:t>We do not know </a:t>
            </a:r>
            <a:br>
              <a:rPr lang="en-US" sz="2200" b="1">
                <a:solidFill>
                  <a:srgbClr val="FFFFFF"/>
                </a:solidFill>
                <a:cs typeface="+mn-cs"/>
              </a:rPr>
            </a:br>
            <a:r>
              <a:rPr lang="en-US" sz="2200" b="1">
                <a:solidFill>
                  <a:srgbClr val="FFFFFF"/>
                </a:solidFill>
                <a:cs typeface="+mn-cs"/>
              </a:rPr>
              <a:t>how to predict n, </a:t>
            </a:r>
            <a:br>
              <a:rPr lang="en-US" sz="2200" b="1">
                <a:solidFill>
                  <a:srgbClr val="FFFFFF"/>
                </a:solidFill>
                <a:cs typeface="+mn-cs"/>
              </a:rPr>
            </a:br>
            <a:r>
              <a:rPr lang="en-US" sz="2200" b="1">
                <a:solidFill>
                  <a:srgbClr val="FFFFFF"/>
                </a:solidFill>
                <a:cs typeface="+mn-cs"/>
              </a:rPr>
              <a:t>but …                                                                         …we </a:t>
            </a:r>
            <a:r>
              <a:rPr lang="en-US" sz="2200" b="1" u="sng">
                <a:solidFill>
                  <a:srgbClr val="FFFFFF"/>
                </a:solidFill>
                <a:cs typeface="+mn-cs"/>
              </a:rPr>
              <a:t>observe</a:t>
            </a:r>
            <a:r>
              <a:rPr lang="en-US" sz="2200" b="1">
                <a:solidFill>
                  <a:srgbClr val="FFFFFF"/>
                </a:solidFill>
                <a:cs typeface="+mn-cs"/>
              </a:rPr>
              <a:t> that </a:t>
            </a:r>
            <a:br>
              <a:rPr lang="en-US" sz="2200" b="1">
                <a:solidFill>
                  <a:srgbClr val="FFFFFF"/>
                </a:solidFill>
                <a:cs typeface="+mn-cs"/>
              </a:rPr>
            </a:br>
            <a:r>
              <a:rPr lang="en-US" sz="2200" b="1">
                <a:solidFill>
                  <a:srgbClr val="FFFFFF"/>
                </a:solidFill>
                <a:cs typeface="+mn-cs"/>
              </a:rPr>
              <a:t>                                                                                       </a:t>
            </a:r>
            <a:r>
              <a:rPr lang="en-US" sz="2200" b="1">
                <a:solidFill>
                  <a:srgbClr val="5E96FF"/>
                </a:solidFill>
                <a:cs typeface="+mn-cs"/>
              </a:rPr>
              <a:t>pseudobulges </a:t>
            </a:r>
            <a:br>
              <a:rPr lang="en-US" sz="2200" b="1">
                <a:solidFill>
                  <a:srgbClr val="5E96FF"/>
                </a:solidFill>
                <a:cs typeface="+mn-cs"/>
              </a:rPr>
            </a:br>
            <a:r>
              <a:rPr lang="en-US" sz="2200" b="1">
                <a:solidFill>
                  <a:srgbClr val="5E96FF"/>
                </a:solidFill>
                <a:cs typeface="+mn-cs"/>
              </a:rPr>
              <a:t>                                                                                             have n ≤ 2;</a:t>
            </a:r>
            <a:r>
              <a:rPr lang="en-US" sz="2200" b="1">
                <a:solidFill>
                  <a:srgbClr val="FFFFFF"/>
                </a:solidFill>
                <a:cs typeface="+mn-cs"/>
              </a:rPr>
              <a:t> </a:t>
            </a:r>
            <a:br>
              <a:rPr lang="en-US" sz="2200" b="1">
                <a:solidFill>
                  <a:srgbClr val="FFFFFF"/>
                </a:solidFill>
                <a:cs typeface="+mn-cs"/>
              </a:rPr>
            </a:br>
            <a:r>
              <a:rPr lang="en-US" sz="2200" b="1">
                <a:solidFill>
                  <a:srgbClr val="FFFFFF"/>
                </a:solidFill>
                <a:cs typeface="+mn-cs"/>
              </a:rPr>
              <a:t>                                                                                       </a:t>
            </a:r>
            <a:r>
              <a:rPr lang="en-US" sz="2200" b="1">
                <a:solidFill>
                  <a:srgbClr val="FF0008"/>
                </a:solidFill>
                <a:cs typeface="+mn-cs"/>
              </a:rPr>
              <a:t>classical bulges </a:t>
            </a:r>
            <a:br>
              <a:rPr lang="en-US" sz="2200" b="1">
                <a:solidFill>
                  <a:srgbClr val="FF0008"/>
                </a:solidFill>
                <a:cs typeface="+mn-cs"/>
              </a:rPr>
            </a:br>
            <a:r>
              <a:rPr lang="en-US" sz="2200" b="1">
                <a:solidFill>
                  <a:srgbClr val="FF0008"/>
                </a:solidFill>
                <a:cs typeface="+mn-cs"/>
              </a:rPr>
              <a:t>                                                                                             have n </a:t>
            </a:r>
            <a:r>
              <a:rPr lang="en-US" sz="2200" b="1">
                <a:solidFill>
                  <a:srgbClr val="FF0008"/>
                </a:solidFill>
                <a:cs typeface="+mn-cs"/>
                <a:sym typeface="Symbol" charset="0"/>
              </a:rPr>
              <a:t>≥ 2.</a:t>
            </a:r>
            <a:endParaRPr lang="en-US" sz="2200" b="1">
              <a:solidFill>
                <a:srgbClr val="FFFFFF"/>
              </a:solidFill>
              <a:cs typeface="+mn-cs"/>
              <a:sym typeface="Symbol" charset="0"/>
            </a:endParaRPr>
          </a:p>
        </p:txBody>
      </p:sp>
      <p:sp>
        <p:nvSpPr>
          <p:cNvPr id="730118" name="Rectangle 6"/>
          <p:cNvSpPr>
            <a:spLocks noChangeArrowheads="1"/>
          </p:cNvSpPr>
          <p:nvPr/>
        </p:nvSpPr>
        <p:spPr bwMode="auto">
          <a:xfrm>
            <a:off x="3559175" y="157163"/>
            <a:ext cx="1916113" cy="276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cs typeface="+mn-cs"/>
              </a:rPr>
              <a:t>Fisher &amp; Drory 2008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730120" name="Rectangle 8"/>
          <p:cNvSpPr>
            <a:spLocks noChangeArrowheads="1"/>
          </p:cNvSpPr>
          <p:nvPr/>
        </p:nvSpPr>
        <p:spPr bwMode="auto">
          <a:xfrm>
            <a:off x="6713538" y="1847850"/>
            <a:ext cx="243046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FFE4F3"/>
                </a:solidFill>
                <a:cs typeface="+mn-cs"/>
              </a:rPr>
              <a:t>NGC 3115 (bulge)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730125" name="Rectangle 13"/>
          <p:cNvSpPr>
            <a:spLocks noChangeArrowheads="1"/>
          </p:cNvSpPr>
          <p:nvPr/>
        </p:nvSpPr>
        <p:spPr bwMode="auto">
          <a:xfrm>
            <a:off x="3575050" y="4137025"/>
            <a:ext cx="1600200" cy="58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cs typeface="+mn-cs"/>
              </a:rPr>
              <a:t>elliptical galaxy</a:t>
            </a:r>
            <a:r>
              <a:rPr lang="en-US" b="1">
                <a:solidFill>
                  <a:srgbClr val="5E96FF"/>
                </a:solidFill>
                <a:cs typeface="+mn-cs"/>
              </a:rPr>
              <a:t/>
            </a:r>
            <a:br>
              <a:rPr lang="en-US" b="1">
                <a:solidFill>
                  <a:srgbClr val="5E96FF"/>
                </a:solidFill>
                <a:cs typeface="+mn-cs"/>
              </a:rPr>
            </a:br>
            <a:r>
              <a:rPr lang="en-US" b="1">
                <a:solidFill>
                  <a:srgbClr val="FF0010"/>
                </a:solidFill>
                <a:cs typeface="+mn-cs"/>
              </a:rPr>
              <a:t>classical bulge</a:t>
            </a:r>
            <a:r>
              <a:rPr lang="en-US" b="1">
                <a:solidFill>
                  <a:srgbClr val="5E96FF"/>
                </a:solidFill>
                <a:cs typeface="+mn-cs"/>
              </a:rPr>
              <a:t/>
            </a:r>
            <a:br>
              <a:rPr lang="en-US" b="1">
                <a:solidFill>
                  <a:srgbClr val="5E96FF"/>
                </a:solidFill>
                <a:cs typeface="+mn-cs"/>
              </a:rPr>
            </a:br>
            <a:r>
              <a:rPr lang="en-US" b="1">
                <a:solidFill>
                  <a:srgbClr val="0307CB"/>
                </a:solidFill>
                <a:cs typeface="+mn-cs"/>
              </a:rPr>
              <a:t>pseudobulge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ChangeArrowheads="1"/>
          </p:cNvSpPr>
          <p:nvPr/>
        </p:nvSpPr>
        <p:spPr bwMode="auto">
          <a:xfrm>
            <a:off x="0" y="207963"/>
            <a:ext cx="9144000" cy="608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100" b="1">
                <a:solidFill>
                  <a:srgbClr val="0307CB"/>
                </a:solidFill>
                <a:cs typeface="+mn-cs"/>
              </a:rPr>
              <a:t>Fisher &amp; Drory 2008 find that </a:t>
            </a:r>
            <a:br>
              <a:rPr lang="en-US" sz="2100" b="1">
                <a:solidFill>
                  <a:srgbClr val="0307CB"/>
                </a:solidFill>
                <a:cs typeface="+mn-cs"/>
              </a:rPr>
            </a:br>
            <a:r>
              <a:rPr lang="en-US" sz="2100" b="1">
                <a:solidFill>
                  <a:srgbClr val="0307CB"/>
                </a:solidFill>
                <a:cs typeface="+mn-cs"/>
              </a:rPr>
              <a:t>pseudobulges almost always have B/T ≤ 1/3.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pic>
        <p:nvPicPr>
          <p:cNvPr id="220163" name="Picture 4" descr="hubble_typ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6238" y="985838"/>
            <a:ext cx="6103937" cy="587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0357" name="Rectangle 5"/>
          <p:cNvSpPr>
            <a:spLocks noChangeArrowheads="1"/>
          </p:cNvSpPr>
          <p:nvPr/>
        </p:nvSpPr>
        <p:spPr bwMode="auto">
          <a:xfrm>
            <a:off x="0" y="1438275"/>
            <a:ext cx="3124200" cy="110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FFFFFF"/>
                </a:solidFill>
                <a:cs typeface="+mn-cs"/>
              </a:rPr>
              <a:t>NGC 2950 </a:t>
            </a:r>
            <a:br>
              <a:rPr lang="en-US" b="1">
                <a:solidFill>
                  <a:srgbClr val="FFFFFF"/>
                </a:solidFill>
                <a:cs typeface="+mn-cs"/>
              </a:rPr>
            </a:br>
            <a:r>
              <a:rPr lang="en-US" b="1">
                <a:solidFill>
                  <a:srgbClr val="FFFFFF"/>
                </a:solidFill>
                <a:cs typeface="+mn-cs"/>
              </a:rPr>
              <a:t>robustly contains a pseudobulge </a:t>
            </a:r>
            <a:br>
              <a:rPr lang="en-US" b="1">
                <a:solidFill>
                  <a:srgbClr val="FFFFFF"/>
                </a:solidFill>
                <a:cs typeface="+mn-cs"/>
              </a:rPr>
            </a:br>
            <a:r>
              <a:rPr lang="en-US" b="1">
                <a:solidFill>
                  <a:srgbClr val="FFFFFF"/>
                </a:solidFill>
                <a:cs typeface="+mn-cs"/>
              </a:rPr>
              <a:t>(e.g., Kormendy 1981, 1982) </a:t>
            </a:r>
            <a:br>
              <a:rPr lang="en-US" b="1">
                <a:solidFill>
                  <a:srgbClr val="FFFFFF"/>
                </a:solidFill>
                <a:cs typeface="+mn-cs"/>
              </a:rPr>
            </a:br>
            <a:r>
              <a:rPr lang="en-US" b="1">
                <a:solidFill>
                  <a:srgbClr val="FFFFFF"/>
                </a:solidFill>
                <a:cs typeface="+mn-cs"/>
              </a:rPr>
              <a:t>but has B/T = 0.51.</a:t>
            </a:r>
            <a:br>
              <a:rPr lang="en-US" b="1">
                <a:solidFill>
                  <a:srgbClr val="FFFFFF"/>
                </a:solidFill>
                <a:cs typeface="+mn-cs"/>
              </a:rPr>
            </a:br>
            <a:r>
              <a:rPr lang="en-US" b="1">
                <a:solidFill>
                  <a:srgbClr val="FFFFFF"/>
                </a:solidFill>
                <a:cs typeface="+mn-cs"/>
              </a:rPr>
              <a:t>Is there a classical bulge, too?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740358" name="Line 6"/>
          <p:cNvSpPr>
            <a:spLocks noChangeShapeType="1"/>
          </p:cNvSpPr>
          <p:nvPr/>
        </p:nvSpPr>
        <p:spPr bwMode="auto">
          <a:xfrm>
            <a:off x="2035175" y="1565275"/>
            <a:ext cx="1514475" cy="49847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40360" name="Rectangle 8"/>
          <p:cNvSpPr>
            <a:spLocks noChangeArrowheads="1"/>
          </p:cNvSpPr>
          <p:nvPr/>
        </p:nvSpPr>
        <p:spPr bwMode="auto">
          <a:xfrm>
            <a:off x="7432675" y="3016250"/>
            <a:ext cx="252413" cy="873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40359" name="Rectangle 7"/>
          <p:cNvSpPr>
            <a:spLocks noChangeArrowheads="1"/>
          </p:cNvSpPr>
          <p:nvPr/>
        </p:nvSpPr>
        <p:spPr bwMode="auto">
          <a:xfrm>
            <a:off x="6748463" y="2992438"/>
            <a:ext cx="2403475" cy="1106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307CB"/>
                </a:solidFill>
                <a:cs typeface="+mn-cs"/>
              </a:rPr>
              <a:t>As far as we know,</a:t>
            </a:r>
            <a:br>
              <a:rPr lang="en-US" b="1">
                <a:solidFill>
                  <a:srgbClr val="0307CB"/>
                </a:solidFill>
                <a:cs typeface="+mn-cs"/>
              </a:rPr>
            </a:br>
            <a:r>
              <a:rPr lang="en-US" b="1">
                <a:solidFill>
                  <a:srgbClr val="0307CB"/>
                </a:solidFill>
                <a:cs typeface="+mn-cs"/>
              </a:rPr>
              <a:t>no Sc or later-type galaxy contains a classical bulge </a:t>
            </a:r>
            <a:br>
              <a:rPr lang="en-US" b="1">
                <a:solidFill>
                  <a:srgbClr val="0307CB"/>
                </a:solidFill>
                <a:cs typeface="+mn-cs"/>
              </a:rPr>
            </a:br>
            <a:r>
              <a:rPr lang="en-US" b="1">
                <a:solidFill>
                  <a:srgbClr val="0307CB"/>
                </a:solidFill>
                <a:cs typeface="+mn-cs"/>
              </a:rPr>
              <a:t>(Kormendy &amp; Kennicutt 2004). 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740362" name="Line 10"/>
          <p:cNvSpPr>
            <a:spLocks noChangeShapeType="1"/>
          </p:cNvSpPr>
          <p:nvPr/>
        </p:nvSpPr>
        <p:spPr bwMode="auto">
          <a:xfrm>
            <a:off x="7315200" y="3829050"/>
            <a:ext cx="1588" cy="304800"/>
          </a:xfrm>
          <a:prstGeom prst="line">
            <a:avLst/>
          </a:prstGeom>
          <a:noFill/>
          <a:ln w="19050">
            <a:solidFill>
              <a:srgbClr val="0307C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40364" name="Rectangle 12"/>
          <p:cNvSpPr>
            <a:spLocks noChangeArrowheads="1"/>
          </p:cNvSpPr>
          <p:nvPr/>
        </p:nvSpPr>
        <p:spPr bwMode="auto">
          <a:xfrm>
            <a:off x="7026275" y="911225"/>
            <a:ext cx="593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100" b="1">
                <a:solidFill>
                  <a:srgbClr val="0307CB"/>
                </a:solidFill>
                <a:cs typeface="+mn-cs"/>
              </a:rPr>
              <a:t>Sc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740365" name="Rectangle 13"/>
          <p:cNvSpPr>
            <a:spLocks noChangeArrowheads="1"/>
          </p:cNvSpPr>
          <p:nvPr/>
        </p:nvSpPr>
        <p:spPr bwMode="auto">
          <a:xfrm>
            <a:off x="5789613" y="903288"/>
            <a:ext cx="593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100" b="1">
                <a:solidFill>
                  <a:srgbClr val="0307CB"/>
                </a:solidFill>
                <a:cs typeface="+mn-cs"/>
              </a:rPr>
              <a:t>Sb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740366" name="Rectangle 14"/>
          <p:cNvSpPr>
            <a:spLocks noChangeArrowheads="1"/>
          </p:cNvSpPr>
          <p:nvPr/>
        </p:nvSpPr>
        <p:spPr bwMode="auto">
          <a:xfrm>
            <a:off x="4564063" y="901700"/>
            <a:ext cx="593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100" b="1">
                <a:solidFill>
                  <a:srgbClr val="0307CB"/>
                </a:solidFill>
                <a:cs typeface="+mn-cs"/>
              </a:rPr>
              <a:t>Sa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740367" name="Rectangle 15"/>
          <p:cNvSpPr>
            <a:spLocks noChangeArrowheads="1"/>
          </p:cNvSpPr>
          <p:nvPr/>
        </p:nvSpPr>
        <p:spPr bwMode="auto">
          <a:xfrm>
            <a:off x="3328988" y="904875"/>
            <a:ext cx="593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100" b="1">
                <a:solidFill>
                  <a:srgbClr val="0307CB"/>
                </a:solidFill>
                <a:cs typeface="+mn-cs"/>
              </a:rPr>
              <a:t>S0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5" descr="Sph-E-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460375"/>
            <a:ext cx="5908675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6915" name="Text Box 3"/>
          <p:cNvSpPr txBox="1">
            <a:spLocks noChangeArrowheads="1"/>
          </p:cNvSpPr>
          <p:nvPr/>
        </p:nvSpPr>
        <p:spPr bwMode="auto">
          <a:xfrm>
            <a:off x="1836738" y="0"/>
            <a:ext cx="53975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100">
                <a:solidFill>
                  <a:srgbClr val="000000"/>
                </a:solidFill>
                <a:cs typeface="+mn-cs"/>
              </a:rPr>
              <a:t>Parameters </a:t>
            </a:r>
            <a:r>
              <a:rPr lang="en-US" sz="2100">
                <a:solidFill>
                  <a:srgbClr val="000000"/>
                </a:solidFill>
                <a:cs typeface="+mn-cs"/>
                <a:sym typeface="Symbol" charset="0"/>
              </a:rPr>
              <a:t></a:t>
            </a:r>
            <a:r>
              <a:rPr lang="en-US" sz="2100">
                <a:solidFill>
                  <a:srgbClr val="000000"/>
                </a:solidFill>
                <a:cs typeface="+mn-cs"/>
              </a:rPr>
              <a:t> Sérsic fit to major-axis profile</a:t>
            </a:r>
            <a:endParaRPr lang="en-US" sz="2200">
              <a:solidFill>
                <a:srgbClr val="000000"/>
              </a:solidFill>
              <a:cs typeface="+mn-cs"/>
            </a:endParaRPr>
          </a:p>
        </p:txBody>
      </p:sp>
      <p:sp>
        <p:nvSpPr>
          <p:cNvPr id="806916" name="Text Box 4"/>
          <p:cNvSpPr txBox="1">
            <a:spLocks noChangeArrowheads="1"/>
          </p:cNvSpPr>
          <p:nvPr/>
        </p:nvSpPr>
        <p:spPr bwMode="auto">
          <a:xfrm>
            <a:off x="4926013" y="1065213"/>
            <a:ext cx="2286000" cy="457200"/>
          </a:xfrm>
          <a:prstGeom prst="rect">
            <a:avLst/>
          </a:prstGeom>
          <a:solidFill>
            <a:srgbClr val="FCFF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200">
                <a:solidFill>
                  <a:srgbClr val="632800"/>
                </a:solidFill>
                <a:cs typeface="+mn-cs"/>
              </a:rPr>
              <a:t>Bulges really are like ellipticals </a:t>
            </a:r>
          </a:p>
          <a:p>
            <a:pPr algn="ctr" eaLnBrk="0" hangingPunct="0">
              <a:defRPr/>
            </a:pPr>
            <a:r>
              <a:rPr lang="en-US" sz="1200">
                <a:solidFill>
                  <a:srgbClr val="632800"/>
                </a:solidFill>
                <a:cs typeface="+mn-cs"/>
              </a:rPr>
              <a:t>living in the middle of a disk.</a:t>
            </a:r>
            <a:endParaRPr lang="en-US" sz="2400">
              <a:solidFill>
                <a:srgbClr val="FFFFFF"/>
              </a:solidFill>
              <a:cs typeface="+mn-cs"/>
            </a:endParaRPr>
          </a:p>
        </p:txBody>
      </p:sp>
      <p:sp>
        <p:nvSpPr>
          <p:cNvPr id="806918" name="Text Box 6"/>
          <p:cNvSpPr txBox="1">
            <a:spLocks noChangeArrowheads="1"/>
          </p:cNvSpPr>
          <p:nvPr/>
        </p:nvSpPr>
        <p:spPr bwMode="auto">
          <a:xfrm>
            <a:off x="3889375" y="4283075"/>
            <a:ext cx="30321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6F2C14"/>
                </a:solidFill>
                <a:cs typeface="+mn-cs"/>
              </a:rPr>
              <a:t>Bulge parameters: Fisher &amp; Drory (2008)</a:t>
            </a:r>
            <a:endParaRPr lang="en-US" sz="1800">
              <a:solidFill>
                <a:srgbClr val="060FD6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5" descr="Sph-E-B-P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725" y="460375"/>
            <a:ext cx="5908675" cy="635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63" name="Text Box 3"/>
          <p:cNvSpPr txBox="1">
            <a:spLocks noChangeArrowheads="1"/>
          </p:cNvSpPr>
          <p:nvPr/>
        </p:nvSpPr>
        <p:spPr bwMode="auto">
          <a:xfrm>
            <a:off x="1836738" y="0"/>
            <a:ext cx="53975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100">
                <a:solidFill>
                  <a:srgbClr val="000000"/>
                </a:solidFill>
                <a:cs typeface="+mn-cs"/>
              </a:rPr>
              <a:t>Parameters </a:t>
            </a:r>
            <a:r>
              <a:rPr lang="en-US" sz="2100">
                <a:solidFill>
                  <a:srgbClr val="000000"/>
                </a:solidFill>
                <a:cs typeface="+mn-cs"/>
                <a:sym typeface="Symbol" charset="0"/>
              </a:rPr>
              <a:t></a:t>
            </a:r>
            <a:r>
              <a:rPr lang="en-US" sz="2100">
                <a:solidFill>
                  <a:srgbClr val="000000"/>
                </a:solidFill>
                <a:cs typeface="+mn-cs"/>
              </a:rPr>
              <a:t> Sérsic fit to major-axis profile</a:t>
            </a:r>
            <a:endParaRPr lang="en-US" sz="2200">
              <a:solidFill>
                <a:srgbClr val="000000"/>
              </a:solidFill>
              <a:cs typeface="+mn-cs"/>
            </a:endParaRPr>
          </a:p>
        </p:txBody>
      </p:sp>
      <p:sp>
        <p:nvSpPr>
          <p:cNvPr id="808966" name="Text Box 6"/>
          <p:cNvSpPr txBox="1">
            <a:spLocks noChangeArrowheads="1"/>
          </p:cNvSpPr>
          <p:nvPr/>
        </p:nvSpPr>
        <p:spPr bwMode="auto">
          <a:xfrm>
            <a:off x="3452813" y="4283075"/>
            <a:ext cx="35591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060FD6"/>
                </a:solidFill>
                <a:cs typeface="+mn-cs"/>
              </a:rPr>
              <a:t>Pseudobulge parameters: Fisher &amp; Drory (2008)</a:t>
            </a:r>
            <a:endParaRPr lang="en-US" sz="1800">
              <a:solidFill>
                <a:srgbClr val="060FD6"/>
              </a:solidFill>
              <a:cs typeface="+mn-cs"/>
            </a:endParaRPr>
          </a:p>
        </p:txBody>
      </p:sp>
      <p:sp>
        <p:nvSpPr>
          <p:cNvPr id="808968" name="Text Box 8"/>
          <p:cNvSpPr txBox="1">
            <a:spLocks noChangeArrowheads="1"/>
          </p:cNvSpPr>
          <p:nvPr/>
        </p:nvSpPr>
        <p:spPr bwMode="auto">
          <a:xfrm>
            <a:off x="6991350" y="5308600"/>
            <a:ext cx="215265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632800"/>
                </a:solidFill>
                <a:cs typeface="+mn-cs"/>
              </a:rPr>
              <a:t>Classical bulges have n ≥ 2.</a:t>
            </a:r>
            <a:endParaRPr lang="en-US" sz="1200">
              <a:solidFill>
                <a:srgbClr val="060FD6"/>
              </a:solidFill>
              <a:cs typeface="+mn-cs"/>
            </a:endParaRPr>
          </a:p>
          <a:p>
            <a:pPr eaLnBrk="0" hangingPunct="0">
              <a:defRPr/>
            </a:pPr>
            <a:r>
              <a:rPr lang="en-US" sz="1200">
                <a:solidFill>
                  <a:srgbClr val="060FD6"/>
                </a:solidFill>
                <a:cs typeface="+mn-cs"/>
              </a:rPr>
              <a:t>Pseudobulges have n ≤ 2.</a:t>
            </a:r>
          </a:p>
        </p:txBody>
      </p:sp>
      <p:sp>
        <p:nvSpPr>
          <p:cNvPr id="808967" name="Line 7"/>
          <p:cNvSpPr>
            <a:spLocks noChangeShapeType="1"/>
          </p:cNvSpPr>
          <p:nvPr/>
        </p:nvSpPr>
        <p:spPr bwMode="auto">
          <a:xfrm>
            <a:off x="2233613" y="5535613"/>
            <a:ext cx="5100637" cy="0"/>
          </a:xfrm>
          <a:prstGeom prst="line">
            <a:avLst/>
          </a:prstGeom>
          <a:noFill/>
          <a:ln w="19050">
            <a:solidFill>
              <a:srgbClr val="0000F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FF"/>
              </a:solidFill>
              <a:cs typeface="+mn-cs"/>
            </a:endParaRPr>
          </a:p>
        </p:txBody>
      </p:sp>
      <p:sp>
        <p:nvSpPr>
          <p:cNvPr id="808969" name="Text Box 9"/>
          <p:cNvSpPr txBox="1">
            <a:spLocks noChangeArrowheads="1"/>
          </p:cNvSpPr>
          <p:nvPr/>
        </p:nvSpPr>
        <p:spPr bwMode="auto">
          <a:xfrm>
            <a:off x="4926013" y="1065213"/>
            <a:ext cx="2286000" cy="457200"/>
          </a:xfrm>
          <a:prstGeom prst="rect">
            <a:avLst/>
          </a:prstGeom>
          <a:solidFill>
            <a:srgbClr val="FCFFC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200">
                <a:solidFill>
                  <a:srgbClr val="632800"/>
                </a:solidFill>
                <a:cs typeface="+mn-cs"/>
              </a:rPr>
              <a:t>Bulges really are like ellipticals </a:t>
            </a:r>
          </a:p>
          <a:p>
            <a:pPr algn="ctr" eaLnBrk="0" hangingPunct="0">
              <a:defRPr/>
            </a:pPr>
            <a:r>
              <a:rPr lang="en-US" sz="1200">
                <a:solidFill>
                  <a:srgbClr val="632800"/>
                </a:solidFill>
                <a:cs typeface="+mn-cs"/>
              </a:rPr>
              <a:t>living in the middle of a disk.</a:t>
            </a:r>
            <a:endParaRPr lang="en-US" sz="2400">
              <a:solidFill>
                <a:srgbClr val="FFFFFF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 descr="Sph-E-B-P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1588"/>
            <a:ext cx="4398963" cy="473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1011" name="Text Box 3"/>
          <p:cNvSpPr txBox="1">
            <a:spLocks noChangeArrowheads="1"/>
          </p:cNvSpPr>
          <p:nvPr/>
        </p:nvSpPr>
        <p:spPr bwMode="auto">
          <a:xfrm>
            <a:off x="4459288" y="4676775"/>
            <a:ext cx="4684712" cy="161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>
                <a:solidFill>
                  <a:srgbClr val="000000"/>
                </a:solidFill>
                <a:cs typeface="+mn-cs"/>
              </a:rPr>
              <a:t>Similar results: Carollo 1999, whose sample includes still </a:t>
            </a:r>
            <a:r>
              <a:rPr lang="ja-JP" altLang="en-US" sz="1800">
                <a:solidFill>
                  <a:srgbClr val="000000"/>
                </a:solidFill>
                <a:cs typeface="+mn-cs"/>
              </a:rPr>
              <a:t>“</a:t>
            </a:r>
            <a:r>
              <a:rPr lang="en-US" sz="1800">
                <a:solidFill>
                  <a:srgbClr val="000000"/>
                </a:solidFill>
                <a:cs typeface="+mn-cs"/>
              </a:rPr>
              <a:t>fluffier</a:t>
            </a:r>
            <a:r>
              <a:rPr lang="ja-JP" altLang="en-US" sz="1800">
                <a:solidFill>
                  <a:srgbClr val="000000"/>
                </a:solidFill>
                <a:cs typeface="+mn-cs"/>
              </a:rPr>
              <a:t>”</a:t>
            </a:r>
            <a:r>
              <a:rPr lang="en-US" sz="1800">
                <a:solidFill>
                  <a:srgbClr val="000000"/>
                </a:solidFill>
                <a:cs typeface="+mn-cs"/>
              </a:rPr>
              <a:t> pseudobulges.  </a:t>
            </a:r>
          </a:p>
          <a:p>
            <a:pPr eaLnBrk="0" hangingPunct="0">
              <a:defRPr/>
            </a:pPr>
            <a:endParaRPr lang="en-US" sz="1000">
              <a:solidFill>
                <a:srgbClr val="000000"/>
              </a:solidFill>
              <a:cs typeface="+mn-cs"/>
            </a:endParaRPr>
          </a:p>
          <a:p>
            <a:pPr eaLnBrk="0" hangingPunct="0">
              <a:defRPr/>
            </a:pPr>
            <a:r>
              <a:rPr lang="en-US" sz="1800">
                <a:solidFill>
                  <a:srgbClr val="000000"/>
                </a:solidFill>
                <a:cs typeface="+mn-cs"/>
              </a:rPr>
              <a:t>     Note: pseudobulges fade out by </a:t>
            </a:r>
          </a:p>
          <a:p>
            <a:pPr eaLnBrk="0" hangingPunct="0">
              <a:defRPr/>
            </a:pPr>
            <a:r>
              <a:rPr lang="en-US" sz="1800">
                <a:solidFill>
                  <a:srgbClr val="000000"/>
                </a:solidFill>
                <a:cs typeface="+mn-cs"/>
              </a:rPr>
              <a:t>             </a:t>
            </a:r>
            <a:r>
              <a:rPr lang="en-US" sz="1800">
                <a:solidFill>
                  <a:srgbClr val="000000"/>
                </a:solidFill>
                <a:cs typeface="+mn-cs"/>
                <a:sym typeface="Symbol" charset="0"/>
              </a:rPr>
              <a:t> low surface brightness,</a:t>
            </a:r>
          </a:p>
          <a:p>
            <a:pPr eaLnBrk="0" hangingPunct="0">
              <a:defRPr/>
            </a:pPr>
            <a:r>
              <a:rPr lang="en-US" sz="1800">
                <a:solidFill>
                  <a:srgbClr val="000000"/>
                </a:solidFill>
                <a:cs typeface="+mn-cs"/>
                <a:sym typeface="Symbol" charset="0"/>
              </a:rPr>
              <a:t> not be becoming like nuclear star clusters.</a:t>
            </a:r>
            <a:endParaRPr lang="en-US" sz="22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226308" name="Picture 5" descr="Carollo-1999-fig2a-R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25" y="130175"/>
            <a:ext cx="4422775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1014" name="Text Box 6"/>
          <p:cNvSpPr txBox="1">
            <a:spLocks noChangeArrowheads="1"/>
          </p:cNvSpPr>
          <p:nvPr/>
        </p:nvSpPr>
        <p:spPr bwMode="auto">
          <a:xfrm>
            <a:off x="201613" y="296863"/>
            <a:ext cx="4194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>
                <a:solidFill>
                  <a:srgbClr val="6F2C14"/>
                </a:solidFill>
                <a:cs typeface="+mn-cs"/>
              </a:rPr>
              <a:t>Bulge</a:t>
            </a:r>
            <a:r>
              <a:rPr lang="en-US" sz="1800">
                <a:solidFill>
                  <a:srgbClr val="060FD6"/>
                </a:solidFill>
                <a:cs typeface="+mn-cs"/>
              </a:rPr>
              <a:t> </a:t>
            </a:r>
            <a:r>
              <a:rPr lang="en-US" sz="1800">
                <a:solidFill>
                  <a:srgbClr val="000000"/>
                </a:solidFill>
                <a:cs typeface="+mn-cs"/>
              </a:rPr>
              <a:t>and</a:t>
            </a:r>
            <a:r>
              <a:rPr lang="en-US" sz="1800">
                <a:solidFill>
                  <a:srgbClr val="060FD6"/>
                </a:solidFill>
                <a:cs typeface="+mn-cs"/>
              </a:rPr>
              <a:t> pseudobulge </a:t>
            </a:r>
            <a:r>
              <a:rPr lang="en-US" sz="1800">
                <a:solidFill>
                  <a:srgbClr val="000000"/>
                </a:solidFill>
                <a:cs typeface="+mn-cs"/>
              </a:rPr>
              <a:t>parameters from Fisher &amp; Drory (2008).</a:t>
            </a:r>
            <a:endParaRPr lang="en-US" sz="1800">
              <a:solidFill>
                <a:srgbClr val="060FD6"/>
              </a:solidFill>
              <a:cs typeface="+mn-cs"/>
            </a:endParaRPr>
          </a:p>
        </p:txBody>
      </p:sp>
      <p:sp>
        <p:nvSpPr>
          <p:cNvPr id="811015" name="Text Box 7"/>
          <p:cNvSpPr txBox="1">
            <a:spLocks noChangeArrowheads="1"/>
          </p:cNvSpPr>
          <p:nvPr/>
        </p:nvSpPr>
        <p:spPr bwMode="auto">
          <a:xfrm rot="10800000" flipV="1">
            <a:off x="2413000" y="6384925"/>
            <a:ext cx="6650038" cy="395288"/>
          </a:xfrm>
          <a:prstGeom prst="rect">
            <a:avLst/>
          </a:prstGeom>
          <a:solidFill>
            <a:schemeClr val="folHlink"/>
          </a:solidFill>
          <a:ln w="2857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800">
                <a:solidFill>
                  <a:srgbClr val="000000"/>
                </a:solidFill>
                <a:cs typeface="+mn-cs"/>
              </a:rPr>
              <a:t>Therefore pseudobulges and</a:t>
            </a:r>
            <a:r>
              <a:rPr lang="en-US" sz="1800">
                <a:solidFill>
                  <a:srgbClr val="000000"/>
                </a:solidFill>
                <a:cs typeface="+mn-cs"/>
                <a:sym typeface="Symbol" charset="0"/>
              </a:rPr>
              <a:t> nuclear star clusters are different.</a:t>
            </a:r>
            <a:endParaRPr lang="en-US" sz="2200">
              <a:solidFill>
                <a:srgbClr val="000080"/>
              </a:solidFill>
              <a:cs typeface="+mn-cs"/>
            </a:endParaRPr>
          </a:p>
        </p:txBody>
      </p:sp>
      <p:sp>
        <p:nvSpPr>
          <p:cNvPr id="811018" name="Text Box 10"/>
          <p:cNvSpPr txBox="1">
            <a:spLocks noChangeArrowheads="1"/>
          </p:cNvSpPr>
          <p:nvPr/>
        </p:nvSpPr>
        <p:spPr bwMode="auto">
          <a:xfrm>
            <a:off x="206375" y="935038"/>
            <a:ext cx="39290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solidFill>
                  <a:srgbClr val="000000"/>
                </a:solidFill>
                <a:cs typeface="+mn-cs"/>
              </a:rPr>
              <a:t>See also Falcón-Barroso et al. 2002, MNRAS, 335, 741</a:t>
            </a:r>
            <a:endParaRPr lang="en-US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150" y="684213"/>
            <a:ext cx="3478213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3507" name="Rectangle 3"/>
          <p:cNvSpPr>
            <a:spLocks noChangeArrowheads="1"/>
          </p:cNvSpPr>
          <p:nvPr/>
        </p:nvSpPr>
        <p:spPr bwMode="auto">
          <a:xfrm>
            <a:off x="249238" y="4860925"/>
            <a:ext cx="7897812" cy="1619250"/>
          </a:xfrm>
          <a:prstGeom prst="rect">
            <a:avLst/>
          </a:prstGeom>
          <a:solidFill>
            <a:srgbClr val="58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33508" name="Rectangle 4"/>
          <p:cNvSpPr>
            <a:spLocks noChangeArrowheads="1"/>
          </p:cNvSpPr>
          <p:nvPr/>
        </p:nvSpPr>
        <p:spPr bwMode="auto">
          <a:xfrm>
            <a:off x="2732088" y="3979863"/>
            <a:ext cx="3686175" cy="273050"/>
          </a:xfrm>
          <a:prstGeom prst="rect">
            <a:avLst/>
          </a:prstGeom>
          <a:solidFill>
            <a:srgbClr val="00002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3350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8575"/>
            <a:ext cx="9144000" cy="65246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chemeClr val="bg1"/>
                </a:solidFill>
                <a:cs typeface="+mj-cs"/>
              </a:rPr>
              <a:t>Pseudobulges: Some Bulges Are Disk-Like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  <p:sp>
        <p:nvSpPr>
          <p:cNvPr id="533510" name="Text Box 6"/>
          <p:cNvSpPr txBox="1">
            <a:spLocks noChangeArrowheads="1"/>
          </p:cNvSpPr>
          <p:nvPr/>
        </p:nvSpPr>
        <p:spPr bwMode="auto">
          <a:xfrm>
            <a:off x="271463" y="4206875"/>
            <a:ext cx="8783637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3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500">
                <a:solidFill>
                  <a:srgbClr val="FFFFFF"/>
                </a:solidFill>
                <a:cs typeface="+mn-cs"/>
              </a:rPr>
              <a:t>Some disks have central brightness profiles that are much steeper than the inward extrapolation of the outer exponential (cf. surrogate definition of a bulge).  These are </a:t>
            </a:r>
            <a:r>
              <a:rPr lang="ja-JP" altLang="en-US" sz="1500">
                <a:solidFill>
                  <a:srgbClr val="FFFFFF"/>
                </a:solidFill>
                <a:latin typeface="Arial"/>
                <a:cs typeface="+mn-cs"/>
              </a:rPr>
              <a:t>“</a:t>
            </a:r>
            <a:r>
              <a:rPr lang="en-US" sz="1500">
                <a:solidFill>
                  <a:srgbClr val="FFFFFF"/>
                </a:solidFill>
                <a:cs typeface="+mn-cs"/>
              </a:rPr>
              <a:t>pseudobulges</a:t>
            </a:r>
            <a:r>
              <a:rPr lang="ja-JP" altLang="en-US" sz="1500">
                <a:solidFill>
                  <a:srgbClr val="FFFFFF"/>
                </a:solidFill>
                <a:latin typeface="Arial"/>
                <a:cs typeface="+mn-cs"/>
              </a:rPr>
              <a:t>”</a:t>
            </a:r>
            <a:r>
              <a:rPr lang="en-US" sz="1500">
                <a:solidFill>
                  <a:srgbClr val="FFFFFF"/>
                </a:solidFill>
                <a:cs typeface="+mn-cs"/>
              </a:rPr>
              <a:t>.</a:t>
            </a:r>
          </a:p>
          <a:p>
            <a:pPr>
              <a:defRPr/>
            </a:pPr>
            <a:endParaRPr lang="en-US" sz="1100">
              <a:solidFill>
                <a:srgbClr val="FFFFFF"/>
              </a:solidFill>
              <a:cs typeface="+mn-cs"/>
            </a:endParaRPr>
          </a:p>
          <a:p>
            <a:pPr>
              <a:defRPr/>
            </a:pPr>
            <a:r>
              <a:rPr lang="en-US" sz="1500">
                <a:solidFill>
                  <a:srgbClr val="FFFFFF"/>
                </a:solidFill>
                <a:cs typeface="+mn-cs"/>
              </a:rPr>
              <a:t>BUT: Pseudobulges tend to thicken in the axial direction  </a:t>
            </a:r>
          </a:p>
          <a:p>
            <a:pPr>
              <a:defRPr/>
            </a:pPr>
            <a:r>
              <a:rPr lang="en-US" sz="1500">
                <a:solidFill>
                  <a:srgbClr val="FFFFFF"/>
                </a:solidFill>
                <a:cs typeface="+mn-cs"/>
              </a:rPr>
              <a:t>         because low Toomre Q </a:t>
            </a:r>
            <a:r>
              <a:rPr lang="en-US" sz="1500">
                <a:solidFill>
                  <a:srgbClr val="FFFFFF"/>
                </a:solidFill>
                <a:cs typeface="+mn-cs"/>
                <a:sym typeface="Wingdings" charset="0"/>
              </a:rPr>
              <a:t> instabilities, heating;</a:t>
            </a:r>
          </a:p>
          <a:p>
            <a:pPr>
              <a:defRPr/>
            </a:pPr>
            <a:r>
              <a:rPr lang="en-US" sz="1500">
                <a:solidFill>
                  <a:srgbClr val="FFFFFF"/>
                </a:solidFill>
                <a:cs typeface="+mn-cs"/>
                <a:sym typeface="Wingdings" charset="0"/>
              </a:rPr>
              <a:t>         because stars get</a:t>
            </a:r>
            <a:r>
              <a:rPr lang="en-US" sz="1500">
                <a:solidFill>
                  <a:srgbClr val="FFFFFF"/>
                </a:solidFill>
                <a:cs typeface="+mn-cs"/>
              </a:rPr>
              <a:t> heated in the axial direction by resonant scattering off of bars </a:t>
            </a:r>
          </a:p>
          <a:p>
            <a:pPr>
              <a:defRPr/>
            </a:pPr>
            <a:r>
              <a:rPr lang="en-US" sz="1500">
                <a:solidFill>
                  <a:srgbClr val="FFFFFF"/>
                </a:solidFill>
                <a:cs typeface="+mn-cs"/>
              </a:rPr>
              <a:t>                  (Pfenniger &amp; Norman 1990, ApJ, 363, 391);</a:t>
            </a:r>
          </a:p>
          <a:p>
            <a:pPr>
              <a:defRPr/>
            </a:pPr>
            <a:r>
              <a:rPr lang="en-US" sz="1500">
                <a:solidFill>
                  <a:srgbClr val="FFFFFF"/>
                </a:solidFill>
                <a:cs typeface="+mn-cs"/>
              </a:rPr>
              <a:t>         because of buckling instabilities.   </a:t>
            </a:r>
          </a:p>
          <a:p>
            <a:pPr>
              <a:defRPr/>
            </a:pPr>
            <a:endParaRPr lang="en-US" sz="1100">
              <a:solidFill>
                <a:srgbClr val="FFFFFF"/>
              </a:solidFill>
              <a:cs typeface="+mn-cs"/>
            </a:endParaRPr>
          </a:p>
          <a:p>
            <a:pPr>
              <a:defRPr/>
            </a:pPr>
            <a:r>
              <a:rPr lang="en-US" sz="1500">
                <a:solidFill>
                  <a:srgbClr val="FFFFFF"/>
                </a:solidFill>
                <a:cs typeface="+mn-cs"/>
              </a:rPr>
              <a:t>Result — It is not trivial to distinguish pseudobulges from classical bulges.  Not all are flat.</a:t>
            </a:r>
            <a:endParaRPr lang="en-US" sz="2400">
              <a:solidFill>
                <a:srgbClr val="33CC33"/>
              </a:solidFill>
              <a:cs typeface="+mn-cs"/>
            </a:endParaRPr>
          </a:p>
        </p:txBody>
      </p:sp>
      <p:sp>
        <p:nvSpPr>
          <p:cNvPr id="533511" name="Rectangle 7"/>
          <p:cNvSpPr>
            <a:spLocks noChangeArrowheads="1"/>
          </p:cNvSpPr>
          <p:nvPr/>
        </p:nvSpPr>
        <p:spPr bwMode="auto">
          <a:xfrm>
            <a:off x="3852863" y="1284288"/>
            <a:ext cx="2733675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200" b="1">
                <a:solidFill>
                  <a:srgbClr val="008000"/>
                </a:solidFill>
                <a:cs typeface="+mn-cs"/>
              </a:rPr>
              <a:t>Kormendy 1993, IAU 153, 209</a:t>
            </a:r>
            <a:endParaRPr lang="en-US" sz="2800" b="1">
              <a:solidFill>
                <a:srgbClr val="0000FF"/>
              </a:solidFill>
              <a:cs typeface="+mn-cs"/>
              <a:sym typeface="Wingdings" charset="0"/>
            </a:endParaRPr>
          </a:p>
        </p:txBody>
      </p:sp>
      <p:sp>
        <p:nvSpPr>
          <p:cNvPr id="533512" name="Rectangle 8"/>
          <p:cNvSpPr>
            <a:spLocks noChangeArrowheads="1"/>
          </p:cNvSpPr>
          <p:nvPr/>
        </p:nvSpPr>
        <p:spPr bwMode="auto">
          <a:xfrm>
            <a:off x="3322638" y="3028950"/>
            <a:ext cx="2733675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200" b="1">
                <a:solidFill>
                  <a:srgbClr val="FF0000"/>
                </a:solidFill>
                <a:cs typeface="+mn-cs"/>
              </a:rPr>
              <a:t>Freeman 1970, ApJ, 160, 811</a:t>
            </a:r>
            <a:endParaRPr lang="en-US" sz="2800" b="1">
              <a:solidFill>
                <a:srgbClr val="0000FF"/>
              </a:solidFill>
              <a:cs typeface="+mn-cs"/>
              <a:sym typeface="Wingdings" charset="0"/>
            </a:endParaRPr>
          </a:p>
        </p:txBody>
      </p:sp>
      <p:sp>
        <p:nvSpPr>
          <p:cNvPr id="533513" name="Line 9"/>
          <p:cNvSpPr>
            <a:spLocks noChangeShapeType="1"/>
          </p:cNvSpPr>
          <p:nvPr/>
        </p:nvSpPr>
        <p:spPr bwMode="auto">
          <a:xfrm flipV="1">
            <a:off x="3446463" y="2416175"/>
            <a:ext cx="0" cy="804863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33514" name="Line 10"/>
          <p:cNvSpPr>
            <a:spLocks noChangeShapeType="1"/>
          </p:cNvSpPr>
          <p:nvPr/>
        </p:nvSpPr>
        <p:spPr bwMode="auto">
          <a:xfrm flipV="1">
            <a:off x="3446463" y="2178050"/>
            <a:ext cx="114300" cy="1042988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33515" name="Line 11"/>
          <p:cNvSpPr>
            <a:spLocks noChangeShapeType="1"/>
          </p:cNvSpPr>
          <p:nvPr/>
        </p:nvSpPr>
        <p:spPr bwMode="auto">
          <a:xfrm flipH="1">
            <a:off x="3435350" y="1598613"/>
            <a:ext cx="454025" cy="0"/>
          </a:xfrm>
          <a:prstGeom prst="line">
            <a:avLst/>
          </a:prstGeom>
          <a:noFill/>
          <a:ln w="127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33516" name="Rectangle 12"/>
          <p:cNvSpPr>
            <a:spLocks noChangeArrowheads="1"/>
          </p:cNvSpPr>
          <p:nvPr/>
        </p:nvSpPr>
        <p:spPr bwMode="auto">
          <a:xfrm>
            <a:off x="6670675" y="6162675"/>
            <a:ext cx="1335088" cy="265113"/>
          </a:xfrm>
          <a:prstGeom prst="rect">
            <a:avLst/>
          </a:prstGeom>
          <a:noFill/>
          <a:ln w="19050">
            <a:solidFill>
              <a:srgbClr val="FF001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234" name="Rectangle 2"/>
          <p:cNvSpPr>
            <a:spLocks noChangeArrowheads="1"/>
          </p:cNvSpPr>
          <p:nvPr/>
        </p:nvSpPr>
        <p:spPr bwMode="auto">
          <a:xfrm>
            <a:off x="103188" y="962025"/>
            <a:ext cx="8947150" cy="589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700" b="1">
                <a:solidFill>
                  <a:srgbClr val="FFFFFF"/>
                </a:solidFill>
                <a:cs typeface="+mn-cs"/>
              </a:rPr>
              <a:t>1 — disk structure: </a:t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>        shows spiral structure or has apparent flattening similar to that of the outer disk</a:t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/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>2 — nuclear bar  (in face-on galaxies) </a:t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/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>3 — box-shaped (in edge-on galaxies)</a:t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/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>4 — Sersic index n ~ 1 to 2 — that is, nearly exponential brightness profile </a:t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/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>5 — more rotation-dominated than classical bulges in the V/</a:t>
            </a:r>
            <a:r>
              <a:rPr lang="en-US" sz="1700" b="1">
                <a:solidFill>
                  <a:srgbClr val="FFFFFF"/>
                </a:solidFill>
                <a:cs typeface="+mn-cs"/>
                <a:sym typeface="Symbol" charset="0"/>
              </a:rPr>
              <a:t> — </a:t>
            </a:r>
            <a:r>
              <a:rPr lang="en-US" sz="1700" b="1">
                <a:solidFill>
                  <a:srgbClr val="FFFFFF"/>
                </a:solidFill>
                <a:cs typeface="+mn-cs"/>
              </a:rPr>
              <a:t> diagram</a:t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/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>6 — low-</a:t>
            </a:r>
            <a:r>
              <a:rPr lang="en-US" sz="1700" b="1">
                <a:solidFill>
                  <a:srgbClr val="FFFFFF"/>
                </a:solidFill>
                <a:cs typeface="+mn-cs"/>
                <a:sym typeface="Symbol" charset="0"/>
              </a:rPr>
              <a:t></a:t>
            </a:r>
            <a:r>
              <a:rPr lang="en-US" sz="1700" b="1">
                <a:solidFill>
                  <a:srgbClr val="FFFFFF"/>
                </a:solidFill>
                <a:cs typeface="+mn-cs"/>
              </a:rPr>
              <a:t> outlier in Faber-Jackson (1976) correlation </a:t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>        between (pseudo)bulge L and </a:t>
            </a:r>
            <a:r>
              <a:rPr lang="en-US" sz="1700" b="1">
                <a:solidFill>
                  <a:srgbClr val="FFFFFF"/>
                </a:solidFill>
                <a:cs typeface="+mn-cs"/>
                <a:sym typeface="Symbol" charset="0"/>
              </a:rPr>
              <a:t></a:t>
            </a:r>
            <a:r>
              <a:rPr lang="en-US" sz="1700" b="1">
                <a:solidFill>
                  <a:srgbClr val="FFFFFF"/>
                </a:solidFill>
                <a:cs typeface="+mn-cs"/>
              </a:rPr>
              <a:t/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/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>7 — dominated by young stars, gas, and dust, </a:t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>        but there is no sign of a merger in progress:</a:t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000" b="1">
                <a:solidFill>
                  <a:srgbClr val="FFFFFF"/>
                </a:solidFill>
                <a:cs typeface="+mn-cs"/>
              </a:rPr>
              <a:t/>
            </a:r>
            <a:br>
              <a:rPr lang="en-US" sz="10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>        If star formation is ubiquitous, it must be secular.</a:t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/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>8 — </a:t>
            </a:r>
            <a:r>
              <a:rPr lang="ja-JP" altLang="en-US" sz="1700" b="1">
                <a:solidFill>
                  <a:srgbClr val="FFFFFF"/>
                </a:solidFill>
                <a:latin typeface="Arial"/>
                <a:cs typeface="+mn-cs"/>
              </a:rPr>
              <a:t>“</a:t>
            </a:r>
            <a:r>
              <a:rPr lang="en-US" sz="1700" b="1">
                <a:solidFill>
                  <a:srgbClr val="FFFFFF"/>
                </a:solidFill>
                <a:cs typeface="+mn-cs"/>
              </a:rPr>
              <a:t>fluffier</a:t>
            </a:r>
            <a:r>
              <a:rPr lang="ja-JP" altLang="en-US" sz="1700" b="1">
                <a:solidFill>
                  <a:srgbClr val="FFFFFF"/>
                </a:solidFill>
                <a:latin typeface="Arial"/>
                <a:cs typeface="+mn-cs"/>
              </a:rPr>
              <a:t>”</a:t>
            </a:r>
            <a:r>
              <a:rPr lang="en-US" sz="1700" b="1">
                <a:solidFill>
                  <a:srgbClr val="FFFFFF"/>
                </a:solidFill>
                <a:cs typeface="+mn-cs"/>
              </a:rPr>
              <a:t> structure (larger r</a:t>
            </a:r>
            <a:r>
              <a:rPr lang="en-US" sz="1700" b="1" baseline="-25000">
                <a:solidFill>
                  <a:srgbClr val="FFFFFF"/>
                </a:solidFill>
                <a:cs typeface="+mn-cs"/>
              </a:rPr>
              <a:t>e</a:t>
            </a:r>
            <a:r>
              <a:rPr lang="en-US" sz="1700" b="1">
                <a:solidFill>
                  <a:srgbClr val="FFFFFF"/>
                </a:solidFill>
                <a:cs typeface="+mn-cs"/>
              </a:rPr>
              <a:t> or fainter </a:t>
            </a:r>
            <a:r>
              <a:rPr lang="en-US" sz="1700" b="1">
                <a:solidFill>
                  <a:srgbClr val="FFFFFF"/>
                </a:solidFill>
                <a:cs typeface="+mn-cs"/>
                <a:sym typeface="Symbol" charset="0"/>
              </a:rPr>
              <a:t></a:t>
            </a:r>
            <a:r>
              <a:rPr lang="en-US" sz="1700" b="1" baseline="-25000">
                <a:solidFill>
                  <a:srgbClr val="FFFFFF"/>
                </a:solidFill>
                <a:cs typeface="+mn-cs"/>
              </a:rPr>
              <a:t>e</a:t>
            </a:r>
            <a:r>
              <a:rPr lang="en-US" sz="1700" b="1">
                <a:solidFill>
                  <a:srgbClr val="FFFFFF"/>
                </a:solidFill>
                <a:cs typeface="+mn-cs"/>
              </a:rPr>
              <a:t>) than the</a:t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>        fundamental plane relations for classical bulges and elliptical galaxies.</a:t>
            </a:r>
          </a:p>
        </p:txBody>
      </p:sp>
      <p:sp>
        <p:nvSpPr>
          <p:cNvPr id="863235" name="Rectangle 3"/>
          <p:cNvSpPr>
            <a:spLocks noGrp="1" noChangeArrowheads="1"/>
          </p:cNvSpPr>
          <p:nvPr>
            <p:ph type="title"/>
          </p:nvPr>
        </p:nvSpPr>
        <p:spPr>
          <a:xfrm>
            <a:off x="382588" y="104775"/>
            <a:ext cx="8345487" cy="796925"/>
          </a:xfrm>
          <a:solidFill>
            <a:srgbClr val="CCEC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solidFill>
                  <a:srgbClr val="000066"/>
                </a:solidFill>
                <a:cs typeface="+mj-cs"/>
              </a:rPr>
              <a:t>Preliminary Prescription for Recognizing Pseudobulges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  <p:pic>
        <p:nvPicPr>
          <p:cNvPr id="23040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4086225"/>
            <a:ext cx="2414588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5" descr="N4594-HubbleHerit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276350"/>
            <a:ext cx="8147050" cy="454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50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66675"/>
            <a:ext cx="9144000" cy="65246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F5FB"/>
                </a:solidFill>
                <a:cs typeface="+mj-cs"/>
              </a:rPr>
              <a:t>Bulge/Total ≥ 0.5   </a:t>
            </a:r>
            <a:r>
              <a:rPr lang="en-US" sz="3200" smtClean="0">
                <a:solidFill>
                  <a:srgbClr val="FFF5FB"/>
                </a:solidFill>
                <a:cs typeface="+mj-cs"/>
                <a:sym typeface="Symbol" charset="0"/>
              </a:rPr>
              <a:t></a:t>
            </a:r>
            <a:r>
              <a:rPr lang="en-US" smtClean="0">
                <a:solidFill>
                  <a:srgbClr val="FFF5FB"/>
                </a:solidFill>
                <a:cs typeface="+mj-cs"/>
                <a:sym typeface="Symbol" charset="0"/>
              </a:rPr>
              <a:t>   </a:t>
            </a:r>
            <a:r>
              <a:rPr lang="en-US" smtClean="0">
                <a:solidFill>
                  <a:srgbClr val="FFF5FB"/>
                </a:solidFill>
                <a:cs typeface="+mj-cs"/>
              </a:rPr>
              <a:t> classical bulge.</a:t>
            </a:r>
            <a:r>
              <a:rPr lang="en-US" smtClean="0">
                <a:solidFill>
                  <a:srgbClr val="FFF5FB"/>
                </a:solidFill>
                <a:cs typeface="+mj-cs"/>
                <a:sym typeface="Wingdings" charset="0"/>
              </a:rPr>
              <a:t> 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50800"/>
            <a:ext cx="9144000" cy="5222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>
                <a:solidFill>
                  <a:srgbClr val="CCECFF"/>
                </a:solidFill>
                <a:cs typeface="+mj-cs"/>
              </a:rPr>
              <a:t>M 31 has a classical (E-like) bulge.</a:t>
            </a:r>
            <a:endParaRPr lang="en-US" altLang="en-US" smtClean="0">
              <a:cs typeface="+mj-cs"/>
            </a:endParaRPr>
          </a:p>
        </p:txBody>
      </p:sp>
      <p:pic>
        <p:nvPicPr>
          <p:cNvPr id="234499" name="Picture 1" descr="M31-2700-195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638175"/>
            <a:ext cx="8589962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/>
          <p:cNvPicPr>
            <a:picLocks noChangeAspect="1" noChangeArrowheads="1"/>
          </p:cNvPicPr>
          <p:nvPr/>
        </p:nvPicPr>
        <p:blipFill>
          <a:blip r:embed="rId3">
            <a:lum bright="-10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628650"/>
            <a:ext cx="4678363" cy="662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-33338"/>
            <a:ext cx="9144000" cy="762001"/>
          </a:xfrm>
        </p:spPr>
        <p:txBody>
          <a:bodyPr/>
          <a:lstStyle/>
          <a:p>
            <a:pPr eaLnBrk="1" hangingPunct="1">
              <a:defRPr/>
            </a:pPr>
            <a:r>
              <a:rPr lang="en-US" sz="2600" smtClean="0">
                <a:solidFill>
                  <a:srgbClr val="99CCFF"/>
                </a:solidFill>
                <a:cs typeface="+mj-cs"/>
              </a:rPr>
              <a:t>Not all pure disk galaxies have built a pseudobulge.</a:t>
            </a:r>
            <a:endParaRPr lang="en-US" smtClean="0"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7" descr="Tremaine-AngMomTrans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682750"/>
            <a:ext cx="8902700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33338" y="44450"/>
            <a:ext cx="9058275" cy="1919288"/>
          </a:xfrm>
          <a:solidFill>
            <a:srgbClr val="DBECFF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solidFill>
                  <a:srgbClr val="000066"/>
                </a:solidFill>
                <a:cs typeface="+mj-cs"/>
              </a:rPr>
              <a:t>Self-gravitating disks spread because outward angular momentum transport minimizes total energy.</a:t>
            </a:r>
            <a:r>
              <a:rPr lang="en-US" sz="2600" smtClean="0">
                <a:solidFill>
                  <a:srgbClr val="000066"/>
                </a:solidFill>
                <a:cs typeface="+mj-cs"/>
              </a:rPr>
              <a:t/>
            </a:r>
            <a:br>
              <a:rPr lang="en-US" sz="2600" smtClean="0">
                <a:solidFill>
                  <a:srgbClr val="000066"/>
                </a:solidFill>
                <a:cs typeface="+mj-cs"/>
              </a:rPr>
            </a:br>
            <a:r>
              <a:rPr lang="en-US" sz="1000" smtClean="0">
                <a:solidFill>
                  <a:srgbClr val="000066"/>
                </a:solidFill>
                <a:cs typeface="+mj-cs"/>
              </a:rPr>
              <a:t/>
            </a:r>
            <a:br>
              <a:rPr lang="en-US" sz="1000" smtClean="0">
                <a:solidFill>
                  <a:srgbClr val="000066"/>
                </a:solidFill>
                <a:cs typeface="+mj-cs"/>
              </a:rPr>
            </a:br>
            <a:r>
              <a:rPr lang="en-US" sz="2600" smtClean="0">
                <a:solidFill>
                  <a:srgbClr val="000066"/>
                </a:solidFill>
                <a:cs typeface="+mj-cs"/>
              </a:rPr>
              <a:t> </a:t>
            </a:r>
            <a:r>
              <a:rPr lang="en-US" sz="2300" b="0" smtClean="0">
                <a:solidFill>
                  <a:srgbClr val="000066"/>
                </a:solidFill>
                <a:cs typeface="+mj-cs"/>
              </a:rPr>
              <a:t>Kormendy &amp; Fisher 2005, RevMexA&amp;A, 23, 101</a:t>
            </a:r>
            <a:r>
              <a:rPr lang="en-US" sz="2600" smtClean="0">
                <a:solidFill>
                  <a:srgbClr val="000066"/>
                </a:solidFill>
                <a:cs typeface="+mj-cs"/>
              </a:rPr>
              <a:t> </a:t>
            </a:r>
            <a:r>
              <a:rPr lang="en-US" sz="1000" b="0" smtClean="0">
                <a:solidFill>
                  <a:srgbClr val="000066"/>
                </a:solidFill>
                <a:cs typeface="+mj-cs"/>
              </a:rPr>
              <a:t/>
            </a:r>
            <a:br>
              <a:rPr lang="en-US" sz="1000" b="0" smtClean="0">
                <a:solidFill>
                  <a:srgbClr val="000066"/>
                </a:solidFill>
                <a:cs typeface="+mj-cs"/>
              </a:rPr>
            </a:br>
            <a:r>
              <a:rPr lang="en-US" sz="2300" b="0" smtClean="0">
                <a:solidFill>
                  <a:srgbClr val="000066"/>
                </a:solidFill>
                <a:cs typeface="+mj-cs"/>
              </a:rPr>
              <a:t>Kormendy 2007, IAU Symposium 245, 107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3338" y="0"/>
            <a:ext cx="11280776" cy="699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87" name="Rectangle 3"/>
          <p:cNvSpPr>
            <a:spLocks noGrp="1" noChangeArrowheads="1"/>
          </p:cNvSpPr>
          <p:nvPr>
            <p:ph type="title"/>
          </p:nvPr>
        </p:nvSpPr>
        <p:spPr>
          <a:xfrm>
            <a:off x="603250" y="6427788"/>
            <a:ext cx="7988300" cy="430212"/>
          </a:xfrm>
        </p:spPr>
        <p:txBody>
          <a:bodyPr/>
          <a:lstStyle/>
          <a:p>
            <a:pPr eaLnBrk="1" hangingPunct="1">
              <a:defRPr/>
            </a:pPr>
            <a:r>
              <a:rPr lang="en-US" sz="1700" smtClean="0">
                <a:solidFill>
                  <a:srgbClr val="99CCFF"/>
                </a:solidFill>
                <a:cs typeface="+mj-cs"/>
              </a:rPr>
              <a:t>CFHT image from</a:t>
            </a:r>
            <a:r>
              <a:rPr lang="en-US" sz="2400" smtClean="0">
                <a:solidFill>
                  <a:srgbClr val="99CCFF"/>
                </a:solidFill>
                <a:cs typeface="+mj-cs"/>
              </a:rPr>
              <a:t> </a:t>
            </a:r>
            <a:r>
              <a:rPr lang="en-US" sz="1700" smtClean="0">
                <a:solidFill>
                  <a:srgbClr val="99CCFF"/>
                </a:solidFill>
                <a:cs typeface="+mj-cs"/>
                <a:sym typeface="Wingdings" charset="0"/>
              </a:rPr>
              <a:t>Kormendy &amp; McClure 1993, AJ, 105, 1793</a:t>
            </a:r>
            <a:endParaRPr lang="en-US" smtClean="0">
              <a:cs typeface="+mj-cs"/>
            </a:endParaRPr>
          </a:p>
        </p:txBody>
      </p:sp>
      <p:sp>
        <p:nvSpPr>
          <p:cNvPr id="400388" name="Rectangle 4"/>
          <p:cNvSpPr>
            <a:spLocks noChangeArrowheads="1"/>
          </p:cNvSpPr>
          <p:nvPr/>
        </p:nvSpPr>
        <p:spPr bwMode="auto">
          <a:xfrm>
            <a:off x="0" y="22225"/>
            <a:ext cx="9144000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600" b="1">
                <a:solidFill>
                  <a:srgbClr val="CCECFF"/>
                </a:solidFill>
                <a:cs typeface="+mn-cs"/>
              </a:rPr>
              <a:t>M</a:t>
            </a:r>
            <a:r>
              <a:rPr lang="en-US" sz="2600" b="1" baseline="30000">
                <a:solidFill>
                  <a:srgbClr val="CCECFF"/>
                </a:solidFill>
                <a:cs typeface="+mn-cs"/>
              </a:rPr>
              <a:t> </a:t>
            </a:r>
            <a:r>
              <a:rPr lang="en-US" sz="2600" b="1">
                <a:solidFill>
                  <a:srgbClr val="CCECFF"/>
                </a:solidFill>
                <a:cs typeface="+mn-cs"/>
              </a:rPr>
              <a:t>33 has only a nucleus, not a bulge or pseudobulge.</a:t>
            </a:r>
            <a:endParaRPr lang="en-US" sz="2800" b="1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9" name="Rectangle 3"/>
          <p:cNvSpPr>
            <a:spLocks noChangeArrowheads="1"/>
          </p:cNvSpPr>
          <p:nvPr/>
        </p:nvSpPr>
        <p:spPr bwMode="auto">
          <a:xfrm>
            <a:off x="611188" y="219075"/>
            <a:ext cx="7977187" cy="663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2406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290513"/>
            <a:ext cx="7723188" cy="645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87325"/>
            <a:ext cx="8345487" cy="939800"/>
          </a:xfrm>
          <a:solidFill>
            <a:srgbClr val="CCEC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solidFill>
                  <a:srgbClr val="000066"/>
                </a:solidFill>
                <a:cs typeface="+mj-cs"/>
              </a:rPr>
              <a:t>Pseudobulge Statistics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  <p:sp>
        <p:nvSpPr>
          <p:cNvPr id="618501" name="Rectangle 5"/>
          <p:cNvSpPr>
            <a:spLocks noChangeArrowheads="1"/>
          </p:cNvSpPr>
          <p:nvPr/>
        </p:nvSpPr>
        <p:spPr bwMode="auto">
          <a:xfrm>
            <a:off x="2711450" y="3467100"/>
            <a:ext cx="3687763" cy="977900"/>
          </a:xfrm>
          <a:prstGeom prst="rect">
            <a:avLst/>
          </a:prstGeom>
          <a:solidFill>
            <a:srgbClr val="00003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18499" name="Rectangle 3"/>
          <p:cNvSpPr>
            <a:spLocks noChangeArrowheads="1"/>
          </p:cNvSpPr>
          <p:nvPr/>
        </p:nvSpPr>
        <p:spPr bwMode="auto">
          <a:xfrm>
            <a:off x="188913" y="3902075"/>
            <a:ext cx="8947150" cy="290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sz="1700" b="1">
                <a:solidFill>
                  <a:srgbClr val="FFFFFF"/>
                </a:solidFill>
                <a:cs typeface="+mn-cs"/>
              </a:rPr>
              <a:t>1 — Sa galaxies mostly contain classical bulges.</a:t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/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>2 — Sb galaxies: classical bulges and pseudobulges are comparably common.</a:t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/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>3 — Sbc galaxies contain mostly pseudobulges.</a:t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/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>4 — Sc — Im galaxies </a:t>
            </a:r>
            <a:r>
              <a:rPr lang="en-US" sz="1700" b="1" u="sng">
                <a:solidFill>
                  <a:srgbClr val="FFFFFF"/>
                </a:solidFill>
                <a:cs typeface="+mn-cs"/>
              </a:rPr>
              <a:t>never</a:t>
            </a:r>
            <a:r>
              <a:rPr lang="en-US" sz="1700" b="1">
                <a:solidFill>
                  <a:srgbClr val="FFFFFF"/>
                </a:solidFill>
                <a:cs typeface="+mn-cs"/>
              </a:rPr>
              <a:t> contain classical bulges.  </a:t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>        Many don</a:t>
            </a:r>
            <a:r>
              <a:rPr lang="ja-JP" altLang="en-US" sz="1700" b="1">
                <a:solidFill>
                  <a:srgbClr val="FFFFFF"/>
                </a:solidFill>
                <a:latin typeface="Arial"/>
                <a:cs typeface="+mn-cs"/>
              </a:rPr>
              <a:t>’</a:t>
            </a:r>
            <a:r>
              <a:rPr lang="en-US" sz="1700" b="1">
                <a:solidFill>
                  <a:srgbClr val="FFFFFF"/>
                </a:solidFill>
                <a:cs typeface="+mn-cs"/>
              </a:rPr>
              <a:t>t contain pseudobulges either.</a:t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/>
            </a:r>
            <a:br>
              <a:rPr lang="en-US" sz="1700" b="1">
                <a:solidFill>
                  <a:srgbClr val="FFFFFF"/>
                </a:solidFill>
                <a:cs typeface="+mn-cs"/>
              </a:rPr>
            </a:br>
            <a:r>
              <a:rPr lang="en-US" sz="1700" b="1">
                <a:solidFill>
                  <a:srgbClr val="FFFFFF"/>
                </a:solidFill>
                <a:cs typeface="+mn-cs"/>
              </a:rPr>
              <a:t>5 — S0 galaxies contain pseudobulges more often than Sas.</a:t>
            </a:r>
          </a:p>
        </p:txBody>
      </p:sp>
      <p:pic>
        <p:nvPicPr>
          <p:cNvPr id="242693" name="Picture 7"/>
          <p:cNvPicPr>
            <a:picLocks noChangeAspect="1" noChangeArrowheads="1"/>
          </p:cNvPicPr>
          <p:nvPr/>
        </p:nvPicPr>
        <p:blipFill>
          <a:blip r:embed="rId3">
            <a:lum bright="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258888"/>
            <a:ext cx="523081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0613" y="222250"/>
            <a:ext cx="4389437" cy="652463"/>
          </a:xfrm>
          <a:solidFill>
            <a:srgbClr val="CCEC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3200" smtClean="0">
                <a:solidFill>
                  <a:srgbClr val="000066"/>
                </a:solidFill>
                <a:cs typeface="+mj-cs"/>
              </a:rPr>
              <a:t>Perspective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  <p:sp>
        <p:nvSpPr>
          <p:cNvPr id="865283" name="Text Box 3"/>
          <p:cNvSpPr txBox="1">
            <a:spLocks noChangeArrowheads="1"/>
          </p:cNvSpPr>
          <p:nvPr/>
        </p:nvSpPr>
        <p:spPr bwMode="auto">
          <a:xfrm>
            <a:off x="33338" y="1200150"/>
            <a:ext cx="8999537" cy="542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defRPr/>
            </a:pPr>
            <a:endParaRPr lang="en-US" sz="13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1700" dirty="0">
                <a:solidFill>
                  <a:srgbClr val="CCECFF"/>
                </a:solidFill>
                <a:cs typeface="+mn-cs"/>
              </a:rPr>
              <a:t>1974: Hubble classification in active use, but </a:t>
            </a:r>
          </a:p>
          <a:p>
            <a:pPr>
              <a:defRPr/>
            </a:pPr>
            <a:endParaRPr lang="en-US" sz="17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1700" dirty="0">
                <a:solidFill>
                  <a:srgbClr val="CCECFF"/>
                </a:solidFill>
                <a:cs typeface="+mn-cs"/>
              </a:rPr>
              <a:t>             many common features in disk galaxies</a:t>
            </a:r>
          </a:p>
          <a:p>
            <a:pPr>
              <a:defRPr/>
            </a:pPr>
            <a:endParaRPr lang="en-US" sz="30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1700" dirty="0">
                <a:solidFill>
                  <a:srgbClr val="CCECFF"/>
                </a:solidFill>
                <a:cs typeface="+mn-cs"/>
              </a:rPr>
              <a:t>             and</a:t>
            </a:r>
          </a:p>
          <a:p>
            <a:pPr>
              <a:defRPr/>
            </a:pPr>
            <a:endParaRPr lang="en-US" sz="30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1700" dirty="0">
                <a:solidFill>
                  <a:srgbClr val="CCECFF"/>
                </a:solidFill>
                <a:cs typeface="+mn-cs"/>
              </a:rPr>
              <a:t>             unique peculiar galaxies (e.g., Arp Atlas) </a:t>
            </a:r>
          </a:p>
          <a:p>
            <a:pPr>
              <a:defRPr/>
            </a:pPr>
            <a:endParaRPr lang="en-US" sz="17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1700" dirty="0">
                <a:solidFill>
                  <a:srgbClr val="CCECFF"/>
                </a:solidFill>
                <a:cs typeface="+mn-cs"/>
              </a:rPr>
              <a:t>             were unexplained and sometimes not included in morphological classifications.</a:t>
            </a:r>
          </a:p>
          <a:p>
            <a:pPr>
              <a:defRPr/>
            </a:pPr>
            <a:endParaRPr lang="en-US" sz="17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endParaRPr lang="en-US" sz="17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endParaRPr lang="en-US" sz="17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endParaRPr lang="en-US" sz="17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1700" dirty="0">
                <a:solidFill>
                  <a:srgbClr val="CCECFF"/>
                </a:solidFill>
                <a:cs typeface="+mn-cs"/>
              </a:rPr>
              <a:t>2013: </a:t>
            </a:r>
            <a:r>
              <a:rPr lang="en-US" sz="1700" dirty="0">
                <a:solidFill>
                  <a:srgbClr val="CCECFF"/>
                </a:solidFill>
                <a:cs typeface="+mn-cs"/>
              </a:rPr>
              <a:t>These are understood within two paradigms of galaxy evolution from the late 1970s:</a:t>
            </a:r>
          </a:p>
          <a:p>
            <a:pPr>
              <a:defRPr/>
            </a:pPr>
            <a:endParaRPr lang="en-US" sz="17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1700" dirty="0">
                <a:solidFill>
                  <a:srgbClr val="CCECFF"/>
                </a:solidFill>
                <a:cs typeface="+mn-cs"/>
              </a:rPr>
              <a:t>        : Peculiar objects are mergers in progress.  </a:t>
            </a:r>
          </a:p>
          <a:p>
            <a:pPr>
              <a:defRPr/>
            </a:pPr>
            <a:endParaRPr lang="en-US" sz="17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1700" dirty="0">
                <a:solidFill>
                  <a:srgbClr val="CCECFF"/>
                </a:solidFill>
                <a:cs typeface="+mn-cs"/>
              </a:rPr>
              <a:t>        : Previously unexplained features of disk galaxies are products of secular evolution.</a:t>
            </a:r>
          </a:p>
        </p:txBody>
      </p:sp>
      <p:pic>
        <p:nvPicPr>
          <p:cNvPr id="2447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173163"/>
            <a:ext cx="204787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266825"/>
            <a:ext cx="135255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806700"/>
            <a:ext cx="1577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988" y="2732088"/>
            <a:ext cx="1058862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4744" name="Picture 8"/>
          <p:cNvPicPr>
            <a:picLocks noChangeAspect="1" noChangeArrowheads="1"/>
          </p:cNvPicPr>
          <p:nvPr/>
        </p:nvPicPr>
        <p:blipFill>
          <a:blip r:embed="rId7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8" y="1466850"/>
            <a:ext cx="11668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330" name="Text Box 2"/>
          <p:cNvSpPr txBox="1">
            <a:spLocks noChangeArrowheads="1"/>
          </p:cNvSpPr>
          <p:nvPr/>
        </p:nvSpPr>
        <p:spPr bwMode="auto">
          <a:xfrm>
            <a:off x="33338" y="1200150"/>
            <a:ext cx="8999537" cy="542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defRPr/>
            </a:pPr>
            <a:endParaRPr lang="en-US" sz="13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1700" dirty="0">
                <a:solidFill>
                  <a:srgbClr val="CCECFF"/>
                </a:solidFill>
                <a:cs typeface="+mn-cs"/>
              </a:rPr>
              <a:t>1974: Hubble classification in active use, but </a:t>
            </a:r>
          </a:p>
          <a:p>
            <a:pPr>
              <a:defRPr/>
            </a:pPr>
            <a:endParaRPr lang="en-US" sz="17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1700" dirty="0">
                <a:solidFill>
                  <a:srgbClr val="CCECFF"/>
                </a:solidFill>
                <a:cs typeface="+mn-cs"/>
              </a:rPr>
              <a:t>             many common features in disk galaxies</a:t>
            </a:r>
          </a:p>
          <a:p>
            <a:pPr>
              <a:defRPr/>
            </a:pPr>
            <a:endParaRPr lang="en-US" sz="30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1700" dirty="0">
                <a:solidFill>
                  <a:srgbClr val="CCECFF"/>
                </a:solidFill>
                <a:cs typeface="+mn-cs"/>
              </a:rPr>
              <a:t>             and</a:t>
            </a:r>
          </a:p>
          <a:p>
            <a:pPr>
              <a:defRPr/>
            </a:pPr>
            <a:endParaRPr lang="en-US" sz="30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1700" dirty="0">
                <a:solidFill>
                  <a:srgbClr val="CCECFF"/>
                </a:solidFill>
                <a:cs typeface="+mn-cs"/>
              </a:rPr>
              <a:t>             unique peculiar galaxies (e.g., Arp Atlas) </a:t>
            </a:r>
          </a:p>
          <a:p>
            <a:pPr>
              <a:defRPr/>
            </a:pPr>
            <a:endParaRPr lang="en-US" sz="17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1700" dirty="0">
                <a:solidFill>
                  <a:srgbClr val="CCECFF"/>
                </a:solidFill>
                <a:cs typeface="+mn-cs"/>
              </a:rPr>
              <a:t>             were unexplained and sometimes not included in morphological classifications.</a:t>
            </a:r>
          </a:p>
          <a:p>
            <a:pPr>
              <a:defRPr/>
            </a:pPr>
            <a:endParaRPr lang="en-US" sz="17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endParaRPr lang="en-US" sz="17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endParaRPr lang="en-US" sz="17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endParaRPr lang="en-US" sz="17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1700">
                <a:solidFill>
                  <a:srgbClr val="CCECFF"/>
                </a:solidFill>
                <a:cs typeface="+mn-cs"/>
              </a:rPr>
              <a:t>2013: </a:t>
            </a:r>
            <a:r>
              <a:rPr lang="en-US" sz="1700">
                <a:solidFill>
                  <a:srgbClr val="CCECFF"/>
                </a:solidFill>
                <a:cs typeface="+mn-cs"/>
              </a:rPr>
              <a:t>These are understood within two paradigms of galaxy evolution from the late 1970s:</a:t>
            </a:r>
          </a:p>
          <a:p>
            <a:pPr>
              <a:defRPr/>
            </a:pPr>
            <a:endParaRPr lang="en-US" sz="17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1700" dirty="0">
                <a:solidFill>
                  <a:srgbClr val="CCECFF"/>
                </a:solidFill>
                <a:cs typeface="+mn-cs"/>
              </a:rPr>
              <a:t>        : Peculiar objects are mergers in progress.  </a:t>
            </a:r>
          </a:p>
          <a:p>
            <a:pPr>
              <a:defRPr/>
            </a:pPr>
            <a:endParaRPr lang="en-US" sz="1700" dirty="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1700" dirty="0">
                <a:solidFill>
                  <a:srgbClr val="CCECFF"/>
                </a:solidFill>
                <a:cs typeface="+mn-cs"/>
              </a:rPr>
              <a:t>        : Previously unexplained features of disk galaxies are products of secular evolution.</a:t>
            </a:r>
          </a:p>
        </p:txBody>
      </p:sp>
      <p:pic>
        <p:nvPicPr>
          <p:cNvPr id="867331" name="mice.mpg" descr="/Users/kormendy/Hubble/Pseudobulges/mice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2790825"/>
            <a:ext cx="1325563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7332" name="Rectangle 4"/>
          <p:cNvSpPr>
            <a:spLocks noGrp="1" noChangeArrowheads="1"/>
          </p:cNvSpPr>
          <p:nvPr>
            <p:ph type="title"/>
          </p:nvPr>
        </p:nvSpPr>
        <p:spPr>
          <a:xfrm>
            <a:off x="2360613" y="222250"/>
            <a:ext cx="4389437" cy="652463"/>
          </a:xfrm>
          <a:solidFill>
            <a:srgbClr val="CCEC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3200" smtClean="0">
                <a:solidFill>
                  <a:srgbClr val="000066"/>
                </a:solidFill>
                <a:cs typeface="+mj-cs"/>
              </a:rPr>
              <a:t>Perspective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  <p:pic>
        <p:nvPicPr>
          <p:cNvPr id="2467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173163"/>
            <a:ext cx="2047875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1266825"/>
            <a:ext cx="135255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806700"/>
            <a:ext cx="157797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792" name="Picture 8"/>
          <p:cNvPicPr>
            <a:picLocks noChangeAspect="1" noChangeArrowheads="1"/>
          </p:cNvPicPr>
          <p:nvPr/>
        </p:nvPicPr>
        <p:blipFill>
          <a:blip r:embed="rId9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8" y="1466850"/>
            <a:ext cx="1166812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7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673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733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67331"/>
                </p:tgtEl>
              </p:cMediaNode>
            </p:vide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thorn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5638800"/>
            <a:ext cx="11572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276600"/>
            <a:ext cx="1106487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0516" name="Rectangle 4"/>
          <p:cNvSpPr>
            <a:spLocks noGrp="1" noChangeArrowheads="1"/>
          </p:cNvSpPr>
          <p:nvPr>
            <p:ph type="title"/>
          </p:nvPr>
        </p:nvSpPr>
        <p:spPr>
          <a:xfrm>
            <a:off x="93663" y="119063"/>
            <a:ext cx="9007475" cy="1047750"/>
          </a:xfrm>
          <a:solidFill>
            <a:srgbClr val="CCEC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000066"/>
                </a:solidFill>
                <a:cs typeface="+mj-cs"/>
              </a:rPr>
              <a:t>It is energetically favorable to spread — to form       a denser core and a more diffuse halo</a:t>
            </a:r>
            <a:r>
              <a:rPr lang="en-US" sz="3200" smtClean="0">
                <a:solidFill>
                  <a:srgbClr val="000066"/>
                </a:solidFill>
                <a:cs typeface="+mj-cs"/>
              </a:rPr>
              <a:t>.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371600"/>
            <a:ext cx="98425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0518" name="Rectangle 6"/>
          <p:cNvSpPr>
            <a:spLocks noChangeArrowheads="1"/>
          </p:cNvSpPr>
          <p:nvPr/>
        </p:nvSpPr>
        <p:spPr bwMode="auto">
          <a:xfrm>
            <a:off x="0" y="2324100"/>
            <a:ext cx="1063625" cy="242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4652963"/>
            <a:ext cx="8905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0520" name="Rectangle 8"/>
          <p:cNvSpPr>
            <a:spLocks noChangeArrowheads="1"/>
          </p:cNvSpPr>
          <p:nvPr/>
        </p:nvSpPr>
        <p:spPr bwMode="auto">
          <a:xfrm>
            <a:off x="0" y="26876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>
              <a:cs typeface="+mn-cs"/>
            </a:endParaRPr>
          </a:p>
        </p:txBody>
      </p:sp>
      <p:pic>
        <p:nvPicPr>
          <p:cNvPr id="40969" name="Picture 9" descr="StellarDebrisDiskSmal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0522" name="Text Box 10"/>
          <p:cNvSpPr txBox="1">
            <a:spLocks noChangeArrowheads="1"/>
          </p:cNvSpPr>
          <p:nvPr/>
        </p:nvSpPr>
        <p:spPr bwMode="auto">
          <a:xfrm>
            <a:off x="914400" y="1260475"/>
            <a:ext cx="8242300" cy="552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1800">
                <a:solidFill>
                  <a:srgbClr val="CCECFF"/>
                </a:solidFill>
                <a:cs typeface="+mn-cs"/>
              </a:rPr>
              <a:t>Galaxy disks are supported by rotation; they spread in 2-D by </a:t>
            </a:r>
          </a:p>
          <a:p>
            <a:pPr>
              <a:lnSpc>
                <a:spcPct val="110000"/>
              </a:lnSpc>
              <a:defRPr/>
            </a:pPr>
            <a:r>
              <a:rPr lang="en-US" sz="1800">
                <a:solidFill>
                  <a:srgbClr val="CCECFF"/>
                </a:solidFill>
                <a:cs typeface="+mn-cs"/>
              </a:rPr>
              <a:t>     outward angular momentum transport driven by nonaxisymmetries like bars.      </a:t>
            </a:r>
          </a:p>
          <a:p>
            <a:pPr>
              <a:lnSpc>
                <a:spcPct val="110000"/>
              </a:lnSpc>
              <a:defRPr/>
            </a:pPr>
            <a:r>
              <a:rPr lang="en-US" sz="1800">
                <a:solidFill>
                  <a:srgbClr val="CCECFF"/>
                </a:solidFill>
                <a:cs typeface="+mn-cs"/>
              </a:rPr>
              <a:t>     </a:t>
            </a:r>
            <a:r>
              <a:rPr lang="en-US" sz="1800" u="sng">
                <a:solidFill>
                  <a:srgbClr val="CCECFF"/>
                </a:solidFill>
                <a:cs typeface="+mn-cs"/>
              </a:rPr>
              <a:t>Growth of pseudobulge is analogous to growth of star from protostellar disk.</a:t>
            </a:r>
            <a:endParaRPr lang="en-US" sz="1800">
              <a:solidFill>
                <a:srgbClr val="CCECFF"/>
              </a:solidFill>
              <a:cs typeface="+mn-cs"/>
            </a:endParaRPr>
          </a:p>
          <a:p>
            <a:pPr>
              <a:lnSpc>
                <a:spcPct val="110000"/>
              </a:lnSpc>
              <a:defRPr/>
            </a:pPr>
            <a:endParaRPr lang="en-US" sz="1800">
              <a:solidFill>
                <a:srgbClr val="CCECFF"/>
              </a:solidFill>
              <a:cs typeface="+mn-cs"/>
            </a:endParaRPr>
          </a:p>
          <a:p>
            <a:pPr>
              <a:lnSpc>
                <a:spcPct val="110000"/>
              </a:lnSpc>
              <a:defRPr/>
            </a:pPr>
            <a:r>
              <a:rPr lang="en-US" sz="1800">
                <a:solidFill>
                  <a:srgbClr val="CCECFF"/>
                </a:solidFill>
                <a:cs typeface="+mn-cs"/>
              </a:rPr>
              <a:t>     Protoplanetary disks are supported by rotation; they spread in 2-D</a:t>
            </a:r>
          </a:p>
          <a:p>
            <a:pPr>
              <a:lnSpc>
                <a:spcPct val="110000"/>
              </a:lnSpc>
              <a:defRPr/>
            </a:pPr>
            <a:r>
              <a:rPr lang="en-US" sz="1800">
                <a:solidFill>
                  <a:srgbClr val="CCECFF"/>
                </a:solidFill>
                <a:cs typeface="+mn-cs"/>
              </a:rPr>
              <a:t>     when big planets fling little planets (</a:t>
            </a:r>
            <a:r>
              <a:rPr lang="en-US" sz="1800">
                <a:solidFill>
                  <a:srgbClr val="CCECFF"/>
                </a:solidFill>
                <a:cs typeface="+mn-cs"/>
                <a:sym typeface="Wingdings 3" charset="0"/>
              </a:rPr>
              <a:t></a:t>
            </a:r>
            <a:r>
              <a:rPr lang="en-US" sz="1800">
                <a:solidFill>
                  <a:srgbClr val="CCECFF"/>
                </a:solidFill>
                <a:cs typeface="+mn-cs"/>
              </a:rPr>
              <a:t>hot Jupiters &amp; colder Neptunes).</a:t>
            </a:r>
          </a:p>
          <a:p>
            <a:pPr>
              <a:lnSpc>
                <a:spcPct val="110000"/>
              </a:lnSpc>
              <a:defRPr/>
            </a:pPr>
            <a:endParaRPr lang="en-US" sz="1800">
              <a:solidFill>
                <a:srgbClr val="CCECFF"/>
              </a:solidFill>
              <a:cs typeface="+mn-cs"/>
            </a:endParaRPr>
          </a:p>
          <a:p>
            <a:pPr>
              <a:lnSpc>
                <a:spcPct val="110000"/>
              </a:lnSpc>
              <a:defRPr/>
            </a:pPr>
            <a:r>
              <a:rPr lang="en-US" sz="1800">
                <a:solidFill>
                  <a:srgbClr val="CCECFF"/>
                </a:solidFill>
                <a:cs typeface="+mn-cs"/>
              </a:rPr>
              <a:t>Spherical stellar systems are supported by random motions; they spread in 3-D</a:t>
            </a:r>
          </a:p>
          <a:p>
            <a:pPr>
              <a:lnSpc>
                <a:spcPct val="110000"/>
              </a:lnSpc>
              <a:defRPr/>
            </a:pPr>
            <a:r>
              <a:rPr lang="en-US" sz="1800">
                <a:solidFill>
                  <a:srgbClr val="CCECFF"/>
                </a:solidFill>
                <a:cs typeface="+mn-cs"/>
              </a:rPr>
              <a:t>     by outward energy transport driven by 2-body relaxation (</a:t>
            </a:r>
            <a:r>
              <a:rPr lang="ja-JP" altLang="en-US" sz="1800">
                <a:solidFill>
                  <a:srgbClr val="CCECFF"/>
                </a:solidFill>
                <a:latin typeface="Arial"/>
                <a:cs typeface="+mn-cs"/>
              </a:rPr>
              <a:t>“</a:t>
            </a:r>
            <a:r>
              <a:rPr lang="en-US" sz="1800">
                <a:solidFill>
                  <a:srgbClr val="CCECFF"/>
                </a:solidFill>
                <a:cs typeface="+mn-cs"/>
              </a:rPr>
              <a:t>core collapse</a:t>
            </a:r>
            <a:r>
              <a:rPr lang="ja-JP" altLang="en-US" sz="1800">
                <a:solidFill>
                  <a:srgbClr val="CCECFF"/>
                </a:solidFill>
                <a:latin typeface="Arial"/>
                <a:cs typeface="+mn-cs"/>
              </a:rPr>
              <a:t>”</a:t>
            </a:r>
            <a:r>
              <a:rPr lang="en-US" sz="1800">
                <a:solidFill>
                  <a:srgbClr val="CCECFF"/>
                </a:solidFill>
                <a:cs typeface="+mn-cs"/>
              </a:rPr>
              <a:t>).</a:t>
            </a:r>
          </a:p>
          <a:p>
            <a:pPr>
              <a:lnSpc>
                <a:spcPct val="110000"/>
              </a:lnSpc>
              <a:defRPr/>
            </a:pPr>
            <a:endParaRPr lang="en-US" sz="1800">
              <a:solidFill>
                <a:srgbClr val="CCECFF"/>
              </a:solidFill>
              <a:cs typeface="+mn-cs"/>
            </a:endParaRPr>
          </a:p>
          <a:p>
            <a:pPr>
              <a:lnSpc>
                <a:spcPct val="110000"/>
              </a:lnSpc>
              <a:defRPr/>
            </a:pPr>
            <a:r>
              <a:rPr lang="en-US" sz="1800">
                <a:solidFill>
                  <a:srgbClr val="CCECFF"/>
                </a:solidFill>
                <a:cs typeface="+mn-cs"/>
              </a:rPr>
              <a:t>Stars are supported by hydrostatic pressure; they spread in 3-D</a:t>
            </a:r>
          </a:p>
          <a:p>
            <a:pPr>
              <a:lnSpc>
                <a:spcPct val="110000"/>
              </a:lnSpc>
              <a:defRPr/>
            </a:pPr>
            <a:r>
              <a:rPr lang="en-US" sz="1800">
                <a:solidFill>
                  <a:srgbClr val="CCECFF"/>
                </a:solidFill>
                <a:cs typeface="+mn-cs"/>
              </a:rPr>
              <a:t>     by outward energy transport via radiation and convection, and </a:t>
            </a:r>
            <a:r>
              <a:rPr lang="en-US" sz="1800">
                <a:solidFill>
                  <a:srgbClr val="CCECFF"/>
                </a:solidFill>
                <a:cs typeface="+mn-cs"/>
                <a:sym typeface="Symbol" charset="0"/>
              </a:rPr>
              <a:t>by </a:t>
            </a:r>
          </a:p>
          <a:p>
            <a:pPr>
              <a:lnSpc>
                <a:spcPct val="110000"/>
              </a:lnSpc>
              <a:defRPr/>
            </a:pPr>
            <a:r>
              <a:rPr lang="en-US" sz="1800">
                <a:solidFill>
                  <a:srgbClr val="CCECFF"/>
                </a:solidFill>
                <a:cs typeface="+mn-cs"/>
                <a:sym typeface="Symbol" charset="0"/>
              </a:rPr>
              <a:t>     outward angular momentum transport driven by magnetic coupling </a:t>
            </a:r>
          </a:p>
          <a:p>
            <a:pPr>
              <a:lnSpc>
                <a:spcPct val="110000"/>
              </a:lnSpc>
              <a:defRPr/>
            </a:pPr>
            <a:r>
              <a:rPr lang="en-US" sz="1800">
                <a:solidFill>
                  <a:srgbClr val="CCECFF"/>
                </a:solidFill>
                <a:cs typeface="+mn-cs"/>
                <a:sym typeface="Symbol" charset="0"/>
              </a:rPr>
              <a:t>     to protostellar disks</a:t>
            </a:r>
            <a:r>
              <a:rPr lang="en-US" sz="1800">
                <a:solidFill>
                  <a:srgbClr val="CCECFF"/>
                </a:solidFill>
                <a:cs typeface="+mn-cs"/>
              </a:rPr>
              <a:t>.  Result: compact remnants like stellar-mass BHs.</a:t>
            </a:r>
          </a:p>
          <a:p>
            <a:pPr>
              <a:lnSpc>
                <a:spcPct val="110000"/>
              </a:lnSpc>
              <a:defRPr/>
            </a:pPr>
            <a:endParaRPr lang="en-US" sz="1800">
              <a:solidFill>
                <a:srgbClr val="CCECFF"/>
              </a:solidFill>
              <a:cs typeface="+mn-cs"/>
            </a:endParaRPr>
          </a:p>
          <a:p>
            <a:pPr>
              <a:lnSpc>
                <a:spcPct val="110000"/>
              </a:lnSpc>
              <a:defRPr/>
            </a:pPr>
            <a:r>
              <a:rPr lang="en-US" sz="1800">
                <a:solidFill>
                  <a:srgbClr val="CCECFF"/>
                </a:solidFill>
                <a:cs typeface="+mn-cs"/>
              </a:rPr>
              <a:t>BH accretion disks are supported by rotation; gas flows inward in 2-D via</a:t>
            </a:r>
          </a:p>
          <a:p>
            <a:pPr>
              <a:lnSpc>
                <a:spcPct val="110000"/>
              </a:lnSpc>
              <a:defRPr/>
            </a:pPr>
            <a:r>
              <a:rPr lang="en-US" sz="1800">
                <a:solidFill>
                  <a:srgbClr val="CCECFF"/>
                </a:solidFill>
                <a:cs typeface="+mn-cs"/>
              </a:rPr>
              <a:t>    outward angular momentum transport mediated by magnetic coupling to jets.</a:t>
            </a:r>
          </a:p>
          <a:p>
            <a:pPr>
              <a:lnSpc>
                <a:spcPct val="110000"/>
              </a:lnSpc>
              <a:defRPr/>
            </a:pPr>
            <a:r>
              <a:rPr lang="en-US" sz="1800">
                <a:solidFill>
                  <a:srgbClr val="CCECFF"/>
                </a:solidFill>
                <a:cs typeface="+mn-cs"/>
              </a:rPr>
              <a:t>    </a:t>
            </a:r>
            <a:r>
              <a:rPr lang="en-US" sz="1800" u="sng">
                <a:solidFill>
                  <a:srgbClr val="CCECFF"/>
                </a:solidFill>
                <a:cs typeface="+mn-cs"/>
              </a:rPr>
              <a:t>BH growth is as natural in galaxies as proto-BH core growth is in stars.</a:t>
            </a:r>
            <a:endParaRPr lang="en-US" sz="1800">
              <a:solidFill>
                <a:srgbClr val="CCECFF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172" name="Rectangle 4"/>
          <p:cNvSpPr>
            <a:spLocks noChangeArrowheads="1"/>
          </p:cNvSpPr>
          <p:nvPr/>
        </p:nvSpPr>
        <p:spPr bwMode="auto">
          <a:xfrm>
            <a:off x="0" y="0"/>
            <a:ext cx="914400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FF0202"/>
                </a:solidFill>
                <a:cs typeface="+mn-cs"/>
              </a:rPr>
              <a:t>When does secular disk evolution happen?</a:t>
            </a:r>
            <a:endParaRPr lang="en-US" sz="2800" b="1">
              <a:solidFill>
                <a:schemeClr val="tx2"/>
              </a:solidFill>
              <a:cs typeface="+mn-cs"/>
            </a:endParaRPr>
          </a:p>
        </p:txBody>
      </p:sp>
      <p:pic>
        <p:nvPicPr>
          <p:cNvPr id="43011" name="Picture 6" descr="tremaine-disk-spreading-summ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803275"/>
            <a:ext cx="8516938" cy="154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7" descr="KN79-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598738"/>
            <a:ext cx="3657600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8" descr="N4736-THINGS-rotcur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8" y="3387725"/>
            <a:ext cx="329723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9" descr="THING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2495550"/>
            <a:ext cx="4125913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98563" y="1925638"/>
            <a:ext cx="7921625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sz="1700" b="0" smtClean="0">
                <a:solidFill>
                  <a:srgbClr val="FF0202"/>
                </a:solidFill>
                <a:latin typeface="Times New Roman" charset="0"/>
                <a:cs typeface="+mj-cs"/>
              </a:rPr>
              <a:t>Evolution tends to be rapid in galaxies like NGC 4736 (Sab) in which V</a:t>
            </a:r>
            <a:r>
              <a:rPr lang="en-US" sz="1700" b="0" smtClean="0">
                <a:solidFill>
                  <a:srgbClr val="FF0202"/>
                </a:solidFill>
                <a:latin typeface="Times New Roman" charset="0"/>
                <a:cs typeface="+mj-cs"/>
                <a:sym typeface="Monotype Sorts" charset="0"/>
              </a:rPr>
              <a:t></a:t>
            </a:r>
            <a:r>
              <a:rPr lang="en-US" sz="1700" b="0" smtClean="0">
                <a:solidFill>
                  <a:srgbClr val="FF0202"/>
                </a:solidFill>
                <a:latin typeface="Times New Roman" charset="0"/>
                <a:cs typeface="+mj-cs"/>
                <a:sym typeface="Symbol" charset="0"/>
              </a:rPr>
              <a:t> or V</a:t>
            </a:r>
            <a:r>
              <a:rPr lang="en-US" sz="1700" b="0" smtClean="0">
                <a:solidFill>
                  <a:srgbClr val="FF0202"/>
                </a:solidFill>
                <a:latin typeface="Times New Roman" charset="0"/>
                <a:cs typeface="+mj-cs"/>
                <a:sym typeface="Monotype Sorts" charset="0"/>
              </a:rPr>
              <a:t> …</a:t>
            </a:r>
            <a:endParaRPr lang="en-US" sz="1800" b="0" smtClean="0">
              <a:solidFill>
                <a:srgbClr val="FF0202"/>
              </a:solidFill>
              <a:latin typeface="Times New Roman" charset="0"/>
              <a:cs typeface="+mj-cs"/>
              <a:sym typeface="Monotype Sorts" charset="0"/>
            </a:endParaRPr>
          </a:p>
        </p:txBody>
      </p:sp>
      <p:sp>
        <p:nvSpPr>
          <p:cNvPr id="1031178" name="Rectangle 10"/>
          <p:cNvSpPr>
            <a:spLocks noChangeArrowheads="1"/>
          </p:cNvSpPr>
          <p:nvPr/>
        </p:nvSpPr>
        <p:spPr bwMode="auto">
          <a:xfrm>
            <a:off x="7223125" y="5402263"/>
            <a:ext cx="1920875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rgbClr val="FF0202"/>
                </a:solidFill>
                <a:latin typeface="Times New Roman" charset="0"/>
                <a:cs typeface="+mn-cs"/>
              </a:rPr>
              <a:t>… provided </a:t>
            </a:r>
            <a:r>
              <a:rPr lang="en-US" sz="1800">
                <a:solidFill>
                  <a:srgbClr val="FF0202"/>
                </a:solidFill>
                <a:latin typeface="Times New Roman" charset="0"/>
                <a:cs typeface="+mn-cs"/>
                <a:sym typeface="Symbol" charset="0"/>
              </a:rPr>
              <a:t></a:t>
            </a:r>
            <a:br>
              <a:rPr lang="en-US" sz="1800">
                <a:solidFill>
                  <a:srgbClr val="FF0202"/>
                </a:solidFill>
                <a:latin typeface="Times New Roman" charset="0"/>
                <a:cs typeface="+mn-cs"/>
                <a:sym typeface="Symbol" charset="0"/>
              </a:rPr>
            </a:br>
            <a:r>
              <a:rPr lang="en-US" sz="1800">
                <a:solidFill>
                  <a:srgbClr val="FF0202"/>
                </a:solidFill>
                <a:latin typeface="Times New Roman" charset="0"/>
                <a:cs typeface="+mn-cs"/>
                <a:sym typeface="Symbol" charset="0"/>
              </a:rPr>
              <a:t>a driving agent.</a:t>
            </a:r>
            <a:br>
              <a:rPr lang="en-US" sz="1800">
                <a:solidFill>
                  <a:srgbClr val="FF0202"/>
                </a:solidFill>
                <a:latin typeface="Times New Roman" charset="0"/>
                <a:cs typeface="+mn-cs"/>
                <a:sym typeface="Symbol" charset="0"/>
              </a:rPr>
            </a:br>
            <a:r>
              <a:rPr lang="en-US" sz="1800">
                <a:solidFill>
                  <a:srgbClr val="FF0202"/>
                </a:solidFill>
                <a:latin typeface="Times New Roman" charset="0"/>
                <a:cs typeface="+mn-cs"/>
                <a:sym typeface="Symbol" charset="0"/>
              </a:rPr>
              <a:t>(here: oval disk).</a:t>
            </a:r>
            <a:endParaRPr lang="en-US" sz="1800">
              <a:solidFill>
                <a:srgbClr val="FF0202"/>
              </a:solidFill>
              <a:latin typeface="Times New Roman" charset="0"/>
              <a:cs typeface="+mn-cs"/>
              <a:sym typeface="Monotype Sorts" charset="0"/>
            </a:endParaRPr>
          </a:p>
        </p:txBody>
      </p:sp>
      <p:pic>
        <p:nvPicPr>
          <p:cNvPr id="43017" name="Picture 11"/>
          <p:cNvPicPr>
            <a:picLocks noChangeAspect="1" noChangeArrowheads="1"/>
          </p:cNvPicPr>
          <p:nvPr/>
        </p:nvPicPr>
        <p:blipFill>
          <a:blip r:embed="rId7">
            <a:lum bright="8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3424238"/>
            <a:ext cx="198437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1180" name="Rectangle 12"/>
          <p:cNvSpPr>
            <a:spLocks noChangeArrowheads="1"/>
          </p:cNvSpPr>
          <p:nvPr/>
        </p:nvSpPr>
        <p:spPr bwMode="auto">
          <a:xfrm>
            <a:off x="7123113" y="5026025"/>
            <a:ext cx="19367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00">
                <a:solidFill>
                  <a:srgbClr val="FF3100"/>
                </a:solidFill>
                <a:cs typeface="+mn-cs"/>
              </a:rPr>
              <a:t>NGC 4736 = </a:t>
            </a:r>
            <a:r>
              <a:rPr lang="ja-JP" altLang="en-US" sz="1000">
                <a:solidFill>
                  <a:srgbClr val="FF3100"/>
                </a:solidFill>
                <a:latin typeface="Arial"/>
                <a:cs typeface="+mn-cs"/>
              </a:rPr>
              <a:t>“</a:t>
            </a:r>
            <a:r>
              <a:rPr lang="en-US" sz="1000">
                <a:solidFill>
                  <a:srgbClr val="FF3100"/>
                </a:solidFill>
                <a:cs typeface="+mn-cs"/>
              </a:rPr>
              <a:t>poster child</a:t>
            </a:r>
            <a:r>
              <a:rPr lang="ja-JP" altLang="en-US" sz="1000">
                <a:solidFill>
                  <a:srgbClr val="FF3100"/>
                </a:solidFill>
                <a:latin typeface="Arial"/>
                <a:cs typeface="+mn-cs"/>
              </a:rPr>
              <a:t>”</a:t>
            </a:r>
            <a:r>
              <a:rPr lang="en-US" sz="1000">
                <a:solidFill>
                  <a:srgbClr val="FF3100"/>
                </a:solidFill>
                <a:cs typeface="+mn-cs"/>
              </a:rPr>
              <a:t> </a:t>
            </a:r>
            <a:br>
              <a:rPr lang="en-US" sz="1000">
                <a:solidFill>
                  <a:srgbClr val="FF3100"/>
                </a:solidFill>
                <a:cs typeface="+mn-cs"/>
              </a:rPr>
            </a:br>
            <a:r>
              <a:rPr lang="en-US" sz="1000">
                <a:solidFill>
                  <a:srgbClr val="FF3100"/>
                </a:solidFill>
                <a:cs typeface="+mn-cs"/>
              </a:rPr>
              <a:t>for secular evolution.</a:t>
            </a:r>
            <a:endParaRPr lang="en-US" sz="2800">
              <a:solidFill>
                <a:srgbClr val="FF3100"/>
              </a:solidFill>
              <a:cs typeface="+mn-cs"/>
            </a:endParaRPr>
          </a:p>
        </p:txBody>
      </p:sp>
      <p:sp>
        <p:nvSpPr>
          <p:cNvPr id="1031181" name="Rectangle 13"/>
          <p:cNvSpPr>
            <a:spLocks noChangeArrowheads="1"/>
          </p:cNvSpPr>
          <p:nvPr/>
        </p:nvSpPr>
        <p:spPr bwMode="auto">
          <a:xfrm>
            <a:off x="-15875" y="5030788"/>
            <a:ext cx="831850" cy="409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0202"/>
                </a:solidFill>
                <a:cs typeface="+mn-cs"/>
                <a:sym typeface="Symbol" charset="0"/>
              </a:rPr>
              <a:t>  V/r</a:t>
            </a:r>
            <a:endParaRPr lang="en-US" sz="2800">
              <a:solidFill>
                <a:schemeClr val="bg1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ChangeArrowheads="1"/>
          </p:cNvSpPr>
          <p:nvPr/>
        </p:nvSpPr>
        <p:spPr bwMode="auto">
          <a:xfrm>
            <a:off x="0" y="0"/>
            <a:ext cx="914400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chemeClr val="accent2"/>
                </a:solidFill>
                <a:cs typeface="+mn-cs"/>
              </a:rPr>
              <a:t>When does secular disk evolution not happen?</a:t>
            </a:r>
            <a:endParaRPr lang="en-US" sz="2800" b="1">
              <a:solidFill>
                <a:schemeClr val="tx2"/>
              </a:solidFill>
              <a:cs typeface="+mn-cs"/>
            </a:endParaRPr>
          </a:p>
        </p:txBody>
      </p:sp>
      <p:pic>
        <p:nvPicPr>
          <p:cNvPr id="45059" name="Picture 3" descr="tremaine-disk-spreading-summ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" y="758825"/>
            <a:ext cx="8785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 descr="KN79-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2598738"/>
            <a:ext cx="3657600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951" name="Rectangle 7"/>
          <p:cNvSpPr>
            <a:spLocks noGrp="1" noChangeArrowheads="1"/>
          </p:cNvSpPr>
          <p:nvPr>
            <p:ph type="title"/>
          </p:nvPr>
        </p:nvSpPr>
        <p:spPr>
          <a:xfrm>
            <a:off x="1192213" y="1935163"/>
            <a:ext cx="7842250" cy="563562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b="0" smtClean="0">
                <a:solidFill>
                  <a:schemeClr val="accent2"/>
                </a:solidFill>
                <a:latin typeface="Times New Roman" charset="0"/>
                <a:cs typeface="+mj-cs"/>
              </a:rPr>
              <a:t>Evolution tends to be slow in galaxies like M33 (Scd) in which V</a:t>
            </a:r>
            <a:r>
              <a:rPr lang="en-US" sz="1800" b="0" smtClean="0">
                <a:solidFill>
                  <a:schemeClr val="accent2"/>
                </a:solidFill>
                <a:latin typeface="Times New Roman" charset="0"/>
                <a:cs typeface="+mj-cs"/>
                <a:sym typeface="Symbol" charset="0"/>
              </a:rPr>
              <a:t> r</a:t>
            </a:r>
            <a:r>
              <a:rPr lang="en-US" sz="1800" b="0" smtClean="0">
                <a:solidFill>
                  <a:schemeClr val="accent2"/>
                </a:solidFill>
                <a:latin typeface="Times New Roman" charset="0"/>
                <a:cs typeface="+mj-cs"/>
                <a:sym typeface="Monotype Sorts" charset="0"/>
              </a:rPr>
              <a:t> or V  …</a:t>
            </a:r>
            <a:endParaRPr lang="en-US" sz="1800" b="0" smtClean="0">
              <a:solidFill>
                <a:srgbClr val="FF0202"/>
              </a:solidFill>
              <a:latin typeface="Times New Roman" charset="0"/>
              <a:cs typeface="+mj-cs"/>
              <a:sym typeface="Monotype Sorts" charset="0"/>
            </a:endParaRPr>
          </a:p>
        </p:txBody>
      </p:sp>
      <p:sp>
        <p:nvSpPr>
          <p:cNvPr id="1106952" name="Rectangle 8"/>
          <p:cNvSpPr>
            <a:spLocks noChangeArrowheads="1"/>
          </p:cNvSpPr>
          <p:nvPr/>
        </p:nvSpPr>
        <p:spPr bwMode="auto">
          <a:xfrm>
            <a:off x="4054475" y="5619750"/>
            <a:ext cx="483235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800">
                <a:solidFill>
                  <a:schemeClr val="accent2"/>
                </a:solidFill>
                <a:latin typeface="Times New Roman" charset="0"/>
                <a:cs typeface="+mn-cs"/>
              </a:rPr>
              <a:t>… especially since (1) global spiral structure is a weaker driving agent than a bar and</a:t>
            </a:r>
            <a:br>
              <a:rPr lang="en-US" sz="1800">
                <a:solidFill>
                  <a:schemeClr val="accent2"/>
                </a:solidFill>
                <a:latin typeface="Times New Roman" charset="0"/>
                <a:cs typeface="+mn-cs"/>
              </a:rPr>
            </a:br>
            <a:r>
              <a:rPr lang="en-US" sz="1800">
                <a:solidFill>
                  <a:schemeClr val="accent2"/>
                </a:solidFill>
                <a:latin typeface="Times New Roman" charset="0"/>
                <a:cs typeface="+mn-cs"/>
              </a:rPr>
              <a:t>(2) dark matter </a:t>
            </a:r>
            <a:r>
              <a:rPr lang="ja-JP" altLang="en-US" sz="1800">
                <a:solidFill>
                  <a:schemeClr val="accent2"/>
                </a:solidFill>
                <a:latin typeface="Times New Roman" charset="0"/>
                <a:cs typeface="+mn-cs"/>
              </a:rPr>
              <a:t>“</a:t>
            </a:r>
            <a:r>
              <a:rPr lang="en-US" sz="1800">
                <a:solidFill>
                  <a:schemeClr val="accent2"/>
                </a:solidFill>
                <a:latin typeface="Times New Roman" charset="0"/>
                <a:cs typeface="+mn-cs"/>
              </a:rPr>
              <a:t>dilutes</a:t>
            </a:r>
            <a:r>
              <a:rPr lang="ja-JP" altLang="en-US" sz="1800">
                <a:solidFill>
                  <a:schemeClr val="accent2"/>
                </a:solidFill>
                <a:latin typeface="Times New Roman" charset="0"/>
                <a:cs typeface="+mn-cs"/>
              </a:rPr>
              <a:t>”</a:t>
            </a:r>
            <a:r>
              <a:rPr lang="en-US" sz="1800">
                <a:solidFill>
                  <a:schemeClr val="accent2"/>
                </a:solidFill>
                <a:latin typeface="Times New Roman" charset="0"/>
                <a:cs typeface="+mn-cs"/>
              </a:rPr>
              <a:t> disk self-gravity</a:t>
            </a:r>
            <a:r>
              <a:rPr lang="en-US" sz="1800">
                <a:solidFill>
                  <a:schemeClr val="accent2"/>
                </a:solidFill>
                <a:latin typeface="Times New Roman" charset="0"/>
                <a:cs typeface="+mn-cs"/>
                <a:sym typeface="Symbol" charset="0"/>
              </a:rPr>
              <a:t>.</a:t>
            </a:r>
            <a:endParaRPr lang="en-US" sz="1800">
              <a:solidFill>
                <a:srgbClr val="FF0202"/>
              </a:solidFill>
              <a:latin typeface="Times New Roman" charset="0"/>
              <a:cs typeface="+mn-cs"/>
              <a:sym typeface="Monotype Sorts" charset="0"/>
            </a:endParaRPr>
          </a:p>
        </p:txBody>
      </p:sp>
      <p:pic>
        <p:nvPicPr>
          <p:cNvPr id="45063" name="Picture 10" descr="Corbelli-M33-rotcur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3154363"/>
            <a:ext cx="34290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11" descr="Corbelli-M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2689225"/>
            <a:ext cx="348297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12"/>
          <p:cNvPicPr>
            <a:picLocks noChangeAspect="1" noChangeArrowheads="1"/>
          </p:cNvPicPr>
          <p:nvPr/>
        </p:nvPicPr>
        <p:blipFill>
          <a:blip r:embed="rId7">
            <a:lum bright="-10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892425"/>
            <a:ext cx="1697038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6957" name="Rectangle 13"/>
          <p:cNvSpPr>
            <a:spLocks noChangeArrowheads="1"/>
          </p:cNvSpPr>
          <p:nvPr/>
        </p:nvSpPr>
        <p:spPr bwMode="auto">
          <a:xfrm>
            <a:off x="6935788" y="4932363"/>
            <a:ext cx="1693862" cy="4095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000">
                <a:solidFill>
                  <a:srgbClr val="DFFFE7"/>
                </a:solidFill>
                <a:cs typeface="+mn-cs"/>
              </a:rPr>
              <a:t>M33 has essentially</a:t>
            </a:r>
            <a:br>
              <a:rPr lang="en-US" sz="1000">
                <a:solidFill>
                  <a:srgbClr val="DFFFE7"/>
                </a:solidFill>
                <a:cs typeface="+mn-cs"/>
              </a:rPr>
            </a:br>
            <a:r>
              <a:rPr lang="en-US" sz="1000">
                <a:solidFill>
                  <a:srgbClr val="DFFFE7"/>
                </a:solidFill>
                <a:cs typeface="+mn-cs"/>
              </a:rPr>
              <a:t>no pseudobulge.</a:t>
            </a:r>
            <a:endParaRPr lang="en-US" sz="2800">
              <a:solidFill>
                <a:srgbClr val="DFFFE7"/>
              </a:solidFill>
              <a:cs typeface="+mn-cs"/>
            </a:endParaRPr>
          </a:p>
        </p:txBody>
      </p:sp>
      <p:sp>
        <p:nvSpPr>
          <p:cNvPr id="1106958" name="Rectangle 14"/>
          <p:cNvSpPr>
            <a:spLocks noChangeArrowheads="1"/>
          </p:cNvSpPr>
          <p:nvPr/>
        </p:nvSpPr>
        <p:spPr bwMode="auto">
          <a:xfrm>
            <a:off x="-15875" y="5030788"/>
            <a:ext cx="831850" cy="409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0202"/>
                </a:solidFill>
                <a:cs typeface="+mn-cs"/>
                <a:sym typeface="Symbol" charset="0"/>
              </a:rPr>
              <a:t>  V/r</a:t>
            </a:r>
            <a:endParaRPr lang="en-US" sz="2800">
              <a:solidFill>
                <a:schemeClr val="bg1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87325"/>
            <a:ext cx="8345487" cy="939800"/>
          </a:xfrm>
          <a:solidFill>
            <a:srgbClr val="CCEC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solidFill>
                  <a:srgbClr val="000066"/>
                </a:solidFill>
                <a:cs typeface="+mj-cs"/>
              </a:rPr>
              <a:t>At what Hubble types does secular evolution happen?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lum bright="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392363"/>
            <a:ext cx="523081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24" name="Rectangle 4"/>
          <p:cNvSpPr>
            <a:spLocks noChangeArrowheads="1"/>
          </p:cNvSpPr>
          <p:nvPr/>
        </p:nvSpPr>
        <p:spPr bwMode="auto">
          <a:xfrm>
            <a:off x="4903788" y="2627313"/>
            <a:ext cx="1685925" cy="2111375"/>
          </a:xfrm>
          <a:prstGeom prst="rect">
            <a:avLst/>
          </a:prstGeom>
          <a:noFill/>
          <a:ln w="19050">
            <a:solidFill>
              <a:srgbClr val="0D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259525" name="Text Box 5"/>
          <p:cNvSpPr txBox="1">
            <a:spLocks noChangeArrowheads="1"/>
          </p:cNvSpPr>
          <p:nvPr/>
        </p:nvSpPr>
        <p:spPr bwMode="auto">
          <a:xfrm>
            <a:off x="4914900" y="4713288"/>
            <a:ext cx="16668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0DFF00"/>
                </a:solidFill>
                <a:cs typeface="+mn-cs"/>
              </a:rPr>
              <a:t>This is where internal </a:t>
            </a:r>
          </a:p>
          <a:p>
            <a:pPr algn="ctr">
              <a:defRPr/>
            </a:pPr>
            <a:r>
              <a:rPr lang="en-US" sz="1200">
                <a:solidFill>
                  <a:srgbClr val="0DFF00"/>
                </a:solidFill>
                <a:cs typeface="+mn-cs"/>
              </a:rPr>
              <a:t>secular evolution is</a:t>
            </a:r>
          </a:p>
          <a:p>
            <a:pPr algn="ctr">
              <a:defRPr/>
            </a:pPr>
            <a:r>
              <a:rPr lang="en-US" sz="1200">
                <a:solidFill>
                  <a:srgbClr val="0DFF00"/>
                </a:solidFill>
                <a:cs typeface="+mn-cs"/>
              </a:rPr>
              <a:t>most important.</a:t>
            </a:r>
            <a:endParaRPr lang="en-US" sz="1200">
              <a:cs typeface="+mn-cs"/>
            </a:endParaRPr>
          </a:p>
        </p:txBody>
      </p:sp>
      <p:sp>
        <p:nvSpPr>
          <p:cNvPr id="1259526" name="Text Box 6"/>
          <p:cNvSpPr txBox="1">
            <a:spLocks noChangeArrowheads="1"/>
          </p:cNvSpPr>
          <p:nvPr/>
        </p:nvSpPr>
        <p:spPr bwMode="auto">
          <a:xfrm>
            <a:off x="6834188" y="3216275"/>
            <a:ext cx="23098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CCECFF"/>
                </a:solidFill>
                <a:cs typeface="+mn-cs"/>
              </a:rPr>
              <a:t>Sd – Im galaxies have</a:t>
            </a:r>
          </a:p>
          <a:p>
            <a:pPr algn="ctr">
              <a:defRPr/>
            </a:pPr>
            <a:r>
              <a:rPr lang="en-US" sz="1200">
                <a:solidFill>
                  <a:srgbClr val="CCECFF"/>
                </a:solidFill>
                <a:cs typeface="+mn-cs"/>
              </a:rPr>
              <a:t>little internal secular evolution</a:t>
            </a:r>
          </a:p>
          <a:p>
            <a:pPr algn="ctr">
              <a:defRPr/>
            </a:pPr>
            <a:r>
              <a:rPr lang="en-US" sz="1200">
                <a:solidFill>
                  <a:srgbClr val="CCECFF"/>
                </a:solidFill>
                <a:cs typeface="+mn-cs"/>
              </a:rPr>
              <a:t>because </a:t>
            </a:r>
          </a:p>
          <a:p>
            <a:pPr algn="ctr">
              <a:defRPr/>
            </a:pPr>
            <a:r>
              <a:rPr lang="en-US" sz="1200">
                <a:solidFill>
                  <a:srgbClr val="CCECFF"/>
                </a:solidFill>
                <a:cs typeface="+mn-cs"/>
              </a:rPr>
              <a:t>it is not energetically favorable</a:t>
            </a:r>
          </a:p>
          <a:p>
            <a:pPr algn="ctr">
              <a:defRPr/>
            </a:pPr>
            <a:r>
              <a:rPr lang="en-US" sz="1200">
                <a:solidFill>
                  <a:srgbClr val="CCECFF"/>
                </a:solidFill>
                <a:cs typeface="+mn-cs"/>
              </a:rPr>
              <a:t>to transport angular momentum</a:t>
            </a:r>
          </a:p>
          <a:p>
            <a:pPr algn="ctr">
              <a:defRPr/>
            </a:pPr>
            <a:r>
              <a:rPr lang="en-US" sz="1200">
                <a:solidFill>
                  <a:srgbClr val="CCECFF"/>
                </a:solidFill>
                <a:cs typeface="+mn-cs"/>
              </a:rPr>
              <a:t>outward.</a:t>
            </a:r>
            <a:endParaRPr lang="en-US" sz="1200">
              <a:cs typeface="+mn-cs"/>
            </a:endParaRPr>
          </a:p>
        </p:txBody>
      </p:sp>
      <p:sp>
        <p:nvSpPr>
          <p:cNvPr id="1259527" name="Rectangle 7"/>
          <p:cNvSpPr>
            <a:spLocks noChangeArrowheads="1"/>
          </p:cNvSpPr>
          <p:nvPr/>
        </p:nvSpPr>
        <p:spPr bwMode="auto">
          <a:xfrm>
            <a:off x="3641725" y="2636838"/>
            <a:ext cx="1192213" cy="2111375"/>
          </a:xfrm>
          <a:prstGeom prst="rect">
            <a:avLst/>
          </a:prstGeom>
          <a:noFill/>
          <a:ln w="19050">
            <a:solidFill>
              <a:srgbClr val="FF74F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200">
              <a:solidFill>
                <a:srgbClr val="FF74F2"/>
              </a:solidFill>
              <a:cs typeface="+mn-cs"/>
            </a:endParaRPr>
          </a:p>
        </p:txBody>
      </p:sp>
      <p:sp>
        <p:nvSpPr>
          <p:cNvPr id="1259528" name="Text Box 8"/>
          <p:cNvSpPr txBox="1">
            <a:spLocks noChangeArrowheads="1"/>
          </p:cNvSpPr>
          <p:nvPr/>
        </p:nvSpPr>
        <p:spPr bwMode="auto">
          <a:xfrm>
            <a:off x="2787650" y="1992313"/>
            <a:ext cx="214153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FF74F2"/>
                </a:solidFill>
                <a:cs typeface="+mn-cs"/>
              </a:rPr>
              <a:t>Some S0 – Sa galaxies </a:t>
            </a:r>
          </a:p>
          <a:p>
            <a:pPr algn="ctr">
              <a:defRPr/>
            </a:pPr>
            <a:r>
              <a:rPr lang="en-US" sz="1200">
                <a:solidFill>
                  <a:srgbClr val="FF74F2"/>
                </a:solidFill>
                <a:cs typeface="+mn-cs"/>
              </a:rPr>
              <a:t>evolved secularly in the past:</a:t>
            </a:r>
          </a:p>
          <a:p>
            <a:pPr algn="ctr">
              <a:defRPr/>
            </a:pPr>
            <a:r>
              <a:rPr lang="en-US" sz="1200">
                <a:solidFill>
                  <a:srgbClr val="FF74F2"/>
                </a:solidFill>
                <a:cs typeface="+mn-cs"/>
              </a:rPr>
              <a:t>they contain pseudobulges.</a:t>
            </a:r>
          </a:p>
        </p:txBody>
      </p:sp>
      <p:sp>
        <p:nvSpPr>
          <p:cNvPr id="1259529" name="Text Box 9"/>
          <p:cNvSpPr txBox="1">
            <a:spLocks noChangeArrowheads="1"/>
          </p:cNvSpPr>
          <p:nvPr/>
        </p:nvSpPr>
        <p:spPr bwMode="auto">
          <a:xfrm>
            <a:off x="0" y="3135313"/>
            <a:ext cx="2395538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FFAC39"/>
                </a:solidFill>
                <a:cs typeface="+mn-cs"/>
              </a:rPr>
              <a:t>Ellipticals: Any secular evolution </a:t>
            </a:r>
          </a:p>
          <a:p>
            <a:pPr algn="ctr">
              <a:defRPr/>
            </a:pPr>
            <a:r>
              <a:rPr lang="en-US" sz="1200">
                <a:solidFill>
                  <a:srgbClr val="FFAC39"/>
                </a:solidFill>
                <a:cs typeface="+mn-cs"/>
              </a:rPr>
              <a:t>in progenitor disks </a:t>
            </a:r>
          </a:p>
          <a:p>
            <a:pPr algn="ctr">
              <a:defRPr/>
            </a:pPr>
            <a:r>
              <a:rPr lang="en-US" sz="1200">
                <a:solidFill>
                  <a:srgbClr val="FFAC39"/>
                </a:solidFill>
                <a:cs typeface="+mn-cs"/>
              </a:rPr>
              <a:t>got scrambled by mergers.</a:t>
            </a:r>
          </a:p>
          <a:p>
            <a:pPr algn="ctr">
              <a:defRPr/>
            </a:pPr>
            <a:r>
              <a:rPr lang="en-US" sz="1200">
                <a:solidFill>
                  <a:srgbClr val="FFAC39"/>
                </a:solidFill>
                <a:cs typeface="+mn-cs"/>
              </a:rPr>
              <a:t>Ellipticals have </a:t>
            </a:r>
          </a:p>
          <a:p>
            <a:pPr algn="ctr">
              <a:defRPr/>
            </a:pPr>
            <a:r>
              <a:rPr lang="en-US" sz="1200">
                <a:solidFill>
                  <a:srgbClr val="FFAC39"/>
                </a:solidFill>
                <a:cs typeface="+mn-cs"/>
              </a:rPr>
              <a:t>different secular processes</a:t>
            </a:r>
          </a:p>
          <a:p>
            <a:pPr algn="ctr">
              <a:defRPr/>
            </a:pPr>
            <a:r>
              <a:rPr lang="en-US" sz="1200">
                <a:solidFill>
                  <a:srgbClr val="FFAC39"/>
                </a:solidFill>
                <a:cs typeface="+mn-cs"/>
              </a:rPr>
              <a:t>not discussed here.</a:t>
            </a:r>
            <a:endParaRPr lang="en-US" sz="120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NGC1365_master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300" y="1062038"/>
            <a:ext cx="5491163" cy="549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4899" name="Rectangle 3"/>
          <p:cNvSpPr>
            <a:spLocks noGrp="1" noChangeArrowheads="1"/>
          </p:cNvSpPr>
          <p:nvPr>
            <p:ph type="title"/>
          </p:nvPr>
        </p:nvSpPr>
        <p:spPr>
          <a:xfrm>
            <a:off x="5180013" y="6130925"/>
            <a:ext cx="2646362" cy="563563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solidFill>
                  <a:srgbClr val="CCECFF"/>
                </a:solidFill>
                <a:cs typeface="+mj-cs"/>
              </a:rPr>
              <a:t>NGC 1365 (</a:t>
            </a:r>
            <a:r>
              <a:rPr lang="en-US" sz="2000" dirty="0" err="1" smtClean="0">
                <a:solidFill>
                  <a:srgbClr val="CCECFF"/>
                </a:solidFill>
                <a:cs typeface="+mj-cs"/>
              </a:rPr>
              <a:t>SBb</a:t>
            </a:r>
            <a:r>
              <a:rPr lang="en-US" sz="2000" dirty="0" smtClean="0">
                <a:solidFill>
                  <a:srgbClr val="CCECFF"/>
                </a:solidFill>
                <a:cs typeface="+mj-cs"/>
              </a:rPr>
              <a:t>)</a:t>
            </a:r>
            <a:endParaRPr lang="en-US" dirty="0" smtClean="0">
              <a:cs typeface="+mj-cs"/>
            </a:endParaRPr>
          </a:p>
        </p:txBody>
      </p:sp>
      <p:sp>
        <p:nvSpPr>
          <p:cNvPr id="1104900" name="Rectangle 4"/>
          <p:cNvSpPr>
            <a:spLocks noChangeArrowheads="1"/>
          </p:cNvSpPr>
          <p:nvPr/>
        </p:nvSpPr>
        <p:spPr bwMode="auto">
          <a:xfrm>
            <a:off x="0" y="0"/>
            <a:ext cx="9144000" cy="97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CCECFF"/>
                </a:solidFill>
                <a:cs typeface="+mn-cs"/>
              </a:rPr>
              <a:t>Structure and Evolution of Barred Galaxies:</a:t>
            </a:r>
            <a:br>
              <a:rPr lang="en-US" sz="2800" b="1">
                <a:solidFill>
                  <a:srgbClr val="CCECFF"/>
                </a:solidFill>
                <a:cs typeface="+mn-cs"/>
              </a:rPr>
            </a:br>
            <a:r>
              <a:rPr lang="en-US" sz="2800" b="1">
                <a:solidFill>
                  <a:srgbClr val="CCECFF"/>
                </a:solidFill>
                <a:cs typeface="+mn-cs"/>
              </a:rPr>
              <a:t>A Heuristic Introduction</a:t>
            </a:r>
            <a:endParaRPr lang="en-US" sz="2800" b="1">
              <a:solidFill>
                <a:schemeClr val="tx2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1026"/>
          <p:cNvSpPr>
            <a:spLocks noChangeArrowheads="1"/>
          </p:cNvSpPr>
          <p:nvPr/>
        </p:nvSpPr>
        <p:spPr bwMode="auto">
          <a:xfrm>
            <a:off x="0" y="0"/>
            <a:ext cx="91440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>
                <a:solidFill>
                  <a:schemeClr val="accent2"/>
                </a:solidFill>
                <a:cs typeface="+mn-cs"/>
              </a:rPr>
              <a:t>Bars and their pattern speeds </a:t>
            </a:r>
            <a:r>
              <a:rPr lang="en-US" sz="2000" b="1">
                <a:solidFill>
                  <a:schemeClr val="accent2"/>
                </a:solidFill>
                <a:cs typeface="+mn-cs"/>
                <a:sym typeface="Symbol" charset="0"/>
              </a:rPr>
              <a:t></a:t>
            </a:r>
            <a:r>
              <a:rPr lang="en-US" sz="2000" b="1" baseline="-25000">
                <a:solidFill>
                  <a:schemeClr val="accent2"/>
                </a:solidFill>
                <a:cs typeface="+mn-cs"/>
              </a:rPr>
              <a:t>p</a:t>
            </a:r>
            <a:endParaRPr lang="en-US" sz="2800" b="1">
              <a:solidFill>
                <a:schemeClr val="tx2"/>
              </a:solidFill>
              <a:cs typeface="+mn-cs"/>
            </a:endParaRPr>
          </a:p>
        </p:txBody>
      </p:sp>
      <p:sp>
        <p:nvSpPr>
          <p:cNvPr id="1108997" name="Rectangle 1029"/>
          <p:cNvSpPr>
            <a:spLocks noGrp="1" noChangeArrowheads="1"/>
          </p:cNvSpPr>
          <p:nvPr>
            <p:ph type="title"/>
          </p:nvPr>
        </p:nvSpPr>
        <p:spPr>
          <a:xfrm>
            <a:off x="779463" y="711200"/>
            <a:ext cx="7842250" cy="563563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b="0" smtClean="0">
                <a:solidFill>
                  <a:schemeClr val="accent2"/>
                </a:solidFill>
                <a:latin typeface="Times New Roman" charset="0"/>
                <a:cs typeface="+mj-cs"/>
              </a:rPr>
              <a:t>Evolution tends to be slow in galaxies like M33 (Scd) in which V</a:t>
            </a:r>
            <a:r>
              <a:rPr lang="en-US" sz="1800" b="0" smtClean="0">
                <a:solidFill>
                  <a:schemeClr val="accent2"/>
                </a:solidFill>
                <a:latin typeface="Times New Roman" charset="0"/>
                <a:cs typeface="+mj-cs"/>
                <a:sym typeface="Symbol" charset="0"/>
              </a:rPr>
              <a:t> r</a:t>
            </a:r>
            <a:r>
              <a:rPr lang="en-US" sz="1800" b="0" smtClean="0">
                <a:solidFill>
                  <a:schemeClr val="accent2"/>
                </a:solidFill>
                <a:latin typeface="Times New Roman" charset="0"/>
                <a:cs typeface="+mj-cs"/>
                <a:sym typeface="Monotype Sorts" charset="0"/>
              </a:rPr>
              <a:t> or V  …</a:t>
            </a:r>
            <a:endParaRPr lang="en-US" sz="1800" b="0" smtClean="0">
              <a:solidFill>
                <a:srgbClr val="FF0202"/>
              </a:solidFill>
              <a:latin typeface="Times New Roman" charset="0"/>
              <a:cs typeface="+mj-cs"/>
              <a:sym typeface="Monotype Sorts" charset="0"/>
            </a:endParaRPr>
          </a:p>
        </p:txBody>
      </p:sp>
      <p:pic>
        <p:nvPicPr>
          <p:cNvPr id="51204" name="Picture 1034" descr="KN79-V-kap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482600"/>
            <a:ext cx="8256588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9004" name="Rectangle 1036"/>
          <p:cNvSpPr>
            <a:spLocks noChangeArrowheads="1"/>
          </p:cNvSpPr>
          <p:nvPr/>
        </p:nvSpPr>
        <p:spPr bwMode="auto">
          <a:xfrm>
            <a:off x="4494213" y="6043613"/>
            <a:ext cx="4256087" cy="742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600">
              <a:cs typeface="+mn-cs"/>
            </a:endParaRPr>
          </a:p>
        </p:txBody>
      </p:sp>
      <p:pic>
        <p:nvPicPr>
          <p:cNvPr id="51206" name="Picture 10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88" y="2138363"/>
            <a:ext cx="4503737" cy="43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9006" name="Rectangle 1038"/>
          <p:cNvSpPr>
            <a:spLocks noChangeArrowheads="1"/>
          </p:cNvSpPr>
          <p:nvPr/>
        </p:nvSpPr>
        <p:spPr bwMode="auto">
          <a:xfrm>
            <a:off x="7570788" y="2168525"/>
            <a:ext cx="1573212" cy="44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9005" name="Text Box 1037"/>
          <p:cNvSpPr txBox="1">
            <a:spLocks noChangeArrowheads="1"/>
          </p:cNvSpPr>
          <p:nvPr/>
        </p:nvSpPr>
        <p:spPr bwMode="auto">
          <a:xfrm>
            <a:off x="7761288" y="2235200"/>
            <a:ext cx="890587" cy="244475"/>
          </a:xfrm>
          <a:prstGeom prst="rect">
            <a:avLst/>
          </a:prstGeom>
          <a:solidFill>
            <a:srgbClr val="E7660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>
                <a:cs typeface="+mn-cs"/>
              </a:rPr>
              <a:t>Resonances</a:t>
            </a:r>
          </a:p>
        </p:txBody>
      </p:sp>
      <p:sp>
        <p:nvSpPr>
          <p:cNvPr id="1109007" name="Text Box 1039"/>
          <p:cNvSpPr txBox="1">
            <a:spLocks noChangeArrowheads="1"/>
          </p:cNvSpPr>
          <p:nvPr/>
        </p:nvSpPr>
        <p:spPr bwMode="auto">
          <a:xfrm>
            <a:off x="8181975" y="4710113"/>
            <a:ext cx="787400" cy="549275"/>
          </a:xfrm>
          <a:prstGeom prst="rect">
            <a:avLst/>
          </a:prstGeom>
          <a:solidFill>
            <a:srgbClr val="E7C0B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rgbClr val="BD0000"/>
                </a:solidFill>
                <a:cs typeface="+mn-cs"/>
              </a:rPr>
              <a:t>outer</a:t>
            </a:r>
          </a:p>
          <a:p>
            <a:pPr algn="ctr">
              <a:defRPr/>
            </a:pPr>
            <a:r>
              <a:rPr lang="en-US" sz="1000">
                <a:solidFill>
                  <a:srgbClr val="BD0000"/>
                </a:solidFill>
                <a:cs typeface="+mn-cs"/>
              </a:rPr>
              <a:t>Lindblad</a:t>
            </a:r>
          </a:p>
          <a:p>
            <a:pPr algn="ctr">
              <a:defRPr/>
            </a:pPr>
            <a:r>
              <a:rPr lang="en-US" sz="1000">
                <a:solidFill>
                  <a:srgbClr val="BD0000"/>
                </a:solidFill>
                <a:cs typeface="+mn-cs"/>
              </a:rPr>
              <a:t>resonance</a:t>
            </a:r>
            <a:endParaRPr lang="en-US" sz="1000">
              <a:cs typeface="+mn-cs"/>
            </a:endParaRPr>
          </a:p>
        </p:txBody>
      </p:sp>
      <p:sp>
        <p:nvSpPr>
          <p:cNvPr id="1109009" name="Text Box 1041"/>
          <p:cNvSpPr txBox="1">
            <a:spLocks noChangeArrowheads="1"/>
          </p:cNvSpPr>
          <p:nvPr/>
        </p:nvSpPr>
        <p:spPr bwMode="auto">
          <a:xfrm>
            <a:off x="6872288" y="4638675"/>
            <a:ext cx="777875" cy="5492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accent2"/>
                </a:solidFill>
                <a:cs typeface="+mn-cs"/>
              </a:rPr>
              <a:t>inner</a:t>
            </a:r>
          </a:p>
          <a:p>
            <a:pPr algn="ctr">
              <a:defRPr/>
            </a:pPr>
            <a:r>
              <a:rPr lang="en-US" sz="1000">
                <a:solidFill>
                  <a:schemeClr val="accent2"/>
                </a:solidFill>
                <a:cs typeface="+mn-cs"/>
              </a:rPr>
              <a:t>Lindblad</a:t>
            </a:r>
          </a:p>
          <a:p>
            <a:pPr algn="ctr">
              <a:defRPr/>
            </a:pPr>
            <a:r>
              <a:rPr lang="en-US" sz="1000">
                <a:solidFill>
                  <a:schemeClr val="accent2"/>
                </a:solidFill>
                <a:cs typeface="+mn-cs"/>
              </a:rPr>
              <a:t>resonance</a:t>
            </a:r>
            <a:endParaRPr lang="en-US" sz="1000">
              <a:cs typeface="+mn-cs"/>
            </a:endParaRPr>
          </a:p>
        </p:txBody>
      </p:sp>
      <p:sp>
        <p:nvSpPr>
          <p:cNvPr id="1109010" name="Line 1042"/>
          <p:cNvSpPr>
            <a:spLocks noChangeShapeType="1"/>
          </p:cNvSpPr>
          <p:nvPr/>
        </p:nvSpPr>
        <p:spPr bwMode="auto">
          <a:xfrm flipH="1" flipV="1">
            <a:off x="8042275" y="4916488"/>
            <a:ext cx="219075" cy="74612"/>
          </a:xfrm>
          <a:prstGeom prst="line">
            <a:avLst/>
          </a:prstGeom>
          <a:noFill/>
          <a:ln w="9525">
            <a:solidFill>
              <a:srgbClr val="BD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9012" name="Text Box 1044"/>
          <p:cNvSpPr txBox="1">
            <a:spLocks noChangeArrowheads="1"/>
          </p:cNvSpPr>
          <p:nvPr/>
        </p:nvSpPr>
        <p:spPr bwMode="auto">
          <a:xfrm>
            <a:off x="6584950" y="2443163"/>
            <a:ext cx="741363" cy="244475"/>
          </a:xfrm>
          <a:prstGeom prst="rect">
            <a:avLst/>
          </a:prstGeom>
          <a:solidFill>
            <a:srgbClr val="C8E7B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057100"/>
                </a:solidFill>
                <a:cs typeface="+mn-cs"/>
              </a:rPr>
              <a:t>corotation</a:t>
            </a:r>
          </a:p>
        </p:txBody>
      </p:sp>
      <p:sp>
        <p:nvSpPr>
          <p:cNvPr id="1109016" name="Line 1048"/>
          <p:cNvSpPr>
            <a:spLocks noChangeShapeType="1"/>
          </p:cNvSpPr>
          <p:nvPr/>
        </p:nvSpPr>
        <p:spPr bwMode="auto">
          <a:xfrm flipH="1">
            <a:off x="6354763" y="2644775"/>
            <a:ext cx="357187" cy="79375"/>
          </a:xfrm>
          <a:prstGeom prst="line">
            <a:avLst/>
          </a:prstGeom>
          <a:noFill/>
          <a:ln w="9525">
            <a:solidFill>
              <a:srgbClr val="0571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9018" name="Line 1050"/>
          <p:cNvSpPr>
            <a:spLocks noChangeShapeType="1"/>
          </p:cNvSpPr>
          <p:nvPr/>
        </p:nvSpPr>
        <p:spPr bwMode="auto">
          <a:xfrm flipH="1" flipV="1">
            <a:off x="6518275" y="4216400"/>
            <a:ext cx="520700" cy="571500"/>
          </a:xfrm>
          <a:prstGeom prst="line">
            <a:avLst/>
          </a:prstGeom>
          <a:noFill/>
          <a:ln w="9525">
            <a:solidFill>
              <a:srgbClr val="050AC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9021" name="Oval 1053"/>
          <p:cNvSpPr>
            <a:spLocks noChangeArrowheads="1"/>
          </p:cNvSpPr>
          <p:nvPr/>
        </p:nvSpPr>
        <p:spPr bwMode="auto">
          <a:xfrm>
            <a:off x="6294438" y="4017963"/>
            <a:ext cx="217487" cy="422275"/>
          </a:xfrm>
          <a:prstGeom prst="ellipse">
            <a:avLst/>
          </a:prstGeom>
          <a:noFill/>
          <a:ln w="19050">
            <a:solidFill>
              <a:srgbClr val="050AC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9023" name="Text Box 1055"/>
          <p:cNvSpPr txBox="1">
            <a:spLocks noChangeArrowheads="1"/>
          </p:cNvSpPr>
          <p:nvPr/>
        </p:nvSpPr>
        <p:spPr bwMode="auto">
          <a:xfrm>
            <a:off x="4079875" y="6376988"/>
            <a:ext cx="5064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050AC9"/>
                </a:solidFill>
                <a:cs typeface="+mn-cs"/>
              </a:rPr>
              <a:t>If </a:t>
            </a:r>
            <a:r>
              <a:rPr lang="en-US" sz="1200">
                <a:solidFill>
                  <a:srgbClr val="050AC9"/>
                </a:solidFill>
                <a:cs typeface="+mn-cs"/>
                <a:sym typeface="Symbol" charset="0"/>
              </a:rPr>
              <a:t>-/2 </a:t>
            </a:r>
            <a:r>
              <a:rPr lang="en-US" sz="1200">
                <a:solidFill>
                  <a:srgbClr val="050AC9"/>
                </a:solidFill>
                <a:cs typeface="+mn-cs"/>
              </a:rPr>
              <a:t>is constant with radius, you can line up IRL orbits into a straight, elongated structure: a bar, and they will precess together.</a:t>
            </a:r>
            <a:endParaRPr lang="en-US" sz="1600">
              <a:solidFill>
                <a:srgbClr val="050AC9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1026"/>
          <p:cNvSpPr>
            <a:spLocks noChangeArrowheads="1"/>
          </p:cNvSpPr>
          <p:nvPr/>
        </p:nvSpPr>
        <p:spPr bwMode="auto">
          <a:xfrm>
            <a:off x="0" y="0"/>
            <a:ext cx="9144000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>
                <a:solidFill>
                  <a:schemeClr val="accent2"/>
                </a:solidFill>
                <a:cs typeface="+mn-cs"/>
              </a:rPr>
              <a:t>Bars and their pattern speeds </a:t>
            </a:r>
            <a:r>
              <a:rPr lang="en-US" sz="2000" b="1">
                <a:solidFill>
                  <a:schemeClr val="accent2"/>
                </a:solidFill>
                <a:cs typeface="+mn-cs"/>
                <a:sym typeface="Symbol" charset="0"/>
              </a:rPr>
              <a:t></a:t>
            </a:r>
            <a:r>
              <a:rPr lang="en-US" sz="2000" b="1" baseline="-25000">
                <a:solidFill>
                  <a:schemeClr val="accent2"/>
                </a:solidFill>
                <a:cs typeface="+mn-cs"/>
              </a:rPr>
              <a:t>p</a:t>
            </a:r>
            <a:endParaRPr lang="en-US" sz="2800" b="1">
              <a:solidFill>
                <a:schemeClr val="tx2"/>
              </a:solidFill>
              <a:cs typeface="+mn-cs"/>
            </a:endParaRPr>
          </a:p>
        </p:txBody>
      </p:sp>
      <p:sp>
        <p:nvSpPr>
          <p:cNvPr id="111206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779463" y="711200"/>
            <a:ext cx="7842250" cy="563563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b="0" smtClean="0">
                <a:solidFill>
                  <a:schemeClr val="accent2"/>
                </a:solidFill>
                <a:latin typeface="Times New Roman" charset="0"/>
                <a:cs typeface="+mj-cs"/>
              </a:rPr>
              <a:t>Evolution tends to be slow in galaxies like M33 (Scd) in which V</a:t>
            </a:r>
            <a:r>
              <a:rPr lang="en-US" sz="1800" b="0" smtClean="0">
                <a:solidFill>
                  <a:schemeClr val="accent2"/>
                </a:solidFill>
                <a:latin typeface="Times New Roman" charset="0"/>
                <a:cs typeface="+mj-cs"/>
                <a:sym typeface="Symbol" charset="0"/>
              </a:rPr>
              <a:t> r</a:t>
            </a:r>
            <a:r>
              <a:rPr lang="en-US" sz="1800" b="0" smtClean="0">
                <a:solidFill>
                  <a:schemeClr val="accent2"/>
                </a:solidFill>
                <a:latin typeface="Times New Roman" charset="0"/>
                <a:cs typeface="+mj-cs"/>
                <a:sym typeface="Monotype Sorts" charset="0"/>
              </a:rPr>
              <a:t> or V  …</a:t>
            </a:r>
            <a:endParaRPr lang="en-US" sz="1800" b="0" smtClean="0">
              <a:solidFill>
                <a:srgbClr val="FF0202"/>
              </a:solidFill>
              <a:latin typeface="Times New Roman" charset="0"/>
              <a:cs typeface="+mj-cs"/>
              <a:sym typeface="Monotype Sorts" charset="0"/>
            </a:endParaRPr>
          </a:p>
        </p:txBody>
      </p:sp>
      <p:pic>
        <p:nvPicPr>
          <p:cNvPr id="53252" name="Picture 1028" descr="KN79-V-kapp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482600"/>
            <a:ext cx="8256588" cy="632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2069" name="Rectangle 1029"/>
          <p:cNvSpPr>
            <a:spLocks noChangeArrowheads="1"/>
          </p:cNvSpPr>
          <p:nvPr/>
        </p:nvSpPr>
        <p:spPr bwMode="auto">
          <a:xfrm>
            <a:off x="4360863" y="6218238"/>
            <a:ext cx="4256087" cy="742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600">
              <a:cs typeface="+mn-cs"/>
            </a:endParaRPr>
          </a:p>
        </p:txBody>
      </p:sp>
      <p:sp>
        <p:nvSpPr>
          <p:cNvPr id="1112074" name="Text Box 1034"/>
          <p:cNvSpPr txBox="1">
            <a:spLocks noChangeArrowheads="1"/>
          </p:cNvSpPr>
          <p:nvPr/>
        </p:nvSpPr>
        <p:spPr bwMode="auto">
          <a:xfrm>
            <a:off x="5478463" y="4638675"/>
            <a:ext cx="777875" cy="5492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accent2"/>
                </a:solidFill>
                <a:cs typeface="+mn-cs"/>
              </a:rPr>
              <a:t>inner</a:t>
            </a:r>
          </a:p>
          <a:p>
            <a:pPr algn="ctr">
              <a:defRPr/>
            </a:pPr>
            <a:r>
              <a:rPr lang="en-US" sz="1000">
                <a:solidFill>
                  <a:schemeClr val="accent2"/>
                </a:solidFill>
                <a:cs typeface="+mn-cs"/>
              </a:rPr>
              <a:t>Lindblad</a:t>
            </a:r>
          </a:p>
          <a:p>
            <a:pPr algn="ctr">
              <a:defRPr/>
            </a:pPr>
            <a:r>
              <a:rPr lang="en-US" sz="1000">
                <a:solidFill>
                  <a:schemeClr val="accent2"/>
                </a:solidFill>
                <a:cs typeface="+mn-cs"/>
              </a:rPr>
              <a:t>resonance</a:t>
            </a:r>
            <a:endParaRPr lang="en-US" sz="1000">
              <a:cs typeface="+mn-cs"/>
            </a:endParaRPr>
          </a:p>
        </p:txBody>
      </p:sp>
      <p:sp>
        <p:nvSpPr>
          <p:cNvPr id="1112076" name="Text Box 1036"/>
          <p:cNvSpPr txBox="1">
            <a:spLocks noChangeArrowheads="1"/>
          </p:cNvSpPr>
          <p:nvPr/>
        </p:nvSpPr>
        <p:spPr bwMode="auto">
          <a:xfrm>
            <a:off x="7288213" y="4929188"/>
            <a:ext cx="741362" cy="244475"/>
          </a:xfrm>
          <a:prstGeom prst="rect">
            <a:avLst/>
          </a:prstGeom>
          <a:solidFill>
            <a:srgbClr val="C8E7B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057100"/>
                </a:solidFill>
                <a:cs typeface="+mn-cs"/>
              </a:rPr>
              <a:t>corotation</a:t>
            </a:r>
          </a:p>
        </p:txBody>
      </p:sp>
      <p:sp>
        <p:nvSpPr>
          <p:cNvPr id="1112077" name="Line 1037"/>
          <p:cNvSpPr>
            <a:spLocks noChangeShapeType="1"/>
          </p:cNvSpPr>
          <p:nvPr/>
        </p:nvSpPr>
        <p:spPr bwMode="auto">
          <a:xfrm flipH="1">
            <a:off x="7034213" y="5103813"/>
            <a:ext cx="303212" cy="85725"/>
          </a:xfrm>
          <a:prstGeom prst="line">
            <a:avLst/>
          </a:prstGeom>
          <a:noFill/>
          <a:ln w="9525">
            <a:solidFill>
              <a:srgbClr val="0571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2078" name="Line 1038"/>
          <p:cNvSpPr>
            <a:spLocks noChangeShapeType="1"/>
          </p:cNvSpPr>
          <p:nvPr/>
        </p:nvSpPr>
        <p:spPr bwMode="auto">
          <a:xfrm>
            <a:off x="6200775" y="5103813"/>
            <a:ext cx="565150" cy="100012"/>
          </a:xfrm>
          <a:prstGeom prst="line">
            <a:avLst/>
          </a:prstGeom>
          <a:noFill/>
          <a:ln w="9525">
            <a:solidFill>
              <a:srgbClr val="050AC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2080" name="Text Box 1040"/>
          <p:cNvSpPr txBox="1">
            <a:spLocks noChangeArrowheads="1"/>
          </p:cNvSpPr>
          <p:nvPr/>
        </p:nvSpPr>
        <p:spPr bwMode="auto">
          <a:xfrm>
            <a:off x="4079875" y="6376988"/>
            <a:ext cx="5064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050AC9"/>
                </a:solidFill>
                <a:cs typeface="+mn-cs"/>
              </a:rPr>
              <a:t>If </a:t>
            </a:r>
            <a:r>
              <a:rPr lang="en-US" sz="1200">
                <a:solidFill>
                  <a:srgbClr val="050AC9"/>
                </a:solidFill>
                <a:cs typeface="+mn-cs"/>
                <a:sym typeface="Symbol" charset="0"/>
              </a:rPr>
              <a:t>-/2 </a:t>
            </a:r>
            <a:r>
              <a:rPr lang="en-US" sz="1200">
                <a:solidFill>
                  <a:srgbClr val="050AC9"/>
                </a:solidFill>
                <a:cs typeface="+mn-cs"/>
              </a:rPr>
              <a:t>is constant with radius, you can line up IRL orbits into a straight, elongated structure: a bar, and they will precess together.</a:t>
            </a:r>
            <a:endParaRPr lang="en-US" sz="1600">
              <a:solidFill>
                <a:srgbClr val="050AC9"/>
              </a:solidFill>
              <a:cs typeface="+mn-cs"/>
            </a:endParaRPr>
          </a:p>
        </p:txBody>
      </p:sp>
      <p:sp>
        <p:nvSpPr>
          <p:cNvPr id="1112082" name="Rectangle 1042"/>
          <p:cNvSpPr>
            <a:spLocks noChangeArrowheads="1"/>
          </p:cNvSpPr>
          <p:nvPr/>
        </p:nvSpPr>
        <p:spPr bwMode="auto">
          <a:xfrm>
            <a:off x="5446713" y="6091238"/>
            <a:ext cx="3279775" cy="214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3260" name="Picture 10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5" y="558800"/>
            <a:ext cx="1798638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2084" name="Rectangle 1044"/>
          <p:cNvSpPr>
            <a:spLocks noChangeArrowheads="1"/>
          </p:cNvSpPr>
          <p:nvPr/>
        </p:nvSpPr>
        <p:spPr bwMode="auto">
          <a:xfrm>
            <a:off x="4560888" y="4478338"/>
            <a:ext cx="831850" cy="4095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>
                <a:cs typeface="+mn-cs"/>
                <a:sym typeface="Symbol" charset="0"/>
              </a:rPr>
              <a:t>  V/r</a:t>
            </a:r>
            <a:endParaRPr lang="en-US" sz="2800">
              <a:solidFill>
                <a:schemeClr val="bg1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051" descr="hs-2007-19-j-large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0"/>
            <a:ext cx="13335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1045"/>
          <p:cNvPicPr>
            <a:picLocks noChangeAspect="1" noChangeArrowheads="1"/>
          </p:cNvPicPr>
          <p:nvPr/>
        </p:nvPicPr>
        <p:blipFill>
          <a:blip r:embed="rId4">
            <a:lum bright="-10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3860800"/>
            <a:ext cx="1400175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4114" name="Rectangle 1026"/>
          <p:cNvSpPr>
            <a:spLocks noChangeArrowheads="1"/>
          </p:cNvSpPr>
          <p:nvPr/>
        </p:nvSpPr>
        <p:spPr bwMode="auto">
          <a:xfrm>
            <a:off x="0" y="63500"/>
            <a:ext cx="5972175" cy="51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>
                <a:solidFill>
                  <a:schemeClr val="accent2"/>
                </a:solidFill>
                <a:cs typeface="+mn-cs"/>
              </a:rPr>
              <a:t>Bars and their pattern speeds </a:t>
            </a:r>
            <a:r>
              <a:rPr lang="en-US" sz="2000" b="1">
                <a:solidFill>
                  <a:schemeClr val="accent2"/>
                </a:solidFill>
                <a:cs typeface="+mn-cs"/>
                <a:sym typeface="Symbol" charset="0"/>
              </a:rPr>
              <a:t></a:t>
            </a:r>
            <a:r>
              <a:rPr lang="en-US" sz="2000" b="1" baseline="-25000">
                <a:solidFill>
                  <a:schemeClr val="accent2"/>
                </a:solidFill>
                <a:cs typeface="+mn-cs"/>
              </a:rPr>
              <a:t>p</a:t>
            </a:r>
            <a:endParaRPr lang="en-US" sz="2800" b="1">
              <a:solidFill>
                <a:schemeClr val="tx2"/>
              </a:solidFill>
              <a:cs typeface="+mn-cs"/>
            </a:endParaRPr>
          </a:p>
        </p:txBody>
      </p:sp>
      <p:sp>
        <p:nvSpPr>
          <p:cNvPr id="1114115" name="Rectangle 1027"/>
          <p:cNvSpPr>
            <a:spLocks noGrp="1" noChangeArrowheads="1"/>
          </p:cNvSpPr>
          <p:nvPr>
            <p:ph type="title"/>
          </p:nvPr>
        </p:nvSpPr>
        <p:spPr>
          <a:xfrm>
            <a:off x="0" y="547688"/>
            <a:ext cx="6237288" cy="1084262"/>
          </a:xfrm>
        </p:spPr>
        <p:txBody>
          <a:bodyPr/>
          <a:lstStyle/>
          <a:p>
            <a:pPr eaLnBrk="1" hangingPunct="1">
              <a:defRPr/>
            </a:pPr>
            <a:r>
              <a:rPr lang="en-US" sz="1200" smtClean="0">
                <a:solidFill>
                  <a:srgbClr val="BD0000"/>
                </a:solidFill>
                <a:cs typeface="+mj-cs"/>
              </a:rPr>
              <a:t>Growing a central mass concentration (e. g., a pseudobulge)</a:t>
            </a:r>
            <a:br>
              <a:rPr lang="en-US" sz="1200" smtClean="0">
                <a:solidFill>
                  <a:srgbClr val="BD0000"/>
                </a:solidFill>
                <a:cs typeface="+mj-cs"/>
              </a:rPr>
            </a:br>
            <a:r>
              <a:rPr lang="en-US" sz="1200" smtClean="0">
                <a:solidFill>
                  <a:srgbClr val="BD0000"/>
                </a:solidFill>
                <a:cs typeface="+mj-cs"/>
                <a:sym typeface="Symbol" charset="0"/>
              </a:rPr>
              <a:t></a:t>
            </a:r>
            <a:r>
              <a:rPr lang="en-US" sz="1200" smtClean="0">
                <a:solidFill>
                  <a:srgbClr val="BD0000"/>
                </a:solidFill>
                <a:cs typeface="+mj-cs"/>
              </a:rPr>
              <a:t> </a:t>
            </a:r>
            <a:r>
              <a:rPr lang="en-US" sz="1200" smtClean="0">
                <a:solidFill>
                  <a:srgbClr val="BD0000"/>
                </a:solidFill>
                <a:cs typeface="+mj-cs"/>
                <a:sym typeface="Symbol" charset="0"/>
              </a:rPr>
              <a:t> - /2 has a higher peak at small radii and a steeper falloff at large radii</a:t>
            </a:r>
            <a:br>
              <a:rPr lang="en-US" sz="1200" smtClean="0">
                <a:solidFill>
                  <a:srgbClr val="BD0000"/>
                </a:solidFill>
                <a:cs typeface="+mj-cs"/>
                <a:sym typeface="Symbol" charset="0"/>
              </a:rPr>
            </a:br>
            <a:r>
              <a:rPr lang="en-US" sz="1200" smtClean="0">
                <a:solidFill>
                  <a:srgbClr val="BD0000"/>
                </a:solidFill>
                <a:cs typeface="+mj-cs"/>
                <a:sym typeface="Symbol" charset="0"/>
              </a:rPr>
              <a:t>  it gets harder for bar self-gravity to keep the bar orbits progressing together</a:t>
            </a:r>
            <a:br>
              <a:rPr lang="en-US" sz="1200" smtClean="0">
                <a:solidFill>
                  <a:srgbClr val="BD0000"/>
                </a:solidFill>
                <a:cs typeface="+mj-cs"/>
                <a:sym typeface="Symbol" charset="0"/>
              </a:rPr>
            </a:br>
            <a:r>
              <a:rPr lang="en-US" sz="1200" smtClean="0">
                <a:solidFill>
                  <a:srgbClr val="BD0000"/>
                </a:solidFill>
                <a:cs typeface="+mj-cs"/>
              </a:rPr>
              <a:t> </a:t>
            </a:r>
            <a:r>
              <a:rPr lang="en-US" sz="1200" smtClean="0">
                <a:solidFill>
                  <a:srgbClr val="BD0000"/>
                </a:solidFill>
                <a:cs typeface="+mj-cs"/>
                <a:sym typeface="Symbol" charset="0"/>
              </a:rPr>
              <a:t> the bar dies.</a:t>
            </a:r>
            <a:br>
              <a:rPr lang="en-US" sz="1200" smtClean="0">
                <a:solidFill>
                  <a:srgbClr val="BD0000"/>
                </a:solidFill>
                <a:cs typeface="+mj-cs"/>
                <a:sym typeface="Symbol" charset="0"/>
              </a:rPr>
            </a:br>
            <a:r>
              <a:rPr lang="en-US" sz="800" smtClean="0">
                <a:solidFill>
                  <a:srgbClr val="BD0000"/>
                </a:solidFill>
                <a:cs typeface="+mj-cs"/>
                <a:sym typeface="Symbol" charset="0"/>
              </a:rPr>
              <a:t/>
            </a:r>
            <a:br>
              <a:rPr lang="en-US" sz="800" smtClean="0">
                <a:solidFill>
                  <a:srgbClr val="BD0000"/>
                </a:solidFill>
                <a:cs typeface="+mj-cs"/>
                <a:sym typeface="Symbol" charset="0"/>
              </a:rPr>
            </a:br>
            <a:r>
              <a:rPr lang="en-US" sz="1200" u="sng" smtClean="0">
                <a:solidFill>
                  <a:srgbClr val="BD0000"/>
                </a:solidFill>
                <a:cs typeface="+mj-cs"/>
                <a:sym typeface="Symbol" charset="0"/>
              </a:rPr>
              <a:t>Bars commit suicide via the secular evolution that they drive!</a:t>
            </a:r>
            <a:endParaRPr lang="en-US" sz="1200" smtClean="0">
              <a:solidFill>
                <a:schemeClr val="accent2"/>
              </a:solidFill>
              <a:cs typeface="+mj-cs"/>
              <a:sym typeface="Symbol" charset="0"/>
            </a:endParaRPr>
          </a:p>
        </p:txBody>
      </p:sp>
      <p:sp>
        <p:nvSpPr>
          <p:cNvPr id="1114117" name="Rectangle 1029"/>
          <p:cNvSpPr>
            <a:spLocks noChangeArrowheads="1"/>
          </p:cNvSpPr>
          <p:nvPr/>
        </p:nvSpPr>
        <p:spPr bwMode="auto">
          <a:xfrm>
            <a:off x="4360863" y="6218238"/>
            <a:ext cx="4256087" cy="742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1600">
              <a:cs typeface="+mn-cs"/>
            </a:endParaRPr>
          </a:p>
        </p:txBody>
      </p:sp>
      <p:sp>
        <p:nvSpPr>
          <p:cNvPr id="1114118" name="Rectangle 1030"/>
          <p:cNvSpPr>
            <a:spLocks noChangeArrowheads="1"/>
          </p:cNvSpPr>
          <p:nvPr/>
        </p:nvSpPr>
        <p:spPr bwMode="auto">
          <a:xfrm>
            <a:off x="7570788" y="2168525"/>
            <a:ext cx="1573212" cy="44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4119" name="Text Box 1031"/>
          <p:cNvSpPr txBox="1">
            <a:spLocks noChangeArrowheads="1"/>
          </p:cNvSpPr>
          <p:nvPr/>
        </p:nvSpPr>
        <p:spPr bwMode="auto">
          <a:xfrm>
            <a:off x="5478463" y="4638675"/>
            <a:ext cx="777875" cy="54927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000">
                <a:solidFill>
                  <a:schemeClr val="accent2"/>
                </a:solidFill>
                <a:cs typeface="+mn-cs"/>
              </a:rPr>
              <a:t>inner</a:t>
            </a:r>
          </a:p>
          <a:p>
            <a:pPr algn="ctr">
              <a:defRPr/>
            </a:pPr>
            <a:r>
              <a:rPr lang="en-US" sz="1000">
                <a:solidFill>
                  <a:schemeClr val="accent2"/>
                </a:solidFill>
                <a:cs typeface="+mn-cs"/>
              </a:rPr>
              <a:t>Lindblad</a:t>
            </a:r>
          </a:p>
          <a:p>
            <a:pPr algn="ctr">
              <a:defRPr/>
            </a:pPr>
            <a:r>
              <a:rPr lang="en-US" sz="1000">
                <a:solidFill>
                  <a:schemeClr val="accent2"/>
                </a:solidFill>
                <a:cs typeface="+mn-cs"/>
              </a:rPr>
              <a:t>resonance</a:t>
            </a:r>
            <a:endParaRPr lang="en-US" sz="1000">
              <a:cs typeface="+mn-cs"/>
            </a:endParaRPr>
          </a:p>
        </p:txBody>
      </p:sp>
      <p:sp>
        <p:nvSpPr>
          <p:cNvPr id="1114120" name="Text Box 1032"/>
          <p:cNvSpPr txBox="1">
            <a:spLocks noChangeArrowheads="1"/>
          </p:cNvSpPr>
          <p:nvPr/>
        </p:nvSpPr>
        <p:spPr bwMode="auto">
          <a:xfrm>
            <a:off x="7288213" y="4929188"/>
            <a:ext cx="741362" cy="244475"/>
          </a:xfrm>
          <a:prstGeom prst="rect">
            <a:avLst/>
          </a:prstGeom>
          <a:solidFill>
            <a:srgbClr val="C8E7B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000">
                <a:solidFill>
                  <a:srgbClr val="057100"/>
                </a:solidFill>
                <a:cs typeface="+mn-cs"/>
              </a:rPr>
              <a:t>corotation</a:t>
            </a:r>
          </a:p>
        </p:txBody>
      </p:sp>
      <p:sp>
        <p:nvSpPr>
          <p:cNvPr id="1114121" name="Line 1033"/>
          <p:cNvSpPr>
            <a:spLocks noChangeShapeType="1"/>
          </p:cNvSpPr>
          <p:nvPr/>
        </p:nvSpPr>
        <p:spPr bwMode="auto">
          <a:xfrm flipH="1">
            <a:off x="7034213" y="5103813"/>
            <a:ext cx="303212" cy="85725"/>
          </a:xfrm>
          <a:prstGeom prst="line">
            <a:avLst/>
          </a:prstGeom>
          <a:noFill/>
          <a:ln w="9525">
            <a:solidFill>
              <a:srgbClr val="0571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4122" name="Line 1034"/>
          <p:cNvSpPr>
            <a:spLocks noChangeShapeType="1"/>
          </p:cNvSpPr>
          <p:nvPr/>
        </p:nvSpPr>
        <p:spPr bwMode="auto">
          <a:xfrm>
            <a:off x="6200775" y="5103813"/>
            <a:ext cx="565150" cy="100012"/>
          </a:xfrm>
          <a:prstGeom prst="line">
            <a:avLst/>
          </a:prstGeom>
          <a:noFill/>
          <a:ln w="9525">
            <a:solidFill>
              <a:srgbClr val="050AC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4124" name="Rectangle 1036"/>
          <p:cNvSpPr>
            <a:spLocks noChangeArrowheads="1"/>
          </p:cNvSpPr>
          <p:nvPr/>
        </p:nvSpPr>
        <p:spPr bwMode="auto">
          <a:xfrm>
            <a:off x="5446713" y="6091238"/>
            <a:ext cx="3279775" cy="2143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5309" name="Picture 1038" descr="Visser-M81-rotcur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3313113"/>
            <a:ext cx="6616700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4127" name="Text Box 1039"/>
          <p:cNvSpPr txBox="1">
            <a:spLocks noChangeArrowheads="1"/>
          </p:cNvSpPr>
          <p:nvPr/>
        </p:nvSpPr>
        <p:spPr bwMode="auto">
          <a:xfrm>
            <a:off x="6691313" y="3971925"/>
            <a:ext cx="2438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BD0000"/>
                </a:solidFill>
                <a:cs typeface="+mn-cs"/>
              </a:rPr>
              <a:t>This is hard in a galaxy like M81</a:t>
            </a:r>
          </a:p>
          <a:p>
            <a:pPr algn="ctr">
              <a:defRPr/>
            </a:pPr>
            <a:r>
              <a:rPr lang="en-US" sz="1200">
                <a:solidFill>
                  <a:srgbClr val="BD0000"/>
                </a:solidFill>
                <a:cs typeface="+mn-cs"/>
              </a:rPr>
              <a:t>that has a big bulge.</a:t>
            </a:r>
            <a:endParaRPr lang="en-US" sz="1600">
              <a:solidFill>
                <a:srgbClr val="BD0000"/>
              </a:solidFill>
              <a:cs typeface="+mn-cs"/>
            </a:endParaRPr>
          </a:p>
        </p:txBody>
      </p:sp>
      <p:sp>
        <p:nvSpPr>
          <p:cNvPr id="1114128" name="Text Box 1040"/>
          <p:cNvSpPr txBox="1">
            <a:spLocks noChangeArrowheads="1"/>
          </p:cNvSpPr>
          <p:nvPr/>
        </p:nvSpPr>
        <p:spPr bwMode="auto">
          <a:xfrm>
            <a:off x="2908300" y="3995738"/>
            <a:ext cx="4810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>
                <a:cs typeface="+mn-cs"/>
              </a:rPr>
              <a:t>M81</a:t>
            </a:r>
            <a:endParaRPr lang="en-US" sz="2400">
              <a:cs typeface="+mn-cs"/>
            </a:endParaRPr>
          </a:p>
        </p:txBody>
      </p:sp>
      <p:pic>
        <p:nvPicPr>
          <p:cNvPr id="55312" name="Picture 1041" descr="Viss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5497513"/>
            <a:ext cx="2233612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4134" name="Rectangle 1046"/>
          <p:cNvSpPr>
            <a:spLocks noChangeArrowheads="1"/>
          </p:cNvSpPr>
          <p:nvPr/>
        </p:nvSpPr>
        <p:spPr bwMode="auto">
          <a:xfrm>
            <a:off x="565150" y="5711825"/>
            <a:ext cx="1476375" cy="454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5314" name="Picture 1042" descr="SS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816100"/>
            <a:ext cx="18478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4142" name="Text Box 1054"/>
          <p:cNvSpPr txBox="1">
            <a:spLocks noChangeArrowheads="1"/>
          </p:cNvSpPr>
          <p:nvPr/>
        </p:nvSpPr>
        <p:spPr bwMode="auto">
          <a:xfrm>
            <a:off x="1014413" y="5491163"/>
            <a:ext cx="5175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DAFFFF"/>
                </a:solidFill>
                <a:cs typeface="+mn-cs"/>
              </a:rPr>
              <a:t>M33</a:t>
            </a:r>
          </a:p>
        </p:txBody>
      </p:sp>
      <p:pic>
        <p:nvPicPr>
          <p:cNvPr id="55316" name="Picture 1056" descr="m81cro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088" y="0"/>
            <a:ext cx="1347787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17" name="Picture 1037" descr="SSY-M33-Omeg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728788"/>
            <a:ext cx="3135313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4123" name="Text Box 1035"/>
          <p:cNvSpPr txBox="1">
            <a:spLocks noChangeArrowheads="1"/>
          </p:cNvSpPr>
          <p:nvPr/>
        </p:nvSpPr>
        <p:spPr bwMode="auto">
          <a:xfrm>
            <a:off x="3151188" y="2052638"/>
            <a:ext cx="3008312" cy="1004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050AC9"/>
                </a:solidFill>
                <a:cs typeface="+mn-cs"/>
              </a:rPr>
              <a:t>If </a:t>
            </a:r>
            <a:r>
              <a:rPr lang="en-US" sz="1200">
                <a:solidFill>
                  <a:srgbClr val="050AC9"/>
                </a:solidFill>
                <a:cs typeface="+mn-cs"/>
                <a:sym typeface="Symbol" charset="0"/>
              </a:rPr>
              <a:t>-/2 </a:t>
            </a:r>
            <a:r>
              <a:rPr lang="en-US" sz="1200">
                <a:solidFill>
                  <a:srgbClr val="050AC9"/>
                </a:solidFill>
                <a:cs typeface="+mn-cs"/>
              </a:rPr>
              <a:t>is </a:t>
            </a:r>
            <a:r>
              <a:rPr lang="en-US" sz="1200" u="sng">
                <a:solidFill>
                  <a:srgbClr val="050AC9"/>
                </a:solidFill>
                <a:cs typeface="+mn-cs"/>
              </a:rPr>
              <a:t>constant</a:t>
            </a:r>
            <a:r>
              <a:rPr lang="en-US" sz="1200">
                <a:solidFill>
                  <a:srgbClr val="050AC9"/>
                </a:solidFill>
                <a:cs typeface="+mn-cs"/>
              </a:rPr>
              <a:t> with radius, then</a:t>
            </a:r>
          </a:p>
          <a:p>
            <a:pPr algn="ctr">
              <a:defRPr/>
            </a:pPr>
            <a:r>
              <a:rPr lang="en-US" sz="1200">
                <a:solidFill>
                  <a:srgbClr val="050AC9"/>
                </a:solidFill>
                <a:cs typeface="+mn-cs"/>
              </a:rPr>
              <a:t>you can line up IRL orbits into a straight, </a:t>
            </a:r>
          </a:p>
          <a:p>
            <a:pPr algn="ctr">
              <a:defRPr/>
            </a:pPr>
            <a:r>
              <a:rPr lang="en-US" sz="1200">
                <a:solidFill>
                  <a:srgbClr val="050AC9"/>
                </a:solidFill>
                <a:cs typeface="+mn-cs"/>
              </a:rPr>
              <a:t>elongated structure: a bar.</a:t>
            </a:r>
          </a:p>
          <a:p>
            <a:pPr algn="ctr">
              <a:defRPr/>
            </a:pPr>
            <a:r>
              <a:rPr lang="en-US" sz="1200">
                <a:solidFill>
                  <a:srgbClr val="050AC9"/>
                </a:solidFill>
                <a:cs typeface="+mn-cs"/>
              </a:rPr>
              <a:t>They will precess together.</a:t>
            </a:r>
          </a:p>
          <a:p>
            <a:pPr algn="ctr">
              <a:defRPr/>
            </a:pPr>
            <a:r>
              <a:rPr lang="en-US" sz="1200">
                <a:solidFill>
                  <a:srgbClr val="050AC9"/>
                </a:solidFill>
                <a:cs typeface="+mn-cs"/>
              </a:rPr>
              <a:t>This is easiest in a galaxy like M33.</a:t>
            </a:r>
            <a:endParaRPr lang="en-US" sz="1600">
              <a:solidFill>
                <a:srgbClr val="050AC9"/>
              </a:solidFill>
              <a:cs typeface="+mn-cs"/>
            </a:endParaRPr>
          </a:p>
        </p:txBody>
      </p:sp>
      <p:sp>
        <p:nvSpPr>
          <p:cNvPr id="1114132" name="Line 1044"/>
          <p:cNvSpPr>
            <a:spLocks noChangeShapeType="1"/>
          </p:cNvSpPr>
          <p:nvPr/>
        </p:nvSpPr>
        <p:spPr bwMode="auto">
          <a:xfrm flipH="1">
            <a:off x="2901950" y="3016250"/>
            <a:ext cx="1290638" cy="4572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5320" name="Picture 104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1685925"/>
            <a:ext cx="1798638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4141" name="Rectangle 1053"/>
          <p:cNvSpPr>
            <a:spLocks noChangeArrowheads="1"/>
          </p:cNvSpPr>
          <p:nvPr/>
        </p:nvSpPr>
        <p:spPr bwMode="auto">
          <a:xfrm>
            <a:off x="7743825" y="1747838"/>
            <a:ext cx="1400175" cy="165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14140" name="Text Box 1052"/>
          <p:cNvSpPr txBox="1">
            <a:spLocks noChangeArrowheads="1"/>
          </p:cNvSpPr>
          <p:nvPr/>
        </p:nvSpPr>
        <p:spPr bwMode="auto">
          <a:xfrm>
            <a:off x="7678738" y="1500188"/>
            <a:ext cx="1465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>
                <a:solidFill>
                  <a:srgbClr val="FFEFD4"/>
                </a:solidFill>
                <a:cs typeface="+mn-cs"/>
              </a:rPr>
              <a:t>M81</a:t>
            </a:r>
            <a:endParaRPr lang="en-US" sz="1200">
              <a:solidFill>
                <a:srgbClr val="BD0000"/>
              </a:solidFill>
              <a:cs typeface="+mn-cs"/>
            </a:endParaRPr>
          </a:p>
          <a:p>
            <a:pPr algn="ctr">
              <a:defRPr/>
            </a:pPr>
            <a:r>
              <a:rPr lang="en-US" sz="1200">
                <a:solidFill>
                  <a:srgbClr val="BD0000"/>
                </a:solidFill>
                <a:cs typeface="+mn-cs"/>
              </a:rPr>
              <a:t>Galex-HST-Spitzer</a:t>
            </a:r>
            <a:endParaRPr lang="en-US" sz="1600">
              <a:solidFill>
                <a:srgbClr val="BD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 noChangeArrowheads="1"/>
          </p:cNvSpPr>
          <p:nvPr/>
        </p:nvSpPr>
        <p:spPr bwMode="auto">
          <a:xfrm>
            <a:off x="66675" y="2427288"/>
            <a:ext cx="7739063" cy="1428750"/>
          </a:xfrm>
          <a:prstGeom prst="rect">
            <a:avLst/>
          </a:prstGeom>
          <a:solidFill>
            <a:srgbClr val="00005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">
              <a:solidFill>
                <a:srgbClr val="FFEFD4"/>
              </a:solidFill>
            </a:endParaRPr>
          </a:p>
        </p:txBody>
      </p:sp>
      <p:sp>
        <p:nvSpPr>
          <p:cNvPr id="783363" name="Text Box 3"/>
          <p:cNvSpPr txBox="1">
            <a:spLocks noChangeArrowheads="1"/>
          </p:cNvSpPr>
          <p:nvPr/>
        </p:nvSpPr>
        <p:spPr bwMode="auto">
          <a:xfrm>
            <a:off x="160338" y="565150"/>
            <a:ext cx="7791450" cy="578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AFEFFF"/>
                </a:solidFill>
                <a:cs typeface="+mn-cs"/>
              </a:rPr>
              <a:t>                   </a:t>
            </a:r>
          </a:p>
          <a:p>
            <a:pPr>
              <a:defRPr/>
            </a:pPr>
            <a:endParaRPr lang="en-US" sz="2000" b="1" dirty="0">
              <a:solidFill>
                <a:srgbClr val="AFEFFF"/>
              </a:solidFill>
              <a:cs typeface="+mn-cs"/>
            </a:endParaRPr>
          </a:p>
          <a:p>
            <a:pPr>
              <a:defRPr/>
            </a:pPr>
            <a:r>
              <a:rPr lang="en-US" sz="2000" b="1" dirty="0">
                <a:solidFill>
                  <a:srgbClr val="AFEFFF"/>
                </a:solidFill>
                <a:cs typeface="+mn-cs"/>
              </a:rPr>
              <a:t>            </a:t>
            </a:r>
            <a:r>
              <a:rPr lang="en-US" sz="3200" b="1" dirty="0">
                <a:solidFill>
                  <a:srgbClr val="AFEFFF"/>
                </a:solidFill>
                <a:cs typeface="+mn-cs"/>
              </a:rPr>
              <a:t>OUTLINE</a:t>
            </a:r>
          </a:p>
          <a:p>
            <a:pPr>
              <a:defRPr/>
            </a:pPr>
            <a:endParaRPr lang="en-US" sz="1800" b="1" dirty="0">
              <a:solidFill>
                <a:srgbClr val="AFEFFF"/>
              </a:solidFill>
              <a:cs typeface="+mn-cs"/>
            </a:endParaRPr>
          </a:p>
          <a:p>
            <a:pPr>
              <a:defRPr/>
            </a:pPr>
            <a:endParaRPr lang="en-US" sz="1800" b="1" dirty="0">
              <a:solidFill>
                <a:srgbClr val="AFEFFF"/>
              </a:solidFill>
              <a:cs typeface="+mn-cs"/>
            </a:endParaRPr>
          </a:p>
          <a:p>
            <a:pPr>
              <a:defRPr/>
            </a:pPr>
            <a:endParaRPr lang="en-US" sz="1800" b="1" dirty="0">
              <a:solidFill>
                <a:srgbClr val="AFEFFF"/>
              </a:solidFill>
              <a:cs typeface="+mn-cs"/>
            </a:endParaRP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1 — Barred galaxy structure and evolution: A heuristic introduction</a:t>
            </a: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        </a:t>
            </a:r>
            <a:r>
              <a:rPr lang="en-US" sz="1800" b="1" dirty="0">
                <a:solidFill>
                  <a:srgbClr val="AFEFFF"/>
                </a:solidFill>
                <a:cs typeface="+mn-cs"/>
                <a:sym typeface="Symbol" charset="0"/>
              </a:rPr>
              <a:t></a:t>
            </a:r>
            <a:r>
              <a:rPr lang="en-US" sz="1800" b="1" dirty="0">
                <a:solidFill>
                  <a:srgbClr val="AFEFFF"/>
                </a:solidFill>
                <a:cs typeface="+mn-cs"/>
              </a:rPr>
              <a:t> Bar growth by outward angular momentum transport;</a:t>
            </a: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             Construction of inner and outer rings;</a:t>
            </a: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             Bar death  </a:t>
            </a:r>
            <a:r>
              <a:rPr lang="en-US" sz="1800" b="1" dirty="0">
                <a:solidFill>
                  <a:srgbClr val="AFEFFF"/>
                </a:solidFill>
                <a:cs typeface="+mn-cs"/>
                <a:sym typeface="Symbol" charset="0"/>
              </a:rPr>
              <a:t></a:t>
            </a:r>
            <a:r>
              <a:rPr lang="en-US" sz="1800" b="1" dirty="0">
                <a:solidFill>
                  <a:srgbClr val="AFEFFF"/>
                </a:solidFill>
                <a:cs typeface="+mn-cs"/>
              </a:rPr>
              <a:t> formation of lens components</a:t>
            </a:r>
          </a:p>
          <a:p>
            <a:pPr>
              <a:defRPr/>
            </a:pPr>
            <a:endParaRPr lang="en-US" sz="1800" b="1" dirty="0">
              <a:solidFill>
                <a:srgbClr val="AFEFFF"/>
              </a:solidFill>
              <a:cs typeface="+mn-cs"/>
            </a:endParaRPr>
          </a:p>
          <a:p>
            <a:pPr>
              <a:defRPr/>
            </a:pPr>
            <a:endParaRPr lang="en-US" sz="1800" b="1" dirty="0">
              <a:solidFill>
                <a:srgbClr val="AFEFFF"/>
              </a:solidFill>
              <a:cs typeface="+mn-cs"/>
            </a:endParaRPr>
          </a:p>
          <a:p>
            <a:pPr>
              <a:defRPr/>
            </a:pPr>
            <a:endParaRPr lang="en-US" sz="1800" b="1" dirty="0">
              <a:solidFill>
                <a:srgbClr val="AFEFFF"/>
              </a:solidFill>
              <a:cs typeface="+mn-cs"/>
            </a:endParaRP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2 — </a:t>
            </a:r>
            <a:r>
              <a:rPr lang="en-US" sz="1800" b="1" u="sng" dirty="0">
                <a:solidFill>
                  <a:srgbClr val="AFEFFF"/>
                </a:solidFill>
                <a:cs typeface="+mn-cs"/>
              </a:rPr>
              <a:t>Internal secular evolution</a:t>
            </a:r>
            <a:r>
              <a:rPr lang="en-US" sz="1800" b="1" dirty="0">
                <a:solidFill>
                  <a:srgbClr val="AFEFFF"/>
                </a:solidFill>
                <a:cs typeface="+mn-cs"/>
              </a:rPr>
              <a:t> in disk galaxies</a:t>
            </a: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        </a:t>
            </a:r>
            <a:r>
              <a:rPr lang="en-US" sz="1800" b="1" dirty="0">
                <a:solidFill>
                  <a:srgbClr val="AFEFFF"/>
                </a:solidFill>
                <a:cs typeface="+mn-cs"/>
                <a:sym typeface="Symbol" charset="0"/>
              </a:rPr>
              <a:t></a:t>
            </a:r>
            <a:r>
              <a:rPr lang="en-US" sz="1800" b="1" dirty="0">
                <a:solidFill>
                  <a:srgbClr val="AFEFFF"/>
                </a:solidFill>
                <a:cs typeface="+mn-cs"/>
              </a:rPr>
              <a:t> radial transport of gas by bars, ovals, spiral structure</a:t>
            </a:r>
          </a:p>
          <a:p>
            <a:pPr>
              <a:defRPr/>
            </a:pPr>
            <a:endParaRPr lang="en-US" sz="1000" b="1" dirty="0">
              <a:solidFill>
                <a:srgbClr val="AFEFFF"/>
              </a:solidFill>
              <a:cs typeface="+mn-cs"/>
            </a:endParaRP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   — Secular growth of </a:t>
            </a:r>
            <a:r>
              <a:rPr lang="en-US" sz="1800" b="1" dirty="0" err="1">
                <a:solidFill>
                  <a:srgbClr val="AFEFFF"/>
                </a:solidFill>
                <a:cs typeface="+mn-cs"/>
              </a:rPr>
              <a:t>pseudobulges</a:t>
            </a:r>
            <a:r>
              <a:rPr lang="en-US" sz="1800" b="1" dirty="0">
                <a:solidFill>
                  <a:srgbClr val="AFEFFF"/>
                </a:solidFill>
                <a:cs typeface="+mn-cs"/>
              </a:rPr>
              <a:t> (PB) that retain</a:t>
            </a: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            some memory of their </a:t>
            </a:r>
            <a:r>
              <a:rPr lang="en-US" sz="1800" b="1" dirty="0" err="1">
                <a:solidFill>
                  <a:srgbClr val="AFEFFF"/>
                </a:solidFill>
                <a:cs typeface="+mn-cs"/>
              </a:rPr>
              <a:t>disky</a:t>
            </a:r>
            <a:r>
              <a:rPr lang="en-US" sz="1800" b="1" dirty="0">
                <a:solidFill>
                  <a:srgbClr val="AFEFFF"/>
                </a:solidFill>
                <a:cs typeface="+mn-cs"/>
              </a:rPr>
              <a:t> origin.</a:t>
            </a: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            Star formation rates </a:t>
            </a:r>
            <a:r>
              <a:rPr lang="en-US" sz="1800" b="1" dirty="0">
                <a:solidFill>
                  <a:srgbClr val="AFEFFF"/>
                </a:solidFill>
                <a:cs typeface="+mn-cs"/>
                <a:sym typeface="Symbol" charset="0"/>
              </a:rPr>
              <a:t> (PB/Total) .</a:t>
            </a:r>
          </a:p>
          <a:p>
            <a:pPr>
              <a:defRPr/>
            </a:pPr>
            <a:endParaRPr lang="en-US" sz="1800" b="1" dirty="0">
              <a:solidFill>
                <a:srgbClr val="AFEFFF"/>
              </a:solidFill>
              <a:cs typeface="+mn-cs"/>
              <a:sym typeface="Symbol" charset="0"/>
            </a:endParaRPr>
          </a:p>
        </p:txBody>
      </p:sp>
      <p:pic>
        <p:nvPicPr>
          <p:cNvPr id="20484" name="Picture 8" descr="N2523block"/>
          <p:cNvPicPr>
            <a:picLocks noChangeAspect="1" noChangeArrowheads="1"/>
          </p:cNvPicPr>
          <p:nvPr/>
        </p:nvPicPr>
        <p:blipFill>
          <a:blip r:embed="rId3">
            <a:lum bright="-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68263"/>
            <a:ext cx="3227388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3366" name="Picture 6"/>
          <p:cNvPicPr>
            <a:picLocks noChangeAspect="1" noChangeArrowheads="1"/>
          </p:cNvPicPr>
          <p:nvPr/>
        </p:nvPicPr>
        <p:blipFill>
          <a:blip r:embed="rId4">
            <a:lum bright="-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63500"/>
            <a:ext cx="2881313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731838"/>
            <a:ext cx="5676900" cy="605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6075"/>
            <a:ext cx="3351213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3700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698500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smtClean="0">
                <a:solidFill>
                  <a:schemeClr val="bg1"/>
                </a:solidFill>
                <a:cs typeface="+mj-cs"/>
              </a:rPr>
              <a:t>Nearly Kinematic Spiral Density Waves</a:t>
            </a:r>
            <a:endParaRPr lang="en-US" smtClean="0">
              <a:cs typeface="+mj-cs"/>
            </a:endParaRPr>
          </a:p>
        </p:txBody>
      </p:sp>
      <p:sp>
        <p:nvSpPr>
          <p:cNvPr id="1053701" name="Rectangle 5"/>
          <p:cNvSpPr>
            <a:spLocks noChangeArrowheads="1"/>
          </p:cNvSpPr>
          <p:nvPr/>
        </p:nvSpPr>
        <p:spPr bwMode="auto">
          <a:xfrm>
            <a:off x="0" y="1001713"/>
            <a:ext cx="3384550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chemeClr val="bg1"/>
                </a:solidFill>
                <a:cs typeface="+mn-cs"/>
              </a:rPr>
              <a:t>Kalnajs 1973, Proc. Astr. Soc. Australia, 2, 174</a:t>
            </a:r>
            <a:br>
              <a:rPr lang="en-US" sz="1700" b="1">
                <a:solidFill>
                  <a:schemeClr val="bg1"/>
                </a:solidFill>
                <a:cs typeface="+mn-cs"/>
              </a:rPr>
            </a:br>
            <a:r>
              <a:rPr lang="en-US" sz="1700" b="1">
                <a:solidFill>
                  <a:schemeClr val="bg1"/>
                </a:solidFill>
                <a:cs typeface="+mn-cs"/>
              </a:rPr>
              <a:t/>
            </a:r>
            <a:br>
              <a:rPr lang="en-US" sz="1700" b="1">
                <a:solidFill>
                  <a:schemeClr val="bg1"/>
                </a:solidFill>
                <a:cs typeface="+mn-cs"/>
              </a:rPr>
            </a:br>
            <a:r>
              <a:rPr lang="en-US" sz="1700" b="1">
                <a:solidFill>
                  <a:srgbClr val="0000FF"/>
                </a:solidFill>
                <a:cs typeface="+mn-cs"/>
              </a:rPr>
              <a:t>Toomre 1977, ARA&amp;A, 15, 437</a:t>
            </a:r>
            <a:endParaRPr lang="en-US" sz="2800" b="1">
              <a:solidFill>
                <a:schemeClr val="tx2"/>
              </a:solidFill>
              <a:cs typeface="+mn-cs"/>
            </a:endParaRPr>
          </a:p>
        </p:txBody>
      </p:sp>
      <p:sp>
        <p:nvSpPr>
          <p:cNvPr id="1053702" name="Line 6"/>
          <p:cNvSpPr>
            <a:spLocks noChangeShapeType="1"/>
          </p:cNvSpPr>
          <p:nvPr/>
        </p:nvSpPr>
        <p:spPr bwMode="auto">
          <a:xfrm flipH="1">
            <a:off x="1882775" y="4354513"/>
            <a:ext cx="1563688" cy="2841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746" name="Rectangle 2"/>
          <p:cNvSpPr>
            <a:spLocks noChangeArrowheads="1"/>
          </p:cNvSpPr>
          <p:nvPr/>
        </p:nvSpPr>
        <p:spPr bwMode="auto">
          <a:xfrm>
            <a:off x="1087438" y="3844925"/>
            <a:ext cx="3186112" cy="28813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896938"/>
            <a:ext cx="4259262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3917950"/>
            <a:ext cx="307181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5749" name="Rectangle 5"/>
          <p:cNvSpPr>
            <a:spLocks noChangeArrowheads="1"/>
          </p:cNvSpPr>
          <p:nvPr/>
        </p:nvSpPr>
        <p:spPr bwMode="auto">
          <a:xfrm>
            <a:off x="0" y="44450"/>
            <a:ext cx="9144000" cy="69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000" b="1">
                <a:solidFill>
                  <a:schemeClr val="bg1"/>
                </a:solidFill>
                <a:cs typeface="+mn-cs"/>
              </a:rPr>
              <a:t>Nearly Kinematic Bar Density Wave</a:t>
            </a:r>
            <a:endParaRPr lang="en-US" sz="2800" b="1">
              <a:solidFill>
                <a:schemeClr val="tx2"/>
              </a:solidFill>
              <a:cs typeface="+mn-cs"/>
            </a:endParaRPr>
          </a:p>
        </p:txBody>
      </p:sp>
      <p:sp>
        <p:nvSpPr>
          <p:cNvPr id="1055750" name="Rectangle 6"/>
          <p:cNvSpPr>
            <a:spLocks noChangeArrowheads="1"/>
          </p:cNvSpPr>
          <p:nvPr/>
        </p:nvSpPr>
        <p:spPr bwMode="auto">
          <a:xfrm>
            <a:off x="5002213" y="466725"/>
            <a:ext cx="4041775" cy="633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>
                <a:solidFill>
                  <a:srgbClr val="99CCFF"/>
                </a:solidFill>
                <a:cs typeface="+mn-cs"/>
              </a:rPr>
              <a:t/>
            </a:r>
            <a:br>
              <a:rPr lang="en-US" sz="2000" b="1">
                <a:solidFill>
                  <a:srgbClr val="99CCFF"/>
                </a:solidFill>
                <a:cs typeface="+mn-cs"/>
              </a:rPr>
            </a:br>
            <a:r>
              <a:rPr lang="en-US" sz="2000" b="1">
                <a:solidFill>
                  <a:schemeClr val="bg1"/>
                </a:solidFill>
                <a:cs typeface="+mn-cs"/>
              </a:rPr>
              <a:t>NB: Bars are triaxial </a:t>
            </a:r>
            <a:br>
              <a:rPr lang="en-US" sz="2000" b="1">
                <a:solidFill>
                  <a:schemeClr val="bg1"/>
                </a:solidFill>
                <a:cs typeface="+mn-cs"/>
              </a:rPr>
            </a:br>
            <a:r>
              <a:rPr lang="en-US" sz="2000" b="1">
                <a:solidFill>
                  <a:schemeClr val="bg1"/>
                </a:solidFill>
                <a:cs typeface="+mn-cs"/>
              </a:rPr>
              <a:t>because they are made of</a:t>
            </a:r>
            <a:br>
              <a:rPr lang="en-US" sz="2000" b="1">
                <a:solidFill>
                  <a:schemeClr val="bg1"/>
                </a:solidFill>
                <a:cs typeface="+mn-cs"/>
              </a:rPr>
            </a:br>
            <a:r>
              <a:rPr lang="en-US" sz="2000" b="1">
                <a:solidFill>
                  <a:schemeClr val="bg1"/>
                </a:solidFill>
                <a:latin typeface="ヒラギノ角ゴ Pro W3" charset="0"/>
                <a:cs typeface="+mn-cs"/>
              </a:rPr>
              <a:t/>
            </a:r>
            <a:r>
              <a:rPr lang="en-US" sz="2000" b="1">
                <a:solidFill>
                  <a:schemeClr val="bg1"/>
                </a:solidFill>
                <a:cs typeface="+mn-cs"/>
              </a:rPr>
              <a:t> x</a:t>
            </a:r>
            <a:r>
              <a:rPr lang="en-US" sz="2000" b="1" baseline="-25000">
                <a:solidFill>
                  <a:schemeClr val="bg1"/>
                </a:solidFill>
                <a:cs typeface="+mn-cs"/>
              </a:rPr>
              <a:t>1</a:t>
            </a:r>
            <a:r>
              <a:rPr lang="en-US" sz="2000" b="1">
                <a:solidFill>
                  <a:schemeClr val="bg1"/>
                </a:solidFill>
                <a:cs typeface="+mn-cs"/>
              </a:rPr>
              <a:t> orbits </a:t>
            </a:r>
            <a:br>
              <a:rPr lang="en-US" sz="2000" b="1">
                <a:solidFill>
                  <a:schemeClr val="bg1"/>
                </a:solidFill>
                <a:cs typeface="+mn-cs"/>
              </a:rPr>
            </a:br>
            <a:r>
              <a:rPr lang="en-US" sz="2000" b="1">
                <a:solidFill>
                  <a:schemeClr val="bg1"/>
                </a:solidFill>
                <a:cs typeface="+mn-cs"/>
              </a:rPr>
              <a:t>analogous to </a:t>
            </a:r>
            <a:br>
              <a:rPr lang="en-US" sz="2000" b="1">
                <a:solidFill>
                  <a:schemeClr val="bg1"/>
                </a:solidFill>
                <a:cs typeface="+mn-cs"/>
              </a:rPr>
            </a:br>
            <a:r>
              <a:rPr lang="en-US" sz="2000" b="1">
                <a:solidFill>
                  <a:schemeClr val="bg1"/>
                </a:solidFill>
                <a:cs typeface="+mn-cs"/>
              </a:rPr>
              <a:t>very elongated z-axis tubes. </a:t>
            </a:r>
            <a:br>
              <a:rPr lang="en-US" sz="2000" b="1">
                <a:solidFill>
                  <a:schemeClr val="bg1"/>
                </a:solidFill>
                <a:cs typeface="+mn-cs"/>
              </a:rPr>
            </a:br>
            <a:r>
              <a:rPr lang="en-US" sz="2000" b="1">
                <a:solidFill>
                  <a:schemeClr val="bg1"/>
                </a:solidFill>
                <a:cs typeface="+mn-cs"/>
              </a:rPr>
              <a:t>They have lots of </a:t>
            </a:r>
            <a:br>
              <a:rPr lang="en-US" sz="2000" b="1">
                <a:solidFill>
                  <a:schemeClr val="bg1"/>
                </a:solidFill>
                <a:cs typeface="+mn-cs"/>
              </a:rPr>
            </a:br>
            <a:r>
              <a:rPr lang="en-US" sz="2000" b="1">
                <a:solidFill>
                  <a:schemeClr val="bg1"/>
                </a:solidFill>
                <a:cs typeface="+mn-cs"/>
              </a:rPr>
              <a:t>angular momentum.</a:t>
            </a:r>
            <a:br>
              <a:rPr lang="en-US" sz="2000" b="1">
                <a:solidFill>
                  <a:schemeClr val="bg1"/>
                </a:solidFill>
                <a:cs typeface="+mn-cs"/>
              </a:rPr>
            </a:br>
            <a:r>
              <a:rPr lang="en-US" sz="1500" b="1">
                <a:solidFill>
                  <a:srgbClr val="99CCFF"/>
                </a:solidFill>
                <a:cs typeface="+mn-cs"/>
              </a:rPr>
              <a:t/>
            </a:r>
            <a:br>
              <a:rPr lang="en-US" sz="1500" b="1">
                <a:solidFill>
                  <a:srgbClr val="99CCFF"/>
                </a:solidFill>
                <a:cs typeface="+mn-cs"/>
              </a:rPr>
            </a:br>
            <a:r>
              <a:rPr lang="en-US" sz="2000" b="1">
                <a:solidFill>
                  <a:srgbClr val="FF0000"/>
                </a:solidFill>
                <a:cs typeface="+mn-cs"/>
                <a:sym typeface="Symbol" charset="0"/>
              </a:rPr>
              <a:t>In contrast, giant ellipticals</a:t>
            </a:r>
            <a:br>
              <a:rPr lang="en-US" sz="2000" b="1">
                <a:solidFill>
                  <a:srgbClr val="FF0000"/>
                </a:solidFill>
                <a:cs typeface="+mn-cs"/>
                <a:sym typeface="Symbol" charset="0"/>
              </a:rPr>
            </a:br>
            <a:r>
              <a:rPr lang="en-US" sz="2000" b="1">
                <a:solidFill>
                  <a:srgbClr val="FF0000"/>
                </a:solidFill>
                <a:cs typeface="+mn-cs"/>
                <a:sym typeface="Symbol" charset="0"/>
              </a:rPr>
              <a:t>are triaxial because</a:t>
            </a:r>
            <a:br>
              <a:rPr lang="en-US" sz="2000" b="1">
                <a:solidFill>
                  <a:srgbClr val="FF0000"/>
                </a:solidFill>
                <a:cs typeface="+mn-cs"/>
                <a:sym typeface="Symbol" charset="0"/>
              </a:rPr>
            </a:br>
            <a:r>
              <a:rPr lang="en-US" sz="2000" b="1">
                <a:solidFill>
                  <a:srgbClr val="FF0000"/>
                </a:solidFill>
                <a:cs typeface="+mn-cs"/>
                <a:sym typeface="Symbol" charset="0"/>
              </a:rPr>
              <a:t>they are made mainly of </a:t>
            </a:r>
            <a:br>
              <a:rPr lang="en-US" sz="2000" b="1">
                <a:solidFill>
                  <a:srgbClr val="FF0000"/>
                </a:solidFill>
                <a:cs typeface="+mn-cs"/>
                <a:sym typeface="Symbol" charset="0"/>
              </a:rPr>
            </a:br>
            <a:r>
              <a:rPr lang="en-US" sz="2000" b="1">
                <a:solidFill>
                  <a:srgbClr val="FF0000"/>
                </a:solidFill>
                <a:cs typeface="+mn-cs"/>
                <a:sym typeface="Symbol" charset="0"/>
              </a:rPr>
              <a:t>box orbits.</a:t>
            </a:r>
            <a:br>
              <a:rPr lang="en-US" sz="2000" b="1">
                <a:solidFill>
                  <a:srgbClr val="FF0000"/>
                </a:solidFill>
                <a:cs typeface="+mn-cs"/>
                <a:sym typeface="Symbol" charset="0"/>
              </a:rPr>
            </a:br>
            <a:r>
              <a:rPr lang="en-US" sz="2000" b="1">
                <a:solidFill>
                  <a:srgbClr val="FF0000"/>
                </a:solidFill>
                <a:cs typeface="+mn-cs"/>
                <a:sym typeface="Symbol" charset="0"/>
              </a:rPr>
              <a:t>They have insignificant </a:t>
            </a:r>
            <a:br>
              <a:rPr lang="en-US" sz="2000" b="1">
                <a:solidFill>
                  <a:srgbClr val="FF0000"/>
                </a:solidFill>
                <a:cs typeface="+mn-cs"/>
                <a:sym typeface="Symbol" charset="0"/>
              </a:rPr>
            </a:br>
            <a:r>
              <a:rPr lang="en-US" sz="2000" b="1">
                <a:solidFill>
                  <a:srgbClr val="FF0000"/>
                </a:solidFill>
                <a:cs typeface="+mn-cs"/>
                <a:sym typeface="Symbol" charset="0"/>
              </a:rPr>
              <a:t>angular momentum.</a:t>
            </a:r>
            <a:br>
              <a:rPr lang="en-US" sz="2000" b="1">
                <a:solidFill>
                  <a:srgbClr val="FF0000"/>
                </a:solidFill>
                <a:cs typeface="+mn-cs"/>
                <a:sym typeface="Symbol" charset="0"/>
              </a:rPr>
            </a:br>
            <a:r>
              <a:rPr lang="en-US" sz="1500" b="1">
                <a:solidFill>
                  <a:srgbClr val="99CCFF"/>
                </a:solidFill>
                <a:cs typeface="+mn-cs"/>
                <a:sym typeface="Symbol" charset="0"/>
              </a:rPr>
              <a:t/>
            </a:r>
            <a:br>
              <a:rPr lang="en-US" sz="1500" b="1">
                <a:solidFill>
                  <a:srgbClr val="99CCFF"/>
                </a:solidFill>
                <a:cs typeface="+mn-cs"/>
                <a:sym typeface="Symbol" charset="0"/>
              </a:rPr>
            </a:br>
            <a:r>
              <a:rPr lang="en-US" sz="2000" b="1">
                <a:solidFill>
                  <a:srgbClr val="99CCFF"/>
                </a:solidFill>
                <a:cs typeface="+mn-cs"/>
                <a:sym typeface="Symbol" charset="0"/>
              </a:rPr>
              <a:t>Therefore </a:t>
            </a:r>
            <a:r>
              <a:rPr lang="en-US" sz="2000" b="1">
                <a:solidFill>
                  <a:schemeClr val="bg1"/>
                </a:solidFill>
                <a:cs typeface="+mn-cs"/>
                <a:sym typeface="Symbol" charset="0"/>
              </a:rPr>
              <a:t>bars</a:t>
            </a:r>
            <a:r>
              <a:rPr lang="en-US" sz="2000" b="1">
                <a:solidFill>
                  <a:srgbClr val="99CCFF"/>
                </a:solidFill>
                <a:cs typeface="+mn-cs"/>
                <a:sym typeface="Symbol" charset="0"/>
              </a:rPr>
              <a:t> and </a:t>
            </a:r>
            <a:r>
              <a:rPr lang="en-US" sz="2000" b="1">
                <a:solidFill>
                  <a:srgbClr val="FF0000"/>
                </a:solidFill>
                <a:cs typeface="+mn-cs"/>
                <a:sym typeface="Symbol" charset="0"/>
              </a:rPr>
              <a:t>ellipticals</a:t>
            </a:r>
            <a:r>
              <a:rPr lang="en-US" sz="2000" b="1">
                <a:solidFill>
                  <a:srgbClr val="99CCFF"/>
                </a:solidFill>
                <a:cs typeface="+mn-cs"/>
                <a:sym typeface="Symbol" charset="0"/>
              </a:rPr>
              <a:t/>
            </a:r>
            <a:br>
              <a:rPr lang="en-US" sz="2000" b="1">
                <a:solidFill>
                  <a:srgbClr val="99CCFF"/>
                </a:solidFill>
                <a:cs typeface="+mn-cs"/>
                <a:sym typeface="Symbol" charset="0"/>
              </a:rPr>
            </a:br>
            <a:r>
              <a:rPr lang="en-US" sz="2000" b="1">
                <a:solidFill>
                  <a:srgbClr val="99CCFF"/>
                </a:solidFill>
                <a:cs typeface="+mn-cs"/>
                <a:sym typeface="Symbol" charset="0"/>
              </a:rPr>
              <a:t>are fundamentally different.</a:t>
            </a:r>
            <a:br>
              <a:rPr lang="en-US" sz="2000" b="1">
                <a:solidFill>
                  <a:srgbClr val="99CCFF"/>
                </a:solidFill>
                <a:cs typeface="+mn-cs"/>
                <a:sym typeface="Symbol" charset="0"/>
              </a:rPr>
            </a:br>
            <a:r>
              <a:rPr lang="en-US" sz="1500" b="1">
                <a:solidFill>
                  <a:srgbClr val="99CCFF"/>
                </a:solidFill>
                <a:cs typeface="+mn-cs"/>
                <a:sym typeface="Symbol" charset="0"/>
              </a:rPr>
              <a:t/>
            </a:r>
            <a:br>
              <a:rPr lang="en-US" sz="1500" b="1">
                <a:solidFill>
                  <a:srgbClr val="99CCFF"/>
                </a:solidFill>
                <a:cs typeface="+mn-cs"/>
                <a:sym typeface="Symbol" charset="0"/>
              </a:rPr>
            </a:br>
            <a:r>
              <a:rPr lang="en-US" sz="2000" b="1">
                <a:solidFill>
                  <a:srgbClr val="99CCFF"/>
                </a:solidFill>
                <a:cs typeface="+mn-cs"/>
                <a:sym typeface="Symbol" charset="0"/>
              </a:rPr>
              <a:t>Bars are a disk phenomenon.</a:t>
            </a:r>
            <a:br>
              <a:rPr lang="en-US" sz="2000" b="1">
                <a:solidFill>
                  <a:srgbClr val="99CCFF"/>
                </a:solidFill>
                <a:cs typeface="+mn-cs"/>
                <a:sym typeface="Symbol" charset="0"/>
              </a:rPr>
            </a:br>
            <a:r>
              <a:rPr lang="en-US" sz="2000" b="1">
                <a:solidFill>
                  <a:srgbClr val="99CCFF"/>
                </a:solidFill>
                <a:cs typeface="+mn-cs"/>
                <a:sym typeface="Symbol" charset="0"/>
              </a:rPr>
              <a:t>No disk  no bar!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3500" b="1">
                <a:solidFill>
                  <a:srgbClr val="99CCFF"/>
                </a:solidFill>
                <a:cs typeface="+mn-cs"/>
              </a:rPr>
              <a:t>Dynamics of Bars</a:t>
            </a:r>
            <a:r>
              <a:rPr lang="en-US" sz="2800" b="1">
                <a:solidFill>
                  <a:srgbClr val="99CCFF"/>
                </a:solidFill>
                <a:cs typeface="+mn-cs"/>
              </a:rPr>
              <a:t/>
            </a:r>
            <a:br>
              <a:rPr lang="en-US" sz="2800" b="1">
                <a:solidFill>
                  <a:srgbClr val="99CCFF"/>
                </a:solidFill>
                <a:cs typeface="+mn-cs"/>
              </a:rPr>
            </a:br>
            <a:r>
              <a:rPr lang="en-US" sz="2800" b="1">
                <a:solidFill>
                  <a:srgbClr val="99CCFF"/>
                </a:solidFill>
                <a:cs typeface="+mn-cs"/>
              </a:rPr>
              <a:t/>
            </a:r>
            <a:br>
              <a:rPr lang="en-US" sz="2800" b="1">
                <a:solidFill>
                  <a:srgbClr val="99CCFF"/>
                </a:solidFill>
                <a:cs typeface="+mn-cs"/>
              </a:rPr>
            </a:br>
            <a:r>
              <a:rPr lang="en-US" sz="2800" b="1">
                <a:solidFill>
                  <a:srgbClr val="99CCFF"/>
                </a:solidFill>
                <a:cs typeface="+mn-cs"/>
              </a:rPr>
              <a:t>Bars — like spiral arms — are density waves.</a:t>
            </a:r>
            <a:br>
              <a:rPr lang="en-US" sz="2800" b="1">
                <a:solidFill>
                  <a:srgbClr val="99CCFF"/>
                </a:solidFill>
                <a:cs typeface="+mn-cs"/>
              </a:rPr>
            </a:br>
            <a:r>
              <a:rPr lang="en-US" sz="2800" b="1">
                <a:solidFill>
                  <a:srgbClr val="99CCFF"/>
                </a:solidFill>
                <a:cs typeface="+mn-cs"/>
              </a:rPr>
              <a:t>They are made of elongated, not-quite-closed orbits</a:t>
            </a:r>
            <a:br>
              <a:rPr lang="en-US" sz="2800" b="1">
                <a:solidFill>
                  <a:srgbClr val="99CCFF"/>
                </a:solidFill>
                <a:cs typeface="+mn-cs"/>
              </a:rPr>
            </a:br>
            <a:r>
              <a:rPr lang="en-US" sz="2800" b="1">
                <a:solidFill>
                  <a:srgbClr val="99CCFF"/>
                </a:solidFill>
                <a:cs typeface="+mn-cs"/>
              </a:rPr>
              <a:t>called x</a:t>
            </a:r>
            <a:r>
              <a:rPr lang="en-US" sz="3200" b="1" baseline="-25000">
                <a:solidFill>
                  <a:srgbClr val="99CCFF"/>
                </a:solidFill>
                <a:cs typeface="+mn-cs"/>
              </a:rPr>
              <a:t>1</a:t>
            </a:r>
            <a:r>
              <a:rPr lang="en-US" sz="2800" b="1">
                <a:solidFill>
                  <a:srgbClr val="99CCFF"/>
                </a:solidFill>
                <a:cs typeface="+mn-cs"/>
              </a:rPr>
              <a:t> orbits. </a:t>
            </a:r>
            <a:br>
              <a:rPr lang="en-US" sz="2800" b="1">
                <a:solidFill>
                  <a:srgbClr val="99CCFF"/>
                </a:solidFill>
                <a:cs typeface="+mn-cs"/>
              </a:rPr>
            </a:br>
            <a:r>
              <a:rPr lang="en-US" sz="2800" b="1">
                <a:solidFill>
                  <a:srgbClr val="99CCFF"/>
                </a:solidFill>
                <a:cs typeface="+mn-cs"/>
              </a:rPr>
              <a:t>These are analogous to z-axis tubes, </a:t>
            </a:r>
            <a:br>
              <a:rPr lang="en-US" sz="2800" b="1">
                <a:solidFill>
                  <a:srgbClr val="99CCFF"/>
                </a:solidFill>
                <a:cs typeface="+mn-cs"/>
              </a:rPr>
            </a:br>
            <a:r>
              <a:rPr lang="en-US" sz="2800" b="1">
                <a:solidFill>
                  <a:srgbClr val="99CCFF"/>
                </a:solidFill>
                <a:cs typeface="+mn-cs"/>
              </a:rPr>
              <a:t>but they are more elongated.</a:t>
            </a:r>
            <a:br>
              <a:rPr lang="en-US" sz="2800" b="1">
                <a:solidFill>
                  <a:srgbClr val="99CCFF"/>
                </a:solidFill>
                <a:cs typeface="+mn-cs"/>
              </a:rPr>
            </a:br>
            <a:r>
              <a:rPr lang="en-US" sz="2800" b="1">
                <a:solidFill>
                  <a:srgbClr val="99CCFF"/>
                </a:solidFill>
                <a:cs typeface="+mn-cs"/>
              </a:rPr>
              <a:t/>
            </a:r>
            <a:br>
              <a:rPr lang="en-US" sz="2800" b="1">
                <a:solidFill>
                  <a:srgbClr val="99CCFF"/>
                </a:solidFill>
                <a:cs typeface="+mn-cs"/>
              </a:rPr>
            </a:br>
            <a:r>
              <a:rPr lang="en-US" sz="2800" b="1">
                <a:solidFill>
                  <a:srgbClr val="99CCFF"/>
                </a:solidFill>
                <a:cs typeface="+mn-cs"/>
              </a:rPr>
              <a:t>They are nearly resonant (inner Lindblad resonance)</a:t>
            </a:r>
            <a:br>
              <a:rPr lang="en-US" sz="2800" b="1">
                <a:solidFill>
                  <a:srgbClr val="99CCFF"/>
                </a:solidFill>
                <a:cs typeface="+mn-cs"/>
              </a:rPr>
            </a:br>
            <a:r>
              <a:rPr lang="en-US" sz="2800" b="1">
                <a:solidFill>
                  <a:srgbClr val="99CCFF"/>
                </a:solidFill>
                <a:cs typeface="+mn-cs"/>
              </a:rPr>
              <a:t>orbits that would precess exactly together </a:t>
            </a:r>
            <a:br>
              <a:rPr lang="en-US" sz="2800" b="1">
                <a:solidFill>
                  <a:srgbClr val="99CCFF"/>
                </a:solidFill>
                <a:cs typeface="+mn-cs"/>
              </a:rPr>
            </a:br>
            <a:r>
              <a:rPr lang="en-US" sz="2800" b="1">
                <a:solidFill>
                  <a:srgbClr val="99CCFF"/>
                </a:solidFill>
                <a:cs typeface="+mn-cs"/>
              </a:rPr>
              <a:t>if </a:t>
            </a:r>
            <a:r>
              <a:rPr lang="en-US" sz="2800" b="1">
                <a:solidFill>
                  <a:srgbClr val="99CCFF"/>
                </a:solidFill>
                <a:cs typeface="+mn-cs"/>
                <a:sym typeface="Symbol" charset="0"/>
              </a:rPr>
              <a:t></a:t>
            </a:r>
            <a:r>
              <a:rPr lang="en-US" sz="3000" b="1" baseline="-25000">
                <a:solidFill>
                  <a:srgbClr val="99CCFF"/>
                </a:solidFill>
                <a:cs typeface="+mn-cs"/>
                <a:sym typeface="Symbol" charset="0"/>
              </a:rPr>
              <a:t>p</a:t>
            </a:r>
            <a:r>
              <a:rPr lang="en-US" sz="2800" b="1">
                <a:solidFill>
                  <a:srgbClr val="99CCFF"/>
                </a:solidFill>
                <a:cs typeface="+mn-cs"/>
                <a:sym typeface="Symbol" charset="0"/>
              </a:rPr>
              <a:t> =  - /2 = constant with radius.</a:t>
            </a:r>
            <a:br>
              <a:rPr lang="en-US" sz="2800" b="1">
                <a:solidFill>
                  <a:srgbClr val="99CCFF"/>
                </a:solidFill>
                <a:cs typeface="+mn-cs"/>
                <a:sym typeface="Symbol" charset="0"/>
              </a:rPr>
            </a:br>
            <a:r>
              <a:rPr lang="en-US" sz="2800" b="1">
                <a:solidFill>
                  <a:srgbClr val="99CCFF"/>
                </a:solidFill>
                <a:cs typeface="+mn-cs"/>
                <a:sym typeface="Symbol" charset="0"/>
              </a:rPr>
              <a:t/>
            </a:r>
            <a:br>
              <a:rPr lang="en-US" sz="2800" b="1">
                <a:solidFill>
                  <a:srgbClr val="99CCFF"/>
                </a:solidFill>
                <a:cs typeface="+mn-cs"/>
                <a:sym typeface="Symbol" charset="0"/>
              </a:rPr>
            </a:br>
            <a:r>
              <a:rPr lang="en-US" sz="2800" b="1">
                <a:solidFill>
                  <a:srgbClr val="99CCFF"/>
                </a:solidFill>
                <a:cs typeface="+mn-cs"/>
                <a:sym typeface="Symbol" charset="0"/>
              </a:rPr>
              <a:t>Since  - /2 is not quite constant with radius,</a:t>
            </a:r>
            <a:br>
              <a:rPr lang="en-US" sz="2800" b="1">
                <a:solidFill>
                  <a:srgbClr val="99CCFF"/>
                </a:solidFill>
                <a:cs typeface="+mn-cs"/>
                <a:sym typeface="Symbol" charset="0"/>
              </a:rPr>
            </a:br>
            <a:r>
              <a:rPr lang="en-US" sz="2800" b="1">
                <a:solidFill>
                  <a:srgbClr val="99CCFF"/>
                </a:solidFill>
                <a:cs typeface="+mn-cs"/>
                <a:sym typeface="Symbol" charset="0"/>
              </a:rPr>
              <a:t>it is the job of bar self-gravity to make the orbits</a:t>
            </a:r>
            <a:br>
              <a:rPr lang="en-US" sz="2800" b="1">
                <a:solidFill>
                  <a:srgbClr val="99CCFF"/>
                </a:solidFill>
                <a:cs typeface="+mn-cs"/>
                <a:sym typeface="Symbol" charset="0"/>
              </a:rPr>
            </a:br>
            <a:r>
              <a:rPr lang="en-US" sz="2800" b="1">
                <a:solidFill>
                  <a:srgbClr val="99CCFF"/>
                </a:solidFill>
                <a:cs typeface="+mn-cs"/>
                <a:sym typeface="Symbol" charset="0"/>
              </a:rPr>
              <a:t>precess exactly together.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3" y="238125"/>
            <a:ext cx="8505825" cy="636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7795" name="Line 3"/>
          <p:cNvSpPr>
            <a:spLocks noChangeShapeType="1"/>
          </p:cNvSpPr>
          <p:nvPr/>
        </p:nvSpPr>
        <p:spPr bwMode="auto">
          <a:xfrm>
            <a:off x="3917950" y="4983163"/>
            <a:ext cx="4843463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7796" name="Line 4"/>
          <p:cNvSpPr>
            <a:spLocks noChangeShapeType="1"/>
          </p:cNvSpPr>
          <p:nvPr/>
        </p:nvSpPr>
        <p:spPr bwMode="auto">
          <a:xfrm>
            <a:off x="500063" y="5308600"/>
            <a:ext cx="826135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7797" name="Line 5"/>
          <p:cNvSpPr>
            <a:spLocks noChangeShapeType="1"/>
          </p:cNvSpPr>
          <p:nvPr/>
        </p:nvSpPr>
        <p:spPr bwMode="auto">
          <a:xfrm>
            <a:off x="500063" y="5634038"/>
            <a:ext cx="6089650" cy="0"/>
          </a:xfrm>
          <a:prstGeom prst="line">
            <a:avLst/>
          </a:prstGeom>
          <a:noFill/>
          <a:ln w="19050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7798" name="Rectangle 6"/>
          <p:cNvSpPr>
            <a:spLocks noChangeArrowheads="1"/>
          </p:cNvSpPr>
          <p:nvPr/>
        </p:nvSpPr>
        <p:spPr bwMode="auto">
          <a:xfrm>
            <a:off x="1081088" y="5681663"/>
            <a:ext cx="2547937" cy="222250"/>
          </a:xfrm>
          <a:prstGeom prst="rect">
            <a:avLst/>
          </a:prstGeom>
          <a:noFill/>
          <a:ln w="12700">
            <a:solidFill>
              <a:srgbClr val="AF00CE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AF00CE"/>
              </a:solidFill>
              <a:cs typeface="+mn-cs"/>
            </a:endParaRPr>
          </a:p>
        </p:txBody>
      </p:sp>
      <p:sp>
        <p:nvSpPr>
          <p:cNvPr id="1057799" name="Line 7"/>
          <p:cNvSpPr>
            <a:spLocks noChangeShapeType="1"/>
          </p:cNvSpPr>
          <p:nvPr/>
        </p:nvSpPr>
        <p:spPr bwMode="auto">
          <a:xfrm>
            <a:off x="3232150" y="5903913"/>
            <a:ext cx="668338" cy="522287"/>
          </a:xfrm>
          <a:prstGeom prst="line">
            <a:avLst/>
          </a:prstGeom>
          <a:noFill/>
          <a:ln w="12700">
            <a:solidFill>
              <a:srgbClr val="AF00CE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57800" name="Text Box 8"/>
          <p:cNvSpPr txBox="1">
            <a:spLocks noChangeArrowheads="1"/>
          </p:cNvSpPr>
          <p:nvPr/>
        </p:nvSpPr>
        <p:spPr bwMode="auto">
          <a:xfrm>
            <a:off x="2538413" y="6342063"/>
            <a:ext cx="65389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AF00CE"/>
                </a:solidFill>
                <a:cs typeface="+mn-cs"/>
              </a:rPr>
              <a:t>Bars look </a:t>
            </a:r>
            <a:r>
              <a:rPr lang="ja-JP" altLang="en-US">
                <a:solidFill>
                  <a:srgbClr val="AF00CE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AF00CE"/>
                </a:solidFill>
                <a:cs typeface="+mn-cs"/>
              </a:rPr>
              <a:t>too robust</a:t>
            </a:r>
            <a:r>
              <a:rPr lang="ja-JP" altLang="en-US">
                <a:solidFill>
                  <a:srgbClr val="AF00CE"/>
                </a:solidFill>
                <a:latin typeface="Arial"/>
                <a:cs typeface="+mn-cs"/>
              </a:rPr>
              <a:t>”</a:t>
            </a:r>
            <a:r>
              <a:rPr lang="en-US">
                <a:solidFill>
                  <a:srgbClr val="AF00CE"/>
                </a:solidFill>
                <a:cs typeface="+mn-cs"/>
              </a:rPr>
              <a:t> when n-body models cannot secularly build pseudobulges.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588" y="0"/>
            <a:ext cx="5070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863" y="141288"/>
            <a:ext cx="5091112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1891" name="Text Box 3"/>
          <p:cNvSpPr txBox="1">
            <a:spLocks noChangeArrowheads="1"/>
          </p:cNvSpPr>
          <p:nvPr/>
        </p:nvSpPr>
        <p:spPr bwMode="auto">
          <a:xfrm>
            <a:off x="125413" y="160338"/>
            <a:ext cx="4994275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CC0000"/>
                </a:solidFill>
                <a:cs typeface="+mn-cs"/>
              </a:rPr>
              <a:t>The bar grows by transferring angular momentum </a:t>
            </a:r>
          </a:p>
          <a:p>
            <a:pPr>
              <a:defRPr/>
            </a:pPr>
            <a:r>
              <a:rPr lang="en-US" sz="1600">
                <a:solidFill>
                  <a:srgbClr val="CC0000"/>
                </a:solidFill>
                <a:cs typeface="+mn-cs"/>
              </a:rPr>
              <a:t>outward. As a result, the outer disk expands.  </a:t>
            </a:r>
          </a:p>
          <a:p>
            <a:pPr>
              <a:defRPr/>
            </a:pPr>
            <a:r>
              <a:rPr lang="en-US" sz="1600">
                <a:solidFill>
                  <a:srgbClr val="CC0000"/>
                </a:solidFill>
                <a:cs typeface="+mn-cs"/>
              </a:rPr>
              <a:t>Stellar orbits in the bar get more elongated </a:t>
            </a:r>
          </a:p>
          <a:p>
            <a:pPr>
              <a:defRPr/>
            </a:pPr>
            <a:r>
              <a:rPr lang="en-US" sz="1600">
                <a:solidFill>
                  <a:srgbClr val="CC0000"/>
                </a:solidFill>
                <a:cs typeface="+mn-cs"/>
              </a:rPr>
              <a:t>and the bar pattern speed decreases.</a:t>
            </a:r>
          </a:p>
          <a:p>
            <a:pPr>
              <a:defRPr/>
            </a:pPr>
            <a:endParaRPr lang="en-US" sz="1600">
              <a:solidFill>
                <a:srgbClr val="CC0000"/>
              </a:solidFill>
              <a:cs typeface="+mn-cs"/>
            </a:endParaRPr>
          </a:p>
          <a:p>
            <a:pPr>
              <a:defRPr/>
            </a:pPr>
            <a:r>
              <a:rPr lang="en-US" sz="1600" b="1">
                <a:solidFill>
                  <a:srgbClr val="050AC9"/>
                </a:solidFill>
                <a:cs typeface="+mn-cs"/>
              </a:rPr>
              <a:t>Spiral structure is the signature that </a:t>
            </a:r>
          </a:p>
          <a:p>
            <a:pPr>
              <a:defRPr/>
            </a:pPr>
            <a:r>
              <a:rPr lang="en-US" sz="1600" b="1">
                <a:solidFill>
                  <a:srgbClr val="050AC9"/>
                </a:solidFill>
                <a:cs typeface="+mn-cs"/>
              </a:rPr>
              <a:t>angular momentum is being transported outward!</a:t>
            </a:r>
          </a:p>
          <a:p>
            <a:pPr>
              <a:defRPr/>
            </a:pPr>
            <a:r>
              <a:rPr lang="en-US" sz="2400">
                <a:cs typeface="+mn-cs"/>
              </a:rPr>
              <a:t> </a:t>
            </a:r>
          </a:p>
        </p:txBody>
      </p:sp>
      <p:sp>
        <p:nvSpPr>
          <p:cNvPr id="1061892" name="Text Box 4"/>
          <p:cNvSpPr txBox="1">
            <a:spLocks noChangeArrowheads="1"/>
          </p:cNvSpPr>
          <p:nvPr/>
        </p:nvSpPr>
        <p:spPr bwMode="auto">
          <a:xfrm>
            <a:off x="201613" y="4886325"/>
            <a:ext cx="3494087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rgbClr val="CC0000"/>
                </a:solidFill>
                <a:cs typeface="+mn-cs"/>
              </a:rPr>
              <a:t>Note how the bar at small radii</a:t>
            </a:r>
          </a:p>
          <a:p>
            <a:pPr>
              <a:defRPr/>
            </a:pPr>
            <a:r>
              <a:rPr lang="en-US" sz="1600">
                <a:solidFill>
                  <a:srgbClr val="CC0000"/>
                </a:solidFill>
                <a:cs typeface="+mn-cs"/>
              </a:rPr>
              <a:t>and the spiral structure at larger radii</a:t>
            </a:r>
          </a:p>
          <a:p>
            <a:pPr>
              <a:defRPr/>
            </a:pPr>
            <a:r>
              <a:rPr lang="en-US" sz="1600">
                <a:solidFill>
                  <a:srgbClr val="CC0000"/>
                </a:solidFill>
                <a:cs typeface="+mn-cs"/>
              </a:rPr>
              <a:t>both want to have </a:t>
            </a:r>
          </a:p>
          <a:p>
            <a:pPr>
              <a:defRPr/>
            </a:pPr>
            <a:r>
              <a:rPr lang="en-US" sz="1600">
                <a:solidFill>
                  <a:srgbClr val="CC0000"/>
                </a:solidFill>
                <a:cs typeface="+mn-cs"/>
                <a:sym typeface="Symbol" charset="0"/>
              </a:rPr>
              <a:t></a:t>
            </a:r>
            <a:r>
              <a:rPr lang="en-US" sz="1600" baseline="-25000">
                <a:solidFill>
                  <a:srgbClr val="CC0000"/>
                </a:solidFill>
                <a:cs typeface="+mn-cs"/>
              </a:rPr>
              <a:t>p</a:t>
            </a:r>
            <a:r>
              <a:rPr lang="en-US" sz="1600">
                <a:solidFill>
                  <a:srgbClr val="CC0000"/>
                </a:solidFill>
                <a:cs typeface="+mn-cs"/>
                <a:sym typeface="Symbol" charset="0"/>
              </a:rPr>
              <a:t>= </a:t>
            </a:r>
            <a:r>
              <a:rPr lang="en-US" sz="1600" u="sng">
                <a:solidFill>
                  <a:srgbClr val="CC0000"/>
                </a:solidFill>
                <a:cs typeface="+mn-cs"/>
                <a:sym typeface="Symbol" charset="0"/>
              </a:rPr>
              <a:t>the local value</a:t>
            </a:r>
            <a:r>
              <a:rPr lang="en-US" sz="1600">
                <a:solidFill>
                  <a:srgbClr val="CC0000"/>
                </a:solidFill>
                <a:cs typeface="+mn-cs"/>
                <a:sym typeface="Symbol" charset="0"/>
              </a:rPr>
              <a:t> of  - /2.</a:t>
            </a:r>
            <a:endParaRPr lang="en-US" sz="2400">
              <a:cs typeface="+mn-cs"/>
            </a:endParaRPr>
          </a:p>
        </p:txBody>
      </p:sp>
      <p:sp>
        <p:nvSpPr>
          <p:cNvPr id="1061893" name="Line 5"/>
          <p:cNvSpPr>
            <a:spLocks noChangeShapeType="1"/>
          </p:cNvSpPr>
          <p:nvPr/>
        </p:nvSpPr>
        <p:spPr bwMode="auto">
          <a:xfrm>
            <a:off x="3089275" y="5075238"/>
            <a:ext cx="1384300" cy="39687"/>
          </a:xfrm>
          <a:prstGeom prst="line">
            <a:avLst/>
          </a:prstGeom>
          <a:noFill/>
          <a:ln w="9525">
            <a:solidFill>
              <a:srgbClr val="BD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61895" name="Line 7"/>
          <p:cNvSpPr>
            <a:spLocks noChangeShapeType="1"/>
          </p:cNvSpPr>
          <p:nvPr/>
        </p:nvSpPr>
        <p:spPr bwMode="auto">
          <a:xfrm>
            <a:off x="3636963" y="5303838"/>
            <a:ext cx="1774825" cy="49212"/>
          </a:xfrm>
          <a:prstGeom prst="line">
            <a:avLst/>
          </a:prstGeom>
          <a:noFill/>
          <a:ln w="9525">
            <a:solidFill>
              <a:srgbClr val="BD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67591" name="Picture 8" descr="NGC_3992-I-gri-lbf2004"/>
          <p:cNvPicPr>
            <a:picLocks noChangeAspect="1" noChangeArrowheads="1"/>
          </p:cNvPicPr>
          <p:nvPr/>
        </p:nvPicPr>
        <p:blipFill>
          <a:blip r:embed="rId4">
            <a:lum bright="10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985963"/>
            <a:ext cx="3675063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1897" name="Text Box 9"/>
          <p:cNvSpPr txBox="1">
            <a:spLocks noChangeArrowheads="1"/>
          </p:cNvSpPr>
          <p:nvPr/>
        </p:nvSpPr>
        <p:spPr bwMode="auto">
          <a:xfrm>
            <a:off x="176213" y="4452938"/>
            <a:ext cx="7921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D2F4FF"/>
                </a:solidFill>
                <a:cs typeface="+mn-cs"/>
              </a:rPr>
              <a:t>NGC 3992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62" name="Rectangle 1026"/>
          <p:cNvSpPr>
            <a:spLocks noChangeArrowheads="1"/>
          </p:cNvSpPr>
          <p:nvPr/>
        </p:nvSpPr>
        <p:spPr bwMode="auto">
          <a:xfrm>
            <a:off x="0" y="0"/>
            <a:ext cx="9144000" cy="81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DBF4FF"/>
                </a:solidFill>
                <a:cs typeface="+mn-cs"/>
              </a:rPr>
              <a:t>SB(s)  versus  SB(r)  galaxies</a:t>
            </a:r>
            <a:endParaRPr lang="en-US" sz="1800" b="1">
              <a:solidFill>
                <a:srgbClr val="DBF4FF"/>
              </a:solidFill>
              <a:cs typeface="+mn-cs"/>
            </a:endParaRPr>
          </a:p>
        </p:txBody>
      </p:sp>
      <p:pic>
        <p:nvPicPr>
          <p:cNvPr id="1116163" name="Picture 1027"/>
          <p:cNvPicPr>
            <a:picLocks noChangeAspect="1" noChangeArrowheads="1"/>
          </p:cNvPicPr>
          <p:nvPr/>
        </p:nvPicPr>
        <p:blipFill>
          <a:blip r:embed="rId3">
            <a:lum bright="-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4557713" cy="258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9636" name="Picture 1028" descr="N2523block"/>
          <p:cNvPicPr>
            <a:picLocks noChangeAspect="1" noChangeArrowheads="1"/>
          </p:cNvPicPr>
          <p:nvPr/>
        </p:nvPicPr>
        <p:blipFill>
          <a:blip r:embed="rId4">
            <a:lum bright="-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628775"/>
            <a:ext cx="4591050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66" name="Text Box 1030"/>
          <p:cNvSpPr txBox="1">
            <a:spLocks noChangeArrowheads="1"/>
          </p:cNvSpPr>
          <p:nvPr/>
        </p:nvSpPr>
        <p:spPr bwMode="auto">
          <a:xfrm>
            <a:off x="7775575" y="4073525"/>
            <a:ext cx="1109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>
                <a:solidFill>
                  <a:srgbClr val="D2F4FF"/>
                </a:solidFill>
              </a:rPr>
              <a:t>NGC 2523</a:t>
            </a:r>
          </a:p>
        </p:txBody>
      </p:sp>
      <p:sp>
        <p:nvSpPr>
          <p:cNvPr id="1116167" name="Text Box 1031"/>
          <p:cNvSpPr txBox="1">
            <a:spLocks noChangeArrowheads="1"/>
          </p:cNvSpPr>
          <p:nvPr/>
        </p:nvSpPr>
        <p:spPr bwMode="auto">
          <a:xfrm>
            <a:off x="0" y="5551488"/>
            <a:ext cx="914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>
                <a:solidFill>
                  <a:srgbClr val="D2F4FF"/>
                </a:solidFill>
              </a:rPr>
              <a:t>SB(r) galaxies like NGC 2523 are </a:t>
            </a:r>
            <a:r>
              <a:rPr lang="ja-JP" altLang="en-US" sz="1600">
                <a:solidFill>
                  <a:srgbClr val="D2F4FF"/>
                </a:solidFill>
                <a:latin typeface="Arial"/>
              </a:rPr>
              <a:t>“</a:t>
            </a:r>
            <a:r>
              <a:rPr lang="en-US" sz="1600">
                <a:solidFill>
                  <a:srgbClr val="D2F4FF"/>
                </a:solidFill>
              </a:rPr>
              <a:t>more dynamically evolved</a:t>
            </a:r>
            <a:r>
              <a:rPr lang="ja-JP" altLang="en-US" sz="1600">
                <a:solidFill>
                  <a:srgbClr val="D2F4FF"/>
                </a:solidFill>
                <a:latin typeface="Arial"/>
              </a:rPr>
              <a:t>”</a:t>
            </a:r>
            <a:r>
              <a:rPr lang="en-US" sz="1600">
                <a:solidFill>
                  <a:srgbClr val="D2F4FF"/>
                </a:solidFill>
              </a:rPr>
              <a:t> than SB(s) galaxies like NGC 1300.</a:t>
            </a:r>
          </a:p>
        </p:txBody>
      </p:sp>
      <p:sp>
        <p:nvSpPr>
          <p:cNvPr id="69639" name="Rectangle 1"/>
          <p:cNvSpPr>
            <a:spLocks noChangeArrowheads="1"/>
          </p:cNvSpPr>
          <p:nvPr/>
        </p:nvSpPr>
        <p:spPr bwMode="auto">
          <a:xfrm>
            <a:off x="0" y="4206875"/>
            <a:ext cx="4627563" cy="857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200">
              <a:solidFill>
                <a:srgbClr val="FFEFD4"/>
              </a:solidFill>
            </a:endParaRPr>
          </a:p>
        </p:txBody>
      </p:sp>
      <p:sp>
        <p:nvSpPr>
          <p:cNvPr id="1116165" name="Text Box 1029"/>
          <p:cNvSpPr txBox="1">
            <a:spLocks noChangeArrowheads="1"/>
          </p:cNvSpPr>
          <p:nvPr/>
        </p:nvSpPr>
        <p:spPr bwMode="auto">
          <a:xfrm>
            <a:off x="225425" y="4073525"/>
            <a:ext cx="1109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solidFill>
                  <a:srgbClr val="D2F4FF"/>
                </a:solidFill>
              </a:rPr>
              <a:t>NGC 1300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157163"/>
            <a:ext cx="7883525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3195638"/>
            <a:ext cx="540385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0084" name="Rectangle 4"/>
          <p:cNvSpPr>
            <a:spLocks noChangeArrowheads="1"/>
          </p:cNvSpPr>
          <p:nvPr/>
        </p:nvSpPr>
        <p:spPr bwMode="auto">
          <a:xfrm>
            <a:off x="2424113" y="6700838"/>
            <a:ext cx="2740025" cy="3603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3170238"/>
            <a:ext cx="269875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6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13" y="3167063"/>
            <a:ext cx="2828925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0087" name="Text Box 7"/>
          <p:cNvSpPr txBox="1">
            <a:spLocks noChangeArrowheads="1"/>
          </p:cNvSpPr>
          <p:nvPr/>
        </p:nvSpPr>
        <p:spPr bwMode="auto">
          <a:xfrm>
            <a:off x="3232150" y="5926138"/>
            <a:ext cx="26717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000" b="1">
                <a:solidFill>
                  <a:srgbClr val="FF0000"/>
                </a:solidFill>
                <a:cs typeface="+mn-cs"/>
              </a:rPr>
              <a:t>Note: the rotation direction is opposite to that in the images.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65088"/>
            <a:ext cx="6196012" cy="674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2131" name="Text Box 3"/>
          <p:cNvSpPr txBox="1">
            <a:spLocks noChangeArrowheads="1"/>
          </p:cNvSpPr>
          <p:nvPr/>
        </p:nvSpPr>
        <p:spPr bwMode="auto">
          <a:xfrm>
            <a:off x="55563" y="2138363"/>
            <a:ext cx="2547937" cy="190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700" b="1">
                <a:cs typeface="+mn-cs"/>
              </a:rPr>
              <a:t>Stronger bars </a:t>
            </a:r>
          </a:p>
          <a:p>
            <a:pPr>
              <a:defRPr/>
            </a:pPr>
            <a:r>
              <a:rPr lang="en-US" sz="1700" b="1">
                <a:cs typeface="+mn-cs"/>
              </a:rPr>
              <a:t>(larger bar/disk ratio)</a:t>
            </a:r>
          </a:p>
          <a:p>
            <a:pPr>
              <a:defRPr/>
            </a:pPr>
            <a:r>
              <a:rPr lang="en-US" sz="1700" b="1">
                <a:cs typeface="+mn-cs"/>
              </a:rPr>
              <a:t>make stronger shocks.</a:t>
            </a: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r>
              <a:rPr lang="en-US" sz="1700" b="1">
                <a:cs typeface="+mn-cs"/>
              </a:rPr>
              <a:t>Note the tendency </a:t>
            </a:r>
          </a:p>
          <a:p>
            <a:pPr>
              <a:defRPr/>
            </a:pPr>
            <a:r>
              <a:rPr lang="en-US" sz="1700" b="1">
                <a:cs typeface="+mn-cs"/>
              </a:rPr>
              <a:t>to make </a:t>
            </a:r>
            <a:r>
              <a:rPr lang="ja-JP" altLang="en-US" sz="1700" b="1">
                <a:latin typeface="Arial"/>
                <a:cs typeface="+mn-cs"/>
              </a:rPr>
              <a:t>“</a:t>
            </a:r>
            <a:r>
              <a:rPr lang="en-US" sz="1700" b="1">
                <a:cs typeface="+mn-cs"/>
              </a:rPr>
              <a:t>inner rings</a:t>
            </a:r>
            <a:r>
              <a:rPr lang="ja-JP" altLang="en-US" sz="1700" b="1">
                <a:latin typeface="Arial"/>
                <a:cs typeface="+mn-cs"/>
              </a:rPr>
              <a:t>”</a:t>
            </a:r>
            <a:endParaRPr lang="en-US" sz="1700" b="1">
              <a:cs typeface="+mn-cs"/>
            </a:endParaRPr>
          </a:p>
          <a:p>
            <a:pPr>
              <a:defRPr/>
            </a:pPr>
            <a:r>
              <a:rPr lang="en-US" sz="1700" b="1">
                <a:cs typeface="+mn-cs"/>
              </a:rPr>
              <a:t>when the bar is strong.</a:t>
            </a:r>
            <a:endParaRPr lang="en-US" sz="2400">
              <a:cs typeface="+mn-cs"/>
            </a:endParaRPr>
          </a:p>
        </p:txBody>
      </p:sp>
      <p:sp>
        <p:nvSpPr>
          <p:cNvPr id="1072132" name="Line 4"/>
          <p:cNvSpPr>
            <a:spLocks noChangeShapeType="1"/>
          </p:cNvSpPr>
          <p:nvPr/>
        </p:nvSpPr>
        <p:spPr bwMode="auto">
          <a:xfrm>
            <a:off x="5319713" y="6697663"/>
            <a:ext cx="30607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733425"/>
            <a:ext cx="7799387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4179" name="Text Box 3"/>
          <p:cNvSpPr txBox="1">
            <a:spLocks noChangeArrowheads="1"/>
          </p:cNvSpPr>
          <p:nvPr/>
        </p:nvSpPr>
        <p:spPr bwMode="auto">
          <a:xfrm>
            <a:off x="55563" y="2138363"/>
            <a:ext cx="2547937" cy="293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700" b="1">
                <a:cs typeface="+mn-cs"/>
              </a:rPr>
              <a:t>Stronger bars </a:t>
            </a:r>
          </a:p>
          <a:p>
            <a:pPr>
              <a:defRPr/>
            </a:pPr>
            <a:r>
              <a:rPr lang="en-US" sz="1700" b="1">
                <a:cs typeface="+mn-cs"/>
              </a:rPr>
              <a:t>(smaller bar axial ratio)</a:t>
            </a:r>
          </a:p>
          <a:p>
            <a:pPr>
              <a:defRPr/>
            </a:pPr>
            <a:r>
              <a:rPr lang="en-US" sz="1700" b="1">
                <a:cs typeface="+mn-cs"/>
              </a:rPr>
              <a:t>make stronger shocks.</a:t>
            </a: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r>
              <a:rPr lang="en-US" sz="1700" b="1">
                <a:cs typeface="+mn-cs"/>
              </a:rPr>
              <a:t>Note the tendency </a:t>
            </a:r>
          </a:p>
          <a:p>
            <a:pPr>
              <a:defRPr/>
            </a:pPr>
            <a:r>
              <a:rPr lang="en-US" sz="1700" b="1">
                <a:cs typeface="+mn-cs"/>
              </a:rPr>
              <a:t>to make </a:t>
            </a:r>
            <a:r>
              <a:rPr lang="ja-JP" altLang="en-US" sz="1700" b="1">
                <a:latin typeface="Arial"/>
                <a:cs typeface="+mn-cs"/>
              </a:rPr>
              <a:t>“</a:t>
            </a:r>
            <a:r>
              <a:rPr lang="en-US" sz="1700" b="1">
                <a:cs typeface="+mn-cs"/>
              </a:rPr>
              <a:t>inner rings</a:t>
            </a:r>
            <a:r>
              <a:rPr lang="ja-JP" altLang="en-US" sz="1700" b="1">
                <a:latin typeface="Arial"/>
                <a:cs typeface="+mn-cs"/>
              </a:rPr>
              <a:t>”</a:t>
            </a:r>
            <a:endParaRPr lang="en-US" sz="1700" b="1">
              <a:cs typeface="+mn-cs"/>
            </a:endParaRPr>
          </a:p>
          <a:p>
            <a:pPr>
              <a:defRPr/>
            </a:pPr>
            <a:r>
              <a:rPr lang="en-US" sz="1700" b="1">
                <a:cs typeface="+mn-cs"/>
              </a:rPr>
              <a:t>when the bar is strong.</a:t>
            </a: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r>
              <a:rPr lang="en-US" sz="1700" b="1">
                <a:solidFill>
                  <a:srgbClr val="FF0202"/>
                </a:solidFill>
                <a:cs typeface="+mn-cs"/>
              </a:rPr>
              <a:t>Important: you </a:t>
            </a:r>
            <a:r>
              <a:rPr lang="ja-JP" altLang="en-US" sz="1700" b="1">
                <a:solidFill>
                  <a:srgbClr val="FF0202"/>
                </a:solidFill>
                <a:latin typeface="Arial"/>
                <a:cs typeface="+mn-cs"/>
              </a:rPr>
              <a:t>“</a:t>
            </a:r>
            <a:r>
              <a:rPr lang="en-US" sz="1700" b="1">
                <a:solidFill>
                  <a:srgbClr val="FF0202"/>
                </a:solidFill>
                <a:cs typeface="+mn-cs"/>
              </a:rPr>
              <a:t>never</a:t>
            </a:r>
            <a:r>
              <a:rPr lang="ja-JP" altLang="en-US" sz="1700" b="1">
                <a:solidFill>
                  <a:srgbClr val="FF0202"/>
                </a:solidFill>
                <a:latin typeface="Arial"/>
                <a:cs typeface="+mn-cs"/>
              </a:rPr>
              <a:t>”</a:t>
            </a:r>
            <a:endParaRPr lang="en-US" sz="1700" b="1">
              <a:solidFill>
                <a:srgbClr val="FF0202"/>
              </a:solidFill>
              <a:cs typeface="+mn-cs"/>
            </a:endParaRPr>
          </a:p>
          <a:p>
            <a:pPr>
              <a:defRPr/>
            </a:pPr>
            <a:r>
              <a:rPr lang="en-US" sz="1700" b="1">
                <a:solidFill>
                  <a:srgbClr val="FF0202"/>
                </a:solidFill>
                <a:cs typeface="+mn-cs"/>
              </a:rPr>
              <a:t>see dust lanes in the</a:t>
            </a:r>
          </a:p>
          <a:p>
            <a:pPr>
              <a:defRPr/>
            </a:pPr>
            <a:r>
              <a:rPr lang="en-US" sz="1700" b="1">
                <a:solidFill>
                  <a:srgbClr val="FF0202"/>
                </a:solidFill>
                <a:cs typeface="+mn-cs"/>
              </a:rPr>
              <a:t>bars of SB(r) galaxies!</a:t>
            </a:r>
            <a:endParaRPr lang="en-US" sz="2400">
              <a:solidFill>
                <a:srgbClr val="FF0202"/>
              </a:solidFill>
              <a:cs typeface="+mn-cs"/>
            </a:endParaRPr>
          </a:p>
        </p:txBody>
      </p:sp>
      <p:sp>
        <p:nvSpPr>
          <p:cNvPr id="1074180" name="Line 4"/>
          <p:cNvSpPr>
            <a:spLocks noChangeShapeType="1"/>
          </p:cNvSpPr>
          <p:nvPr/>
        </p:nvSpPr>
        <p:spPr bwMode="auto">
          <a:xfrm>
            <a:off x="1433513" y="6253163"/>
            <a:ext cx="513397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4438"/>
            <a:ext cx="7569200" cy="385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538" y="241300"/>
            <a:ext cx="6600825" cy="1506538"/>
          </a:xfrm>
          <a:solidFill>
            <a:srgbClr val="CCEC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solidFill>
                  <a:srgbClr val="000066"/>
                </a:solidFill>
                <a:cs typeface="+mj-cs"/>
              </a:rPr>
              <a:t>Important Goal of Extragalactic Astronomy:                              Explain Hubble Classification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  <p:pic>
        <p:nvPicPr>
          <p:cNvPr id="2253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8" y="238125"/>
            <a:ext cx="2224087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/>
          <p:cNvPicPr>
            <a:picLocks noChangeAspect="1" noChangeArrowheads="1"/>
          </p:cNvPicPr>
          <p:nvPr/>
        </p:nvPicPr>
        <p:blipFill>
          <a:blip r:embed="rId5">
            <a:lum bright="-2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013" y="3509963"/>
            <a:ext cx="1277937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8745" name="Rectangle 9"/>
          <p:cNvSpPr>
            <a:spLocks noChangeArrowheads="1"/>
          </p:cNvSpPr>
          <p:nvPr/>
        </p:nvSpPr>
        <p:spPr bwMode="auto">
          <a:xfrm>
            <a:off x="2301875" y="6081713"/>
            <a:ext cx="3644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>
                <a:solidFill>
                  <a:srgbClr val="DBF4FF"/>
                </a:solidFill>
                <a:cs typeface="+mn-cs"/>
              </a:rPr>
              <a:t>Kormendy &amp; Bender 1996, ApJ, 464, L119</a:t>
            </a:r>
          </a:p>
        </p:txBody>
      </p:sp>
      <p:pic>
        <p:nvPicPr>
          <p:cNvPr id="22535" name="Picture 10"/>
          <p:cNvPicPr>
            <a:picLocks noChangeAspect="1" noChangeArrowheads="1"/>
          </p:cNvPicPr>
          <p:nvPr/>
        </p:nvPicPr>
        <p:blipFill>
          <a:blip r:embed="rId6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50200" y="5364163"/>
            <a:ext cx="855663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Text Box 2"/>
          <p:cNvSpPr txBox="1">
            <a:spLocks noChangeArrowheads="1"/>
          </p:cNvSpPr>
          <p:nvPr/>
        </p:nvSpPr>
        <p:spPr bwMode="auto">
          <a:xfrm>
            <a:off x="49213" y="174625"/>
            <a:ext cx="2824162" cy="656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700" b="1">
                <a:cs typeface="+mn-cs"/>
              </a:rPr>
              <a:t>High pattern speed </a:t>
            </a:r>
            <a:r>
              <a:rPr lang="en-US" sz="1700" b="1">
                <a:cs typeface="+mn-cs"/>
                <a:sym typeface="Symbol" charset="0"/>
              </a:rPr>
              <a:t></a:t>
            </a:r>
            <a:r>
              <a:rPr lang="en-US" sz="1700" b="1" baseline="-25000">
                <a:cs typeface="+mn-cs"/>
                <a:sym typeface="Symbol" charset="0"/>
              </a:rPr>
              <a:t>p</a:t>
            </a:r>
            <a:endParaRPr lang="en-US" sz="1700" b="1">
              <a:cs typeface="+mn-cs"/>
            </a:endParaRPr>
          </a:p>
          <a:p>
            <a:pPr>
              <a:defRPr/>
            </a:pPr>
            <a:r>
              <a:rPr lang="en-US" sz="1700" b="1">
                <a:cs typeface="+mn-cs"/>
              </a:rPr>
              <a:t>makes SB(s) structure.</a:t>
            </a: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r>
              <a:rPr lang="en-US" sz="1700" b="1">
                <a:cs typeface="+mn-cs"/>
              </a:rPr>
              <a:t>Low pattern speed </a:t>
            </a:r>
            <a:r>
              <a:rPr lang="en-US" sz="1700" b="1">
                <a:cs typeface="+mn-cs"/>
                <a:sym typeface="Symbol" charset="0"/>
              </a:rPr>
              <a:t></a:t>
            </a:r>
            <a:r>
              <a:rPr lang="en-US" sz="1700" b="1" baseline="-25000">
                <a:cs typeface="+mn-cs"/>
                <a:sym typeface="Symbol" charset="0"/>
              </a:rPr>
              <a:t>p</a:t>
            </a:r>
            <a:endParaRPr lang="en-US" sz="1700" b="1">
              <a:cs typeface="+mn-cs"/>
            </a:endParaRPr>
          </a:p>
          <a:p>
            <a:pPr>
              <a:defRPr/>
            </a:pPr>
            <a:r>
              <a:rPr lang="en-US" sz="1700" b="1">
                <a:cs typeface="+mn-cs"/>
              </a:rPr>
              <a:t>makes SB(r) structure.</a:t>
            </a: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endParaRPr lang="en-US" sz="1700" b="1">
              <a:cs typeface="+mn-cs"/>
            </a:endParaRPr>
          </a:p>
          <a:p>
            <a:pPr>
              <a:defRPr/>
            </a:pPr>
            <a:r>
              <a:rPr lang="en-US" sz="1700" b="1">
                <a:cs typeface="+mn-cs"/>
              </a:rPr>
              <a:t>Therefore a barred galaxy</a:t>
            </a:r>
          </a:p>
          <a:p>
            <a:pPr>
              <a:defRPr/>
            </a:pPr>
            <a:r>
              <a:rPr lang="en-US" sz="1700" b="1">
                <a:cs typeface="+mn-cs"/>
              </a:rPr>
              <a:t>tends to evolve </a:t>
            </a:r>
          </a:p>
          <a:p>
            <a:pPr>
              <a:defRPr/>
            </a:pPr>
            <a:r>
              <a:rPr lang="en-US" sz="1700" b="1">
                <a:cs typeface="+mn-cs"/>
              </a:rPr>
              <a:t>from SB(s) toward SB(r).</a:t>
            </a:r>
            <a:endParaRPr lang="en-US" sz="2400">
              <a:cs typeface="+mn-cs"/>
            </a:endParaRPr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652838"/>
            <a:ext cx="353377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5563" y="793750"/>
            <a:ext cx="3533776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6229" name="Rectangle 5"/>
          <p:cNvSpPr>
            <a:spLocks noChangeArrowheads="1"/>
          </p:cNvSpPr>
          <p:nvPr/>
        </p:nvSpPr>
        <p:spPr bwMode="auto">
          <a:xfrm>
            <a:off x="-100013" y="725488"/>
            <a:ext cx="558801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6230" name="Rectangle 6"/>
          <p:cNvSpPr>
            <a:spLocks noChangeArrowheads="1"/>
          </p:cNvSpPr>
          <p:nvPr/>
        </p:nvSpPr>
        <p:spPr bwMode="auto">
          <a:xfrm>
            <a:off x="2201863" y="3576638"/>
            <a:ext cx="825500" cy="2289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778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238125"/>
            <a:ext cx="6216650" cy="640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6232" name="Line 8"/>
          <p:cNvSpPr>
            <a:spLocks noChangeShapeType="1"/>
          </p:cNvSpPr>
          <p:nvPr/>
        </p:nvSpPr>
        <p:spPr bwMode="auto">
          <a:xfrm>
            <a:off x="7697788" y="6513513"/>
            <a:ext cx="134143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6233" name="Line 9"/>
          <p:cNvSpPr>
            <a:spLocks noChangeShapeType="1"/>
          </p:cNvSpPr>
          <p:nvPr/>
        </p:nvSpPr>
        <p:spPr bwMode="auto">
          <a:xfrm>
            <a:off x="2932113" y="6632575"/>
            <a:ext cx="266858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6234" name="Rectangle 10"/>
          <p:cNvSpPr>
            <a:spLocks noChangeArrowheads="1"/>
          </p:cNvSpPr>
          <p:nvPr/>
        </p:nvSpPr>
        <p:spPr bwMode="auto">
          <a:xfrm>
            <a:off x="5426075" y="4375150"/>
            <a:ext cx="1077913" cy="290513"/>
          </a:xfrm>
          <a:prstGeom prst="rect">
            <a:avLst/>
          </a:prstGeom>
          <a:solidFill>
            <a:srgbClr val="FFC7F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00">
                <a:solidFill>
                  <a:srgbClr val="FF0202"/>
                </a:solidFill>
                <a:latin typeface="Lucida Grande" charset="0"/>
                <a:cs typeface="+mn-cs"/>
              </a:rPr>
              <a:t>Unrealistic!</a:t>
            </a:r>
            <a:endParaRPr lang="en-US" sz="1300">
              <a:solidFill>
                <a:srgbClr val="AF00CE"/>
              </a:solidFill>
              <a:latin typeface="Lucida Grande" charset="0"/>
              <a:cs typeface="+mn-cs"/>
            </a:endParaRPr>
          </a:p>
        </p:txBody>
      </p:sp>
      <p:sp>
        <p:nvSpPr>
          <p:cNvPr id="1076236" name="Line 12"/>
          <p:cNvSpPr>
            <a:spLocks noChangeShapeType="1"/>
          </p:cNvSpPr>
          <p:nvPr/>
        </p:nvSpPr>
        <p:spPr bwMode="auto">
          <a:xfrm flipH="1">
            <a:off x="2820988" y="4510088"/>
            <a:ext cx="2646362" cy="0"/>
          </a:xfrm>
          <a:prstGeom prst="line">
            <a:avLst/>
          </a:prstGeom>
          <a:noFill/>
          <a:ln w="9525">
            <a:solidFill>
              <a:srgbClr val="FF020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76237" name="Line 13"/>
          <p:cNvSpPr>
            <a:spLocks noChangeShapeType="1"/>
          </p:cNvSpPr>
          <p:nvPr/>
        </p:nvSpPr>
        <p:spPr bwMode="auto">
          <a:xfrm>
            <a:off x="6450013" y="4527550"/>
            <a:ext cx="2473325" cy="0"/>
          </a:xfrm>
          <a:prstGeom prst="line">
            <a:avLst/>
          </a:prstGeom>
          <a:noFill/>
          <a:ln w="9525">
            <a:solidFill>
              <a:srgbClr val="FF020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274" name="Text Box 2"/>
          <p:cNvSpPr txBox="1">
            <a:spLocks noChangeArrowheads="1"/>
          </p:cNvSpPr>
          <p:nvPr/>
        </p:nvSpPr>
        <p:spPr bwMode="auto">
          <a:xfrm>
            <a:off x="161925" y="31750"/>
            <a:ext cx="8915400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srgbClr val="CCECFF"/>
                </a:solidFill>
                <a:cs typeface="+mn-cs"/>
              </a:rPr>
              <a:t>Summary</a:t>
            </a:r>
            <a:endParaRPr lang="en-US" sz="240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endParaRPr lang="en-US" sz="90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2000">
                <a:solidFill>
                  <a:srgbClr val="CCECFF"/>
                </a:solidFill>
                <a:cs typeface="+mn-cs"/>
              </a:rPr>
              <a:t>SB(s) structure is favored if the bar is weak or rotating rapidly.</a:t>
            </a:r>
          </a:p>
          <a:p>
            <a:pPr>
              <a:defRPr/>
            </a:pPr>
            <a:endParaRPr lang="en-US" sz="90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2000">
                <a:solidFill>
                  <a:srgbClr val="CCECFF"/>
                </a:solidFill>
                <a:cs typeface="+mn-cs"/>
              </a:rPr>
              <a:t>SB(r) structure is favored if the bar is strong or rotating slowly.</a:t>
            </a:r>
          </a:p>
          <a:p>
            <a:pPr>
              <a:defRPr/>
            </a:pPr>
            <a:endParaRPr lang="en-US" sz="90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2000">
                <a:solidFill>
                  <a:srgbClr val="CCECFF"/>
                </a:solidFill>
                <a:cs typeface="+mn-cs"/>
              </a:rPr>
              <a:t>A straight dust lane on the trailing side of a bar is a sign of a shock in the gas.  The gas is compressed when it slows down, concentrating the dust, too.</a:t>
            </a:r>
          </a:p>
          <a:p>
            <a:pPr>
              <a:defRPr/>
            </a:pPr>
            <a:endParaRPr lang="en-US" sz="900">
              <a:solidFill>
                <a:srgbClr val="CCECFF"/>
              </a:solidFill>
              <a:cs typeface="+mn-cs"/>
            </a:endParaRPr>
          </a:p>
          <a:p>
            <a:pPr>
              <a:defRPr/>
            </a:pPr>
            <a:r>
              <a:rPr lang="en-US" sz="2000">
                <a:solidFill>
                  <a:srgbClr val="CCECFF"/>
                </a:solidFill>
                <a:cs typeface="+mn-cs"/>
              </a:rPr>
              <a:t>The fact that the dust lane is nearly radial implies that the gas loses a lot of energy.  It therefore falls toward the center, where it gets concentrated, sometimes into a tiny ring.  Since the star formation rate is roughly proportional to (gas density)</a:t>
            </a:r>
            <a:r>
              <a:rPr lang="en-US" sz="2000" b="1" baseline="30000">
                <a:solidFill>
                  <a:srgbClr val="CCECFF"/>
                </a:solidFill>
                <a:cs typeface="+mn-cs"/>
              </a:rPr>
              <a:t>1.4</a:t>
            </a:r>
            <a:r>
              <a:rPr lang="en-US" sz="2000">
                <a:solidFill>
                  <a:srgbClr val="CCECFF"/>
                </a:solidFill>
                <a:cs typeface="+mn-cs"/>
              </a:rPr>
              <a:t>, the infall tends to feed a starburst.</a:t>
            </a:r>
          </a:p>
        </p:txBody>
      </p:sp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3" y="3519488"/>
            <a:ext cx="4383087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8276" name="Text Box 4"/>
          <p:cNvSpPr txBox="1">
            <a:spLocks noChangeArrowheads="1"/>
          </p:cNvSpPr>
          <p:nvPr/>
        </p:nvSpPr>
        <p:spPr bwMode="auto">
          <a:xfrm>
            <a:off x="3937000" y="6507163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CCECFF"/>
                </a:solidFill>
                <a:cs typeface="+mn-cs"/>
              </a:rPr>
              <a:t>NGC 6782</a:t>
            </a:r>
            <a:endParaRPr lang="en-US" sz="2400">
              <a:cs typeface="+mn-cs"/>
            </a:endParaRPr>
          </a:p>
        </p:txBody>
      </p:sp>
      <p:sp>
        <p:nvSpPr>
          <p:cNvPr id="1078277" name="Text Box 5"/>
          <p:cNvSpPr txBox="1">
            <a:spLocks noChangeArrowheads="1"/>
          </p:cNvSpPr>
          <p:nvPr/>
        </p:nvSpPr>
        <p:spPr bwMode="auto">
          <a:xfrm>
            <a:off x="177800" y="4521200"/>
            <a:ext cx="191293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CCECFF"/>
                </a:solidFill>
                <a:cs typeface="+mn-cs"/>
              </a:rPr>
              <a:t>Dust lanes are</a:t>
            </a:r>
          </a:p>
          <a:p>
            <a:pPr>
              <a:defRPr/>
            </a:pPr>
            <a:r>
              <a:rPr lang="en-US" sz="1800">
                <a:solidFill>
                  <a:srgbClr val="CCECFF"/>
                </a:solidFill>
                <a:cs typeface="+mn-cs"/>
              </a:rPr>
              <a:t>  more curved in</a:t>
            </a:r>
          </a:p>
          <a:p>
            <a:pPr>
              <a:defRPr/>
            </a:pPr>
            <a:r>
              <a:rPr lang="en-US" sz="1800">
                <a:solidFill>
                  <a:srgbClr val="CCECFF"/>
                </a:solidFill>
                <a:cs typeface="+mn-cs"/>
              </a:rPr>
              <a:t>  weaker bars </a:t>
            </a:r>
          </a:p>
          <a:p>
            <a:pPr>
              <a:defRPr/>
            </a:pPr>
            <a:r>
              <a:rPr lang="en-US" sz="1800">
                <a:solidFill>
                  <a:srgbClr val="CCECFF"/>
                </a:solidFill>
                <a:cs typeface="+mn-cs"/>
              </a:rPr>
              <a:t>  (Athanassoula).</a:t>
            </a:r>
            <a:endParaRPr lang="en-US" sz="2400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420688"/>
            <a:ext cx="8815388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8515" name="Line 3"/>
          <p:cNvSpPr>
            <a:spLocks noChangeShapeType="1"/>
          </p:cNvSpPr>
          <p:nvPr/>
        </p:nvSpPr>
        <p:spPr bwMode="auto">
          <a:xfrm>
            <a:off x="989013" y="3821113"/>
            <a:ext cx="79248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8516" name="Line 4"/>
          <p:cNvSpPr>
            <a:spLocks noChangeShapeType="1"/>
          </p:cNvSpPr>
          <p:nvPr/>
        </p:nvSpPr>
        <p:spPr bwMode="auto">
          <a:xfrm>
            <a:off x="217488" y="4027488"/>
            <a:ext cx="86963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8517" name="Line 5"/>
          <p:cNvSpPr>
            <a:spLocks noChangeShapeType="1"/>
          </p:cNvSpPr>
          <p:nvPr/>
        </p:nvSpPr>
        <p:spPr bwMode="auto">
          <a:xfrm>
            <a:off x="184150" y="4256088"/>
            <a:ext cx="21510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8518" name="Line 6"/>
          <p:cNvSpPr>
            <a:spLocks noChangeShapeType="1"/>
          </p:cNvSpPr>
          <p:nvPr/>
        </p:nvSpPr>
        <p:spPr bwMode="auto">
          <a:xfrm flipV="1">
            <a:off x="1422400" y="4657725"/>
            <a:ext cx="750093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88519" name="Line 7"/>
          <p:cNvSpPr>
            <a:spLocks noChangeShapeType="1"/>
          </p:cNvSpPr>
          <p:nvPr/>
        </p:nvSpPr>
        <p:spPr bwMode="auto">
          <a:xfrm>
            <a:off x="228600" y="4873625"/>
            <a:ext cx="4254500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1020763"/>
            <a:ext cx="889158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0563" name="Text Box 3"/>
          <p:cNvSpPr txBox="1">
            <a:spLocks noChangeArrowheads="1"/>
          </p:cNvSpPr>
          <p:nvPr/>
        </p:nvSpPr>
        <p:spPr bwMode="auto">
          <a:xfrm>
            <a:off x="158750" y="282575"/>
            <a:ext cx="1922463" cy="442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00"/>
                </a:solidFill>
                <a:cs typeface="+mn-cs"/>
              </a:rPr>
              <a:t>Fraction of mass</a:t>
            </a:r>
          </a:p>
          <a:p>
            <a:pPr>
              <a:defRPr/>
            </a:pPr>
            <a:r>
              <a:rPr lang="en-US" b="1">
                <a:solidFill>
                  <a:srgbClr val="FF0000"/>
                </a:solidFill>
                <a:cs typeface="+mn-cs"/>
              </a:rPr>
              <a:t>transferred to center</a:t>
            </a:r>
          </a:p>
          <a:p>
            <a:pPr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endParaRPr lang="en-US" sz="500" b="1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r>
              <a:rPr lang="en-US" b="1">
                <a:solidFill>
                  <a:srgbClr val="FF0000"/>
                </a:solidFill>
                <a:cs typeface="+mn-cs"/>
              </a:rPr>
              <a:t>0 %</a:t>
            </a:r>
          </a:p>
          <a:p>
            <a:pPr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r>
              <a:rPr lang="en-US" b="1">
                <a:solidFill>
                  <a:srgbClr val="FF0000"/>
                </a:solidFill>
                <a:cs typeface="+mn-cs"/>
              </a:rPr>
              <a:t>3 %</a:t>
            </a:r>
          </a:p>
          <a:p>
            <a:pPr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endParaRPr lang="en-US" b="1">
              <a:solidFill>
                <a:srgbClr val="FF0000"/>
              </a:solidFill>
              <a:cs typeface="+mn-cs"/>
            </a:endParaRPr>
          </a:p>
          <a:p>
            <a:pPr>
              <a:defRPr/>
            </a:pPr>
            <a:r>
              <a:rPr lang="en-US" b="1">
                <a:solidFill>
                  <a:srgbClr val="FF0000"/>
                </a:solidFill>
                <a:cs typeface="+mn-cs"/>
              </a:rPr>
              <a:t>7 %</a:t>
            </a:r>
            <a:endParaRPr lang="en-US" sz="2400">
              <a:solidFill>
                <a:srgbClr val="FF0000"/>
              </a:solidFill>
              <a:latin typeface="Times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406400"/>
            <a:ext cx="874395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2611" name="Text Box 3"/>
          <p:cNvSpPr txBox="1">
            <a:spLocks noChangeArrowheads="1"/>
          </p:cNvSpPr>
          <p:nvPr/>
        </p:nvSpPr>
        <p:spPr bwMode="auto">
          <a:xfrm>
            <a:off x="949325" y="6216650"/>
            <a:ext cx="72612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CC0000"/>
                </a:solidFill>
                <a:cs typeface="+mn-cs"/>
              </a:rPr>
              <a:t>The radius of the central mass gets shrunk by a factor of 50 </a:t>
            </a:r>
          </a:p>
          <a:p>
            <a:pPr algn="ctr">
              <a:defRPr/>
            </a:pPr>
            <a:r>
              <a:rPr lang="en-US" sz="1800" b="1">
                <a:solidFill>
                  <a:srgbClr val="CC0000"/>
                </a:solidFill>
                <a:cs typeface="+mn-cs"/>
              </a:rPr>
              <a:t>between time = 100 and time = 150.  It is essentially a point mass.</a:t>
            </a:r>
            <a:endParaRPr lang="en-US" sz="2400" b="1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581025"/>
            <a:ext cx="8791575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706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953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525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4097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669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3241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813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385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957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529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b="1" smtClean="0">
                <a:cs typeface="+mn-cs"/>
              </a:rPr>
              <a:t>Bar suicide</a:t>
            </a:r>
          </a:p>
          <a:p>
            <a:pPr algn="ctr">
              <a:defRPr/>
            </a:pPr>
            <a:endParaRPr lang="en-US" sz="900" b="1" smtClean="0">
              <a:cs typeface="+mn-cs"/>
            </a:endParaRPr>
          </a:p>
          <a:p>
            <a:pPr algn="ctr">
              <a:defRPr/>
            </a:pPr>
            <a:r>
              <a:rPr lang="en-US" sz="2000" b="1" smtClean="0">
                <a:cs typeface="+mn-cs"/>
              </a:rPr>
              <a:t>People are in </a:t>
            </a:r>
            <a:r>
              <a:rPr lang="en-US" sz="2000" b="1" smtClean="0">
                <a:solidFill>
                  <a:srgbClr val="FF0000"/>
                </a:solidFill>
                <a:cs typeface="+mn-cs"/>
              </a:rPr>
              <a:t>violent agreement </a:t>
            </a:r>
            <a:r>
              <a:rPr lang="en-US" sz="2000" b="1" smtClean="0">
                <a:cs typeface="+mn-cs"/>
              </a:rPr>
              <a:t>that bar suicide happens;</a:t>
            </a:r>
            <a:r>
              <a:rPr lang="en-US" sz="2000" b="1" smtClean="0">
                <a:solidFill>
                  <a:schemeClr val="bg1"/>
                </a:solidFill>
                <a:cs typeface="+mn-cs"/>
              </a:rPr>
              <a:t>.</a:t>
            </a:r>
            <a:r>
              <a:rPr lang="en-US" sz="2000" b="1" smtClean="0"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2000" b="1" smtClean="0">
                <a:cs typeface="+mn-cs"/>
              </a:rPr>
              <a:t>even that it is caused by secular growth of central masses.</a:t>
            </a:r>
            <a:r>
              <a:rPr lang="en-US" sz="2000" b="1" smtClean="0">
                <a:solidFill>
                  <a:schemeClr val="bg1"/>
                </a:solidFill>
                <a:cs typeface="+mn-cs"/>
              </a:rPr>
              <a:t>o</a:t>
            </a:r>
            <a:endParaRPr lang="en-US" sz="2000" b="1" smtClean="0">
              <a:cs typeface="+mn-cs"/>
            </a:endParaRPr>
          </a:p>
          <a:p>
            <a:pPr algn="ctr">
              <a:defRPr/>
            </a:pPr>
            <a:r>
              <a:rPr lang="en-US" sz="2000" b="1" smtClean="0">
                <a:cs typeface="+mn-cs"/>
              </a:rPr>
              <a:t>Disagreements re: how much central mass is needed.  But</a:t>
            </a:r>
            <a:r>
              <a:rPr lang="en-US" sz="2000" b="1" smtClean="0">
                <a:solidFill>
                  <a:schemeClr val="bg1"/>
                </a:solidFill>
                <a:cs typeface="+mn-cs"/>
              </a:rPr>
              <a:t>o</a:t>
            </a:r>
            <a:endParaRPr lang="en-US" sz="2000" b="1" smtClean="0">
              <a:cs typeface="+mn-cs"/>
            </a:endParaRPr>
          </a:p>
          <a:p>
            <a:pPr algn="ctr">
              <a:defRPr/>
            </a:pPr>
            <a:endParaRPr lang="en-US" sz="900" b="1" smtClean="0">
              <a:cs typeface="+mn-cs"/>
            </a:endParaRPr>
          </a:p>
          <a:p>
            <a:pPr algn="ctr">
              <a:buFont typeface="Arial" charset="0"/>
              <a:buAutoNum type="romanLcParenBoth"/>
              <a:defRPr/>
            </a:pPr>
            <a:r>
              <a:rPr lang="en-US" sz="2000" b="1" smtClean="0">
                <a:cs typeface="+mn-cs"/>
              </a:rPr>
              <a:t>Estimates now are ~ 10 – 20 % of the disk mass;</a:t>
            </a:r>
            <a:r>
              <a:rPr lang="en-US" sz="2000" b="1" smtClean="0">
                <a:solidFill>
                  <a:schemeClr val="bg1"/>
                </a:solidFill>
                <a:cs typeface="+mn-cs"/>
              </a:rPr>
              <a:t>o</a:t>
            </a:r>
            <a:endParaRPr lang="en-US" sz="2000" b="1" smtClean="0">
              <a:cs typeface="+mn-cs"/>
            </a:endParaRPr>
          </a:p>
          <a:p>
            <a:pPr algn="ctr">
              <a:buFont typeface="Arial" charset="0"/>
              <a:buAutoNum type="romanLcParenBoth"/>
              <a:defRPr/>
            </a:pPr>
            <a:r>
              <a:rPr lang="en-US" sz="2000" b="1" smtClean="0">
                <a:cs typeface="+mn-cs"/>
              </a:rPr>
              <a:t>Answer depends on bar, disk and halo properties;</a:t>
            </a:r>
          </a:p>
          <a:p>
            <a:pPr algn="ctr">
              <a:buFont typeface="Arial" charset="0"/>
              <a:buAutoNum type="romanLcParenBoth"/>
              <a:defRPr/>
            </a:pPr>
            <a:r>
              <a:rPr lang="en-US" sz="2000" b="1" smtClean="0">
                <a:cs typeface="+mn-cs"/>
              </a:rPr>
              <a:t> </a:t>
            </a:r>
            <a:r>
              <a:rPr lang="en-US" sz="2000" b="1" smtClean="0">
                <a:solidFill>
                  <a:srgbClr val="FF0000"/>
                </a:solidFill>
                <a:cs typeface="+mn-cs"/>
              </a:rPr>
              <a:t>Answer depends on compactness of central mass.</a:t>
            </a:r>
            <a:endParaRPr lang="en-US" sz="2800" smtClean="0">
              <a:solidFill>
                <a:srgbClr val="FF0000"/>
              </a:solidFill>
              <a:cs typeface="+mn-cs"/>
            </a:endParaRPr>
          </a:p>
        </p:txBody>
      </p:sp>
      <p:pic>
        <p:nvPicPr>
          <p:cNvPr id="90115" name="Picture 3" descr="shen-abstra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2632075"/>
            <a:ext cx="6502400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6708" name="Line 4"/>
          <p:cNvSpPr>
            <a:spLocks noChangeShapeType="1"/>
          </p:cNvSpPr>
          <p:nvPr/>
        </p:nvSpPr>
        <p:spPr bwMode="auto">
          <a:xfrm>
            <a:off x="1947863" y="5132388"/>
            <a:ext cx="5788025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96709" name="Line 5"/>
          <p:cNvSpPr>
            <a:spLocks noChangeShapeType="1"/>
          </p:cNvSpPr>
          <p:nvPr/>
        </p:nvSpPr>
        <p:spPr bwMode="auto">
          <a:xfrm flipV="1">
            <a:off x="1311275" y="5284788"/>
            <a:ext cx="6432550" cy="1111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96710" name="Line 6"/>
          <p:cNvSpPr>
            <a:spLocks noChangeShapeType="1"/>
          </p:cNvSpPr>
          <p:nvPr/>
        </p:nvSpPr>
        <p:spPr bwMode="auto">
          <a:xfrm flipV="1">
            <a:off x="1308100" y="5437188"/>
            <a:ext cx="5956300" cy="11112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706" name="Text Box 2"/>
          <p:cNvSpPr txBox="1">
            <a:spLocks noChangeArrowheads="1"/>
          </p:cNvSpPr>
          <p:nvPr/>
        </p:nvSpPr>
        <p:spPr bwMode="auto">
          <a:xfrm>
            <a:off x="0" y="1731963"/>
            <a:ext cx="9144000" cy="2620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953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525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4097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669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3241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813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385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957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529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b="1" dirty="0" smtClean="0">
                <a:cs typeface="+mn-cs"/>
              </a:rPr>
              <a:t>Bar suicide</a:t>
            </a:r>
          </a:p>
          <a:p>
            <a:pPr algn="ctr">
              <a:defRPr/>
            </a:pPr>
            <a:endParaRPr lang="en-US" sz="900" b="1" dirty="0" smtClean="0">
              <a:cs typeface="+mn-cs"/>
            </a:endParaRPr>
          </a:p>
          <a:p>
            <a:pPr algn="ctr">
              <a:defRPr/>
            </a:pPr>
            <a:r>
              <a:rPr lang="en-US" sz="2000" b="1" dirty="0" smtClean="0">
                <a:cs typeface="+mn-cs"/>
              </a:rPr>
              <a:t>People are in </a:t>
            </a: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violent agreement </a:t>
            </a:r>
            <a:r>
              <a:rPr lang="en-US" sz="2000" b="1" dirty="0" smtClean="0">
                <a:cs typeface="+mn-cs"/>
              </a:rPr>
              <a:t>that bar suicide happens;</a:t>
            </a:r>
            <a:r>
              <a:rPr lang="en-US" sz="2000" b="1" dirty="0" smtClean="0">
                <a:solidFill>
                  <a:schemeClr val="bg1"/>
                </a:solidFill>
                <a:cs typeface="+mn-cs"/>
              </a:rPr>
              <a:t>.</a:t>
            </a:r>
            <a:r>
              <a:rPr lang="en-US" sz="2000" b="1" dirty="0" smtClean="0"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2000" b="1" dirty="0" smtClean="0">
                <a:cs typeface="+mn-cs"/>
              </a:rPr>
              <a:t>even that it is caused by secular growth of central </a:t>
            </a:r>
            <a:r>
              <a:rPr lang="en-US" sz="2000" b="1" dirty="0" err="1" smtClean="0">
                <a:cs typeface="+mn-cs"/>
              </a:rPr>
              <a:t>masses.</a:t>
            </a:r>
            <a:r>
              <a:rPr lang="en-US" sz="2000" b="1" dirty="0" err="1" smtClean="0">
                <a:solidFill>
                  <a:schemeClr val="bg1"/>
                </a:solidFill>
                <a:cs typeface="+mn-cs"/>
              </a:rPr>
              <a:t>o</a:t>
            </a:r>
            <a:endParaRPr lang="en-US" sz="2000" b="1" dirty="0" smtClean="0">
              <a:cs typeface="+mn-cs"/>
            </a:endParaRPr>
          </a:p>
          <a:p>
            <a:pPr algn="ctr">
              <a:defRPr/>
            </a:pPr>
            <a:r>
              <a:rPr lang="en-US" sz="2000" b="1" dirty="0" smtClean="0">
                <a:cs typeface="+mn-cs"/>
              </a:rPr>
              <a:t>Disagreements re: how much central mass is needed.  </a:t>
            </a:r>
            <a:r>
              <a:rPr lang="en-US" sz="2000" b="1" dirty="0" err="1" smtClean="0">
                <a:cs typeface="+mn-cs"/>
              </a:rPr>
              <a:t>But</a:t>
            </a:r>
            <a:r>
              <a:rPr lang="en-US" sz="2000" b="1" dirty="0" err="1" smtClean="0">
                <a:solidFill>
                  <a:schemeClr val="bg1"/>
                </a:solidFill>
                <a:cs typeface="+mn-cs"/>
              </a:rPr>
              <a:t>o</a:t>
            </a:r>
            <a:endParaRPr lang="en-US" sz="2000" b="1" dirty="0" smtClean="0">
              <a:cs typeface="+mn-cs"/>
            </a:endParaRPr>
          </a:p>
          <a:p>
            <a:pPr algn="ctr">
              <a:defRPr/>
            </a:pPr>
            <a:endParaRPr lang="en-US" sz="900" b="1" dirty="0" smtClean="0">
              <a:cs typeface="+mn-cs"/>
            </a:endParaRPr>
          </a:p>
          <a:p>
            <a:pPr algn="ctr">
              <a:buFont typeface="Arial" charset="0"/>
              <a:buAutoNum type="romanLcParenBoth"/>
              <a:defRPr/>
            </a:pPr>
            <a:r>
              <a:rPr lang="en-US" sz="2000" b="1" dirty="0" smtClean="0">
                <a:cs typeface="+mn-cs"/>
              </a:rPr>
              <a:t>Estimates now are ~ 10 – 20 % of the disk </a:t>
            </a:r>
            <a:r>
              <a:rPr lang="en-US" sz="2000" b="1" dirty="0" err="1" smtClean="0">
                <a:cs typeface="+mn-cs"/>
              </a:rPr>
              <a:t>mass;</a:t>
            </a:r>
            <a:r>
              <a:rPr lang="en-US" sz="2000" b="1" dirty="0" err="1" smtClean="0">
                <a:solidFill>
                  <a:schemeClr val="bg1"/>
                </a:solidFill>
                <a:cs typeface="+mn-cs"/>
              </a:rPr>
              <a:t>o</a:t>
            </a:r>
            <a:endParaRPr lang="en-US" sz="2000" b="1" dirty="0" smtClean="0">
              <a:cs typeface="+mn-cs"/>
            </a:endParaRPr>
          </a:p>
          <a:p>
            <a:pPr algn="ctr">
              <a:buFont typeface="Arial" charset="0"/>
              <a:buAutoNum type="romanLcParenBoth"/>
              <a:defRPr/>
            </a:pPr>
            <a:r>
              <a:rPr lang="en-US" sz="2000" b="1" dirty="0" smtClean="0">
                <a:cs typeface="+mn-cs"/>
              </a:rPr>
              <a:t>Answer depends on bar, disk and halo properties;</a:t>
            </a:r>
          </a:p>
          <a:p>
            <a:pPr algn="ctr">
              <a:buFont typeface="Arial" charset="0"/>
              <a:buAutoNum type="romanLcParenBoth"/>
              <a:defRPr/>
            </a:pPr>
            <a:r>
              <a:rPr lang="en-US" sz="2000" b="1" dirty="0" smtClean="0">
                <a:cs typeface="+mn-cs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Answer depends on compactness of central mass.</a:t>
            </a:r>
            <a:endParaRPr lang="en-US" sz="2800" dirty="0" smtClean="0">
              <a:solidFill>
                <a:srgbClr val="FF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-11113"/>
            <a:ext cx="8713787" cy="457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4351338"/>
            <a:ext cx="6134100" cy="301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8756" name="Line 4"/>
          <p:cNvSpPr>
            <a:spLocks noChangeShapeType="1"/>
          </p:cNvSpPr>
          <p:nvPr/>
        </p:nvSpPr>
        <p:spPr bwMode="auto">
          <a:xfrm>
            <a:off x="806450" y="3900488"/>
            <a:ext cx="79851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98757" name="Line 5"/>
          <p:cNvSpPr>
            <a:spLocks noChangeShapeType="1"/>
          </p:cNvSpPr>
          <p:nvPr/>
        </p:nvSpPr>
        <p:spPr bwMode="auto">
          <a:xfrm>
            <a:off x="323850" y="4108450"/>
            <a:ext cx="425608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98758" name="Text Box 6"/>
          <p:cNvSpPr txBox="1">
            <a:spLocks noChangeArrowheads="1"/>
          </p:cNvSpPr>
          <p:nvPr/>
        </p:nvSpPr>
        <p:spPr bwMode="auto">
          <a:xfrm>
            <a:off x="227013" y="4664075"/>
            <a:ext cx="36909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>
                <a:solidFill>
                  <a:srgbClr val="FF0000"/>
                </a:solidFill>
                <a:cs typeface="+mn-cs"/>
              </a:rPr>
              <a:t>What does a defunct bar look like?</a:t>
            </a:r>
          </a:p>
          <a:p>
            <a:pPr>
              <a:defRPr/>
            </a:pPr>
            <a:r>
              <a:rPr lang="en-US" sz="1800">
                <a:solidFill>
                  <a:srgbClr val="FF0000"/>
                </a:solidFill>
                <a:cs typeface="+mn-cs"/>
              </a:rPr>
              <a:t>Suggestion: a lens.</a:t>
            </a:r>
          </a:p>
        </p:txBody>
      </p:sp>
      <p:sp>
        <p:nvSpPr>
          <p:cNvPr id="1098759" name="Line 7"/>
          <p:cNvSpPr>
            <a:spLocks noChangeShapeType="1"/>
          </p:cNvSpPr>
          <p:nvPr/>
        </p:nvSpPr>
        <p:spPr bwMode="auto">
          <a:xfrm>
            <a:off x="1984375" y="5249863"/>
            <a:ext cx="1882775" cy="8175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G</a:t>
            </a:r>
          </a:p>
        </p:txBody>
      </p:sp>
      <p:pic>
        <p:nvPicPr>
          <p:cNvPr id="96259" name="Picture 3" descr="n15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4133850"/>
            <a:ext cx="311785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4" descr="n1553-vsigm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4129088"/>
            <a:ext cx="585470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1" name="Picture 5" descr="ngc1553_mosaic_JH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0"/>
            <a:ext cx="2466975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0806" name="Text Box 6"/>
          <p:cNvSpPr txBox="1">
            <a:spLocks noChangeArrowheads="1"/>
          </p:cNvSpPr>
          <p:nvPr/>
        </p:nvSpPr>
        <p:spPr bwMode="auto">
          <a:xfrm>
            <a:off x="0" y="169863"/>
            <a:ext cx="9144000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953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525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4097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669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3241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813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385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957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529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endParaRPr lang="en-US" sz="2300" b="1" smtClean="0">
              <a:solidFill>
                <a:srgbClr val="19DFD3"/>
              </a:solidFill>
              <a:cs typeface="+mn-cs"/>
            </a:endParaRPr>
          </a:p>
          <a:p>
            <a:pPr algn="ctr">
              <a:defRPr/>
            </a:pPr>
            <a:endParaRPr lang="en-US" sz="2300" b="1" smtClean="0">
              <a:solidFill>
                <a:srgbClr val="19DFD3"/>
              </a:solidFill>
              <a:cs typeface="+mn-cs"/>
            </a:endParaRPr>
          </a:p>
          <a:p>
            <a:pPr algn="ctr">
              <a:defRPr/>
            </a:pPr>
            <a:r>
              <a:rPr lang="en-US" sz="2300" b="1" smtClean="0">
                <a:solidFill>
                  <a:srgbClr val="F8EBFF"/>
                </a:solidFill>
                <a:cs typeface="+mn-cs"/>
              </a:rPr>
              <a:t>If bars commit suicide,</a:t>
            </a:r>
            <a:r>
              <a:rPr lang="en-US" sz="2300" b="1" smtClean="0">
                <a:cs typeface="+mn-cs"/>
              </a:rPr>
              <a:t>00000</a:t>
            </a:r>
            <a:r>
              <a:rPr lang="en-US" sz="2300" b="1" smtClean="0">
                <a:solidFill>
                  <a:srgbClr val="F8EBFF"/>
                </a:solidFill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2300" b="1" smtClean="0">
                <a:solidFill>
                  <a:srgbClr val="F8EBFF"/>
                </a:solidFill>
                <a:cs typeface="+mn-cs"/>
              </a:rPr>
              <a:t>where are the defunct bars?</a:t>
            </a:r>
            <a:r>
              <a:rPr lang="en-US" sz="2300" b="1" smtClean="0">
                <a:cs typeface="+mn-cs"/>
              </a:rPr>
              <a:t>00000</a:t>
            </a:r>
            <a:endParaRPr lang="en-US" sz="2300" b="1" smtClean="0">
              <a:solidFill>
                <a:srgbClr val="F8EBFF"/>
              </a:solidFill>
              <a:cs typeface="+mn-cs"/>
            </a:endParaRPr>
          </a:p>
          <a:p>
            <a:pPr algn="ctr">
              <a:defRPr/>
            </a:pPr>
            <a:endParaRPr lang="en-US" sz="2300" b="1" smtClean="0">
              <a:solidFill>
                <a:srgbClr val="F8EBFF"/>
              </a:solidFill>
              <a:cs typeface="+mn-cs"/>
            </a:endParaRPr>
          </a:p>
          <a:p>
            <a:pPr algn="ctr">
              <a:defRPr/>
            </a:pPr>
            <a:endParaRPr lang="en-US" sz="2300" b="1" smtClean="0">
              <a:solidFill>
                <a:srgbClr val="F8EBFF"/>
              </a:solidFill>
              <a:cs typeface="+mn-cs"/>
            </a:endParaRPr>
          </a:p>
          <a:p>
            <a:pPr algn="ctr">
              <a:defRPr/>
            </a:pPr>
            <a:r>
              <a:rPr lang="en-US" sz="2300" b="1" smtClean="0">
                <a:solidFill>
                  <a:srgbClr val="F8EBFF"/>
                </a:solidFill>
                <a:cs typeface="+mn-cs"/>
              </a:rPr>
              <a:t>Kormendy (1979); …; Kormendy &amp; Kennicutt (2004): lenses?</a:t>
            </a:r>
          </a:p>
          <a:p>
            <a:pPr algn="ctr">
              <a:defRPr/>
            </a:pPr>
            <a:endParaRPr lang="en-US" sz="2800" b="1" smtClean="0">
              <a:solidFill>
                <a:srgbClr val="F8EBFF"/>
              </a:solidFill>
              <a:cs typeface="+mn-cs"/>
            </a:endParaRPr>
          </a:p>
          <a:p>
            <a:pPr algn="ctr">
              <a:defRPr/>
            </a:pPr>
            <a:r>
              <a:rPr lang="en-US" sz="2300" b="1" smtClean="0">
                <a:solidFill>
                  <a:srgbClr val="F8EBFF"/>
                </a:solidFill>
                <a:cs typeface="+mn-cs"/>
              </a:rPr>
              <a:t>The lens of the SA0 galaxy NGC 1553 is hotter than</a:t>
            </a:r>
          </a:p>
          <a:p>
            <a:pPr algn="ctr">
              <a:defRPr/>
            </a:pPr>
            <a:r>
              <a:rPr lang="en-US" sz="2300" b="1" smtClean="0">
                <a:solidFill>
                  <a:srgbClr val="F8EBFF"/>
                </a:solidFill>
                <a:cs typeface="+mn-cs"/>
              </a:rPr>
              <a:t>the galaxy</a:t>
            </a:r>
            <a:r>
              <a:rPr lang="ja-JP" altLang="en-US" sz="2300" b="1" smtClean="0">
                <a:solidFill>
                  <a:srgbClr val="F8EBFF"/>
                </a:solidFill>
                <a:latin typeface="Arial"/>
                <a:cs typeface="+mn-cs"/>
              </a:rPr>
              <a:t>’</a:t>
            </a:r>
            <a:r>
              <a:rPr lang="en-US" sz="2300" b="1" smtClean="0">
                <a:solidFill>
                  <a:srgbClr val="F8EBFF"/>
                </a:solidFill>
                <a:cs typeface="+mn-cs"/>
              </a:rPr>
              <a:t>s pseudobulge (Kormendy 1984, ApJ, 286, 116)</a:t>
            </a:r>
            <a:r>
              <a:rPr lang="en-US" sz="2300" b="1" smtClean="0">
                <a:solidFill>
                  <a:srgbClr val="E2FDFF"/>
                </a:solidFill>
                <a:cs typeface="+mn-cs"/>
              </a:rPr>
              <a:t>:</a:t>
            </a:r>
            <a:r>
              <a:rPr lang="en-US" sz="2800" b="1" smtClean="0">
                <a:solidFill>
                  <a:srgbClr val="19DFD3"/>
                </a:solidFill>
                <a:cs typeface="+mn-cs"/>
              </a:rPr>
              <a:t> </a:t>
            </a:r>
            <a:r>
              <a:rPr lang="en-US" sz="2800" smtClean="0">
                <a:solidFill>
                  <a:srgbClr val="19DFD3"/>
                </a:solidFill>
                <a:cs typeface="+mn-cs"/>
              </a:rPr>
              <a:t> 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Text Box 2"/>
          <p:cNvSpPr txBox="1">
            <a:spLocks noChangeArrowheads="1"/>
          </p:cNvSpPr>
          <p:nvPr/>
        </p:nvSpPr>
        <p:spPr bwMode="auto">
          <a:xfrm>
            <a:off x="1490663" y="122238"/>
            <a:ext cx="6121400" cy="457200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CC0000"/>
                </a:solidFill>
                <a:cs typeface="+mn-cs"/>
              </a:rPr>
              <a:t>de Vaucouleurs revised types add detail.</a:t>
            </a:r>
            <a:r>
              <a:rPr lang="en-US" sz="1200">
                <a:solidFill>
                  <a:srgbClr val="CC0000"/>
                </a:solidFill>
                <a:cs typeface="+mn-cs"/>
              </a:rPr>
              <a:t> </a:t>
            </a:r>
          </a:p>
        </p:txBody>
      </p:sp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938213"/>
            <a:ext cx="5514975" cy="585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0788" name="Text Box 4"/>
          <p:cNvSpPr txBox="1">
            <a:spLocks noChangeArrowheads="1"/>
          </p:cNvSpPr>
          <p:nvPr/>
        </p:nvSpPr>
        <p:spPr bwMode="auto">
          <a:xfrm>
            <a:off x="127000" y="4956175"/>
            <a:ext cx="3884613" cy="1763713"/>
          </a:xfrm>
          <a:prstGeom prst="rect">
            <a:avLst/>
          </a:prstGeom>
          <a:solidFill>
            <a:srgbClr val="FFCCCC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CC0000"/>
                </a:solidFill>
                <a:cs typeface="+mn-cs"/>
              </a:rPr>
              <a:t>In revised types like</a:t>
            </a:r>
          </a:p>
          <a:p>
            <a:pPr algn="ctr">
              <a:defRPr/>
            </a:pPr>
            <a:r>
              <a:rPr lang="en-US" sz="2400" b="1">
                <a:solidFill>
                  <a:srgbClr val="CC0000"/>
                </a:solidFill>
                <a:cs typeface="+mn-cs"/>
              </a:rPr>
              <a:t>(R)SB(r)bc, </a:t>
            </a:r>
          </a:p>
          <a:p>
            <a:pPr algn="ctr">
              <a:defRPr/>
            </a:pPr>
            <a:endParaRPr lang="en-US" sz="1200" b="1">
              <a:solidFill>
                <a:srgbClr val="CC0000"/>
              </a:solidFill>
              <a:cs typeface="+mn-cs"/>
            </a:endParaRPr>
          </a:p>
          <a:p>
            <a:pPr algn="ctr">
              <a:defRPr/>
            </a:pPr>
            <a:r>
              <a:rPr lang="en-US" sz="2400" b="1">
                <a:solidFill>
                  <a:srgbClr val="CC0000"/>
                </a:solidFill>
                <a:cs typeface="+mn-cs"/>
              </a:rPr>
              <a:t>every letter contains</a:t>
            </a:r>
          </a:p>
          <a:p>
            <a:pPr algn="ctr">
              <a:defRPr/>
            </a:pPr>
            <a:r>
              <a:rPr lang="en-US" sz="2400" b="1">
                <a:solidFill>
                  <a:srgbClr val="CC0000"/>
                </a:solidFill>
                <a:cs typeface="+mn-cs"/>
              </a:rPr>
              <a:t>understandable physics.</a:t>
            </a:r>
            <a:endParaRPr lang="en-US" sz="2400">
              <a:solidFill>
                <a:srgbClr val="CC0000"/>
              </a:solidFill>
              <a:cs typeface="+mn-cs"/>
            </a:endParaRPr>
          </a:p>
        </p:txBody>
      </p:sp>
      <p:sp>
        <p:nvSpPr>
          <p:cNvPr id="630789" name="Text Box 5"/>
          <p:cNvSpPr txBox="1">
            <a:spLocks noChangeArrowheads="1"/>
          </p:cNvSpPr>
          <p:nvPr/>
        </p:nvSpPr>
        <p:spPr bwMode="auto">
          <a:xfrm>
            <a:off x="1501775" y="592138"/>
            <a:ext cx="6156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>
                <a:cs typeface="+mn-cs"/>
              </a:rPr>
              <a:t>de Vaucouleurs, G., &amp; de Vaucouleurs, A. 1964, Reference Catalogue of Bright Galaxies</a:t>
            </a:r>
          </a:p>
          <a:p>
            <a:pPr algn="ctr">
              <a:defRPr/>
            </a:pPr>
            <a:r>
              <a:rPr lang="en-US" sz="1200">
                <a:cs typeface="+mn-cs"/>
              </a:rPr>
              <a:t>(Austin: Univ. of Texas Press) </a:t>
            </a:r>
          </a:p>
        </p:txBody>
      </p:sp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113" y="-11113"/>
            <a:ext cx="1463676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2128838"/>
            <a:ext cx="2744788" cy="274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G</a:t>
            </a:r>
          </a:p>
        </p:txBody>
      </p:sp>
      <p:sp>
        <p:nvSpPr>
          <p:cNvPr id="1131526" name="Text Box 6"/>
          <p:cNvSpPr txBox="1">
            <a:spLocks noChangeArrowheads="1"/>
          </p:cNvSpPr>
          <p:nvPr/>
        </p:nvSpPr>
        <p:spPr bwMode="auto">
          <a:xfrm>
            <a:off x="0" y="112713"/>
            <a:ext cx="9144000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953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525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4097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669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3241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813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385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957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529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300" b="1" dirty="0" smtClean="0">
                <a:solidFill>
                  <a:srgbClr val="FFF6E1"/>
                </a:solidFill>
                <a:cs typeface="+mn-cs"/>
              </a:rPr>
              <a:t>Suggest: Defunct bars are </a:t>
            </a:r>
            <a:r>
              <a:rPr lang="en-US" sz="2300" b="1" u="sng" dirty="0" smtClean="0">
                <a:solidFill>
                  <a:srgbClr val="FFF6E1"/>
                </a:solidFill>
                <a:cs typeface="+mn-cs"/>
              </a:rPr>
              <a:t>lens components</a:t>
            </a:r>
            <a:r>
              <a:rPr lang="en-US" sz="2300" b="1" dirty="0" smtClean="0">
                <a:solidFill>
                  <a:srgbClr val="FFF6E1"/>
                </a:solidFill>
                <a:cs typeface="+mn-cs"/>
              </a:rPr>
              <a:t>.</a:t>
            </a:r>
          </a:p>
          <a:p>
            <a:pPr algn="ctr">
              <a:defRPr/>
            </a:pPr>
            <a:endParaRPr lang="en-US" sz="2300" b="1" dirty="0" smtClean="0">
              <a:solidFill>
                <a:srgbClr val="F8EBFF"/>
              </a:solidFill>
              <a:cs typeface="+mn-cs"/>
            </a:endParaRPr>
          </a:p>
          <a:p>
            <a:pPr algn="ctr">
              <a:defRPr/>
            </a:pPr>
            <a:r>
              <a:rPr lang="en-US" sz="1600" b="1" u="sng" dirty="0" smtClean="0">
                <a:solidFill>
                  <a:srgbClr val="FFF6E1"/>
                </a:solidFill>
                <a:cs typeface="+mn-cs"/>
              </a:rPr>
              <a:t>Lens components</a:t>
            </a:r>
            <a:r>
              <a:rPr lang="en-US" sz="1600" b="1" dirty="0" smtClean="0">
                <a:solidFill>
                  <a:srgbClr val="FFF6E1"/>
                </a:solidFill>
                <a:cs typeface="+mn-cs"/>
              </a:rPr>
              <a:t> are </a:t>
            </a:r>
            <a:r>
              <a:rPr lang="ja-JP" altLang="en-US" sz="1600" b="1" dirty="0" smtClean="0">
                <a:solidFill>
                  <a:srgbClr val="FFF6E1"/>
                </a:solidFill>
                <a:latin typeface="Arial"/>
                <a:cs typeface="+mn-cs"/>
              </a:rPr>
              <a:t>“</a:t>
            </a:r>
            <a:r>
              <a:rPr lang="en-US" sz="1600" b="1" dirty="0" smtClean="0">
                <a:solidFill>
                  <a:srgbClr val="FFF6E1"/>
                </a:solidFill>
                <a:cs typeface="+mn-cs"/>
              </a:rPr>
              <a:t>shelves</a:t>
            </a:r>
            <a:r>
              <a:rPr lang="ja-JP" altLang="en-US" sz="1600" b="1" dirty="0" smtClean="0">
                <a:solidFill>
                  <a:srgbClr val="FFF6E1"/>
                </a:solidFill>
                <a:latin typeface="Arial"/>
                <a:cs typeface="+mn-cs"/>
              </a:rPr>
              <a:t>”</a:t>
            </a:r>
            <a:r>
              <a:rPr lang="en-US" sz="1600" b="1" dirty="0" smtClean="0">
                <a:solidFill>
                  <a:srgbClr val="FFF6E1"/>
                </a:solidFill>
                <a:cs typeface="+mn-cs"/>
              </a:rPr>
              <a:t> in brightness distributions;</a:t>
            </a:r>
          </a:p>
          <a:p>
            <a:pPr algn="ctr">
              <a:defRPr/>
            </a:pPr>
            <a:r>
              <a:rPr lang="en-US" sz="1600" b="1" dirty="0" err="1" smtClean="0">
                <a:solidFill>
                  <a:srgbClr val="FFF6E1"/>
                </a:solidFill>
                <a:cs typeface="+mn-cs"/>
              </a:rPr>
              <a:t>i</a:t>
            </a:r>
            <a:r>
              <a:rPr lang="en-US" sz="1600" b="1" dirty="0" smtClean="0">
                <a:solidFill>
                  <a:srgbClr val="FFF6E1"/>
                </a:solidFill>
                <a:cs typeface="+mn-cs"/>
              </a:rPr>
              <a:t>. e., they have shallow brightness gradients interior to a sharp outer edge.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FFF6E1"/>
                </a:solidFill>
                <a:cs typeface="+mn-cs"/>
              </a:rPr>
              <a:t>They have intrinsic axial ratios of ~ 0.9 (</a:t>
            </a:r>
            <a:r>
              <a:rPr lang="en-US" sz="1600" b="1" dirty="0" err="1" smtClean="0">
                <a:solidFill>
                  <a:srgbClr val="FFF6E1"/>
                </a:solidFill>
                <a:cs typeface="+mn-cs"/>
              </a:rPr>
              <a:t>Kormendy</a:t>
            </a:r>
            <a:r>
              <a:rPr lang="en-US" sz="1600" b="1" dirty="0" smtClean="0">
                <a:solidFill>
                  <a:srgbClr val="FFF6E1"/>
                </a:solidFill>
                <a:cs typeface="+mn-cs"/>
              </a:rPr>
              <a:t> 1979, </a:t>
            </a:r>
            <a:r>
              <a:rPr lang="en-US" sz="1600" b="1" dirty="0" err="1" smtClean="0">
                <a:solidFill>
                  <a:srgbClr val="FFF6E1"/>
                </a:solidFill>
                <a:cs typeface="+mn-cs"/>
              </a:rPr>
              <a:t>ApJ</a:t>
            </a:r>
            <a:r>
              <a:rPr lang="en-US" sz="1600" b="1" dirty="0" smtClean="0">
                <a:solidFill>
                  <a:srgbClr val="FFF6E1"/>
                </a:solidFill>
                <a:cs typeface="+mn-cs"/>
              </a:rPr>
              <a:t>, 227, 714).  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FFF6E1"/>
                </a:solidFill>
                <a:cs typeface="+mn-cs"/>
              </a:rPr>
              <a:t>There is no overlap in the shape distributions of bars and lenses.</a:t>
            </a:r>
          </a:p>
          <a:p>
            <a:pPr algn="ctr">
              <a:defRPr/>
            </a:pPr>
            <a:endParaRPr lang="en-US" sz="1600" b="1" dirty="0" smtClean="0">
              <a:solidFill>
                <a:srgbClr val="FFF6E1"/>
              </a:solidFill>
              <a:cs typeface="+mn-cs"/>
            </a:endParaRPr>
          </a:p>
          <a:p>
            <a:pPr algn="ctr">
              <a:defRPr/>
            </a:pPr>
            <a:r>
              <a:rPr lang="en-US" sz="1600" b="1" dirty="0" smtClean="0">
                <a:solidFill>
                  <a:srgbClr val="FFF6E1"/>
                </a:solidFill>
                <a:cs typeface="+mn-cs"/>
              </a:rPr>
              <a:t>Lens brightness profiles are often Gaussian; </a:t>
            </a:r>
            <a:r>
              <a:rPr lang="en-US" sz="1600" b="1" dirty="0" err="1" smtClean="0">
                <a:solidFill>
                  <a:srgbClr val="FFF6E1"/>
                </a:solidFill>
                <a:cs typeface="+mn-cs"/>
              </a:rPr>
              <a:t>i</a:t>
            </a:r>
            <a:r>
              <a:rPr lang="en-US" sz="1600" b="1" dirty="0" smtClean="0">
                <a:solidFill>
                  <a:srgbClr val="FFF6E1"/>
                </a:solidFill>
                <a:cs typeface="+mn-cs"/>
              </a:rPr>
              <a:t>. e., </a:t>
            </a:r>
            <a:r>
              <a:rPr lang="en-US" sz="1600" b="1" dirty="0" err="1" smtClean="0">
                <a:solidFill>
                  <a:srgbClr val="FFF6E1"/>
                </a:solidFill>
                <a:cs typeface="+mn-cs"/>
              </a:rPr>
              <a:t>Sérsic</a:t>
            </a:r>
            <a:r>
              <a:rPr lang="en-US" sz="1600" b="1" dirty="0" smtClean="0">
                <a:solidFill>
                  <a:srgbClr val="FFF6E1"/>
                </a:solidFill>
                <a:cs typeface="+mn-cs"/>
              </a:rPr>
              <a:t> functions with index n ≈ 0.5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FFF6E1"/>
                </a:solidFill>
                <a:cs typeface="+mn-cs"/>
              </a:rPr>
              <a:t>(</a:t>
            </a:r>
            <a:r>
              <a:rPr lang="en-US" sz="1600" b="1" dirty="0" err="1" smtClean="0">
                <a:solidFill>
                  <a:srgbClr val="FFF6E1"/>
                </a:solidFill>
                <a:cs typeface="+mn-cs"/>
              </a:rPr>
              <a:t>Kormendy</a:t>
            </a:r>
            <a:r>
              <a:rPr lang="en-US" sz="1600" b="1" dirty="0" smtClean="0">
                <a:solidFill>
                  <a:srgbClr val="FFF6E1"/>
                </a:solidFill>
                <a:cs typeface="+mn-cs"/>
              </a:rPr>
              <a:t> &amp; Bender 2012, </a:t>
            </a:r>
            <a:r>
              <a:rPr lang="en-US" sz="1600" b="1" dirty="0" err="1" smtClean="0">
                <a:solidFill>
                  <a:srgbClr val="FFF6E1"/>
                </a:solidFill>
                <a:cs typeface="+mn-cs"/>
              </a:rPr>
              <a:t>ApJS</a:t>
            </a:r>
            <a:r>
              <a:rPr lang="en-US" sz="1600" b="1" dirty="0" smtClean="0">
                <a:solidFill>
                  <a:srgbClr val="FFF6E1"/>
                </a:solidFill>
                <a:cs typeface="+mn-cs"/>
              </a:rPr>
              <a:t>, 198, 2.</a:t>
            </a:r>
            <a:r>
              <a:rPr lang="en-US" sz="2300" b="1" dirty="0" smtClean="0">
                <a:cs typeface="+mn-cs"/>
              </a:rPr>
              <a:t> 116):</a:t>
            </a:r>
            <a:r>
              <a:rPr lang="en-US" sz="2800" b="1" dirty="0" smtClean="0">
                <a:cs typeface="+mn-cs"/>
              </a:rPr>
              <a:t> </a:t>
            </a:r>
            <a:r>
              <a:rPr lang="en-US" sz="2800" dirty="0" smtClean="0">
                <a:cs typeface="+mn-cs"/>
              </a:rPr>
              <a:t>  </a:t>
            </a:r>
          </a:p>
        </p:txBody>
      </p:sp>
      <p:pic>
        <p:nvPicPr>
          <p:cNvPr id="98308" name="Picture 7" descr="N3245-WIKI-SD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87663"/>
            <a:ext cx="4562475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09" name="Picture 8" descr="NGC_2859gri-hicontra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2886075"/>
            <a:ext cx="4560887" cy="342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1529" name="Text Box 9"/>
          <p:cNvSpPr txBox="1">
            <a:spLocks noChangeArrowheads="1"/>
          </p:cNvSpPr>
          <p:nvPr/>
        </p:nvSpPr>
        <p:spPr bwMode="auto">
          <a:xfrm>
            <a:off x="928688" y="6308725"/>
            <a:ext cx="2701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FFF6E1"/>
                </a:solidFill>
                <a:cs typeface="+mn-cs"/>
              </a:rPr>
              <a:t>NGC 3245  SA(lens)0</a:t>
            </a:r>
            <a:endParaRPr lang="en-US" b="1">
              <a:solidFill>
                <a:srgbClr val="D2F4FF"/>
              </a:solidFill>
              <a:cs typeface="+mn-cs"/>
            </a:endParaRPr>
          </a:p>
        </p:txBody>
      </p:sp>
      <p:sp>
        <p:nvSpPr>
          <p:cNvPr id="1131530" name="Text Box 10"/>
          <p:cNvSpPr txBox="1">
            <a:spLocks noChangeArrowheads="1"/>
          </p:cNvSpPr>
          <p:nvPr/>
        </p:nvSpPr>
        <p:spPr bwMode="auto">
          <a:xfrm>
            <a:off x="5521325" y="6308725"/>
            <a:ext cx="27019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FFF6E1"/>
                </a:solidFill>
                <a:cs typeface="+mn-cs"/>
              </a:rPr>
              <a:t>NGC 2859  SB(lens)0</a:t>
            </a:r>
            <a:endParaRPr lang="en-US" b="1">
              <a:solidFill>
                <a:srgbClr val="D2F4FF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4162" name="Rectangle 1026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7272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cs typeface="+mj-cs"/>
              </a:rPr>
              <a:t>It is very likely that the inner oval disks in oval galaxies</a:t>
            </a:r>
            <a:br>
              <a:rPr lang="en-US" sz="2400" smtClean="0">
                <a:cs typeface="+mj-cs"/>
              </a:rPr>
            </a:br>
            <a:r>
              <a:rPr lang="en-US" sz="2400" smtClean="0">
                <a:cs typeface="+mj-cs"/>
              </a:rPr>
              <a:t>are lenses (i.</a:t>
            </a:r>
            <a:r>
              <a:rPr lang="en-US" sz="1000" smtClean="0">
                <a:cs typeface="+mj-cs"/>
              </a:rPr>
              <a:t> </a:t>
            </a:r>
            <a:r>
              <a:rPr lang="en-US" sz="2400" smtClean="0">
                <a:cs typeface="+mj-cs"/>
              </a:rPr>
              <a:t>e., defunct bars).</a:t>
            </a:r>
          </a:p>
        </p:txBody>
      </p:sp>
      <p:pic>
        <p:nvPicPr>
          <p:cNvPr id="100355" name="Picture 1027" descr="N4151-SD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413" y="1858963"/>
            <a:ext cx="4573587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1028" descr="N1068-SD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3725"/>
            <a:ext cx="4565650" cy="342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4165" name="Text Box 1029"/>
          <p:cNvSpPr txBox="1">
            <a:spLocks noChangeArrowheads="1"/>
          </p:cNvSpPr>
          <p:nvPr/>
        </p:nvSpPr>
        <p:spPr bwMode="auto">
          <a:xfrm>
            <a:off x="3435350" y="4967288"/>
            <a:ext cx="1023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C9C9C"/>
                </a:solidFill>
                <a:cs typeface="+mn-cs"/>
              </a:rPr>
              <a:t>NGC 1068</a:t>
            </a:r>
            <a:endParaRPr lang="en-US">
              <a:cs typeface="+mn-cs"/>
            </a:endParaRPr>
          </a:p>
        </p:txBody>
      </p:sp>
      <p:sp>
        <p:nvSpPr>
          <p:cNvPr id="1244166" name="Text Box 1030"/>
          <p:cNvSpPr txBox="1">
            <a:spLocks noChangeArrowheads="1"/>
          </p:cNvSpPr>
          <p:nvPr/>
        </p:nvSpPr>
        <p:spPr bwMode="auto">
          <a:xfrm>
            <a:off x="4670425" y="4967288"/>
            <a:ext cx="1023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9C9C9C"/>
                </a:solidFill>
                <a:cs typeface="+mn-cs"/>
              </a:rPr>
              <a:t>NGC 4151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85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G</a:t>
            </a:r>
          </a:p>
        </p:txBody>
      </p:sp>
      <p:sp>
        <p:nvSpPr>
          <p:cNvPr id="1102851" name="Text Box 1027"/>
          <p:cNvSpPr txBox="1">
            <a:spLocks noChangeArrowheads="1"/>
          </p:cNvSpPr>
          <p:nvPr/>
        </p:nvSpPr>
        <p:spPr bwMode="auto">
          <a:xfrm>
            <a:off x="2455863" y="2617788"/>
            <a:ext cx="5794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Total</a:t>
            </a:r>
          </a:p>
        </p:txBody>
      </p:sp>
      <p:sp>
        <p:nvSpPr>
          <p:cNvPr id="1102852" name="Text Box 1028"/>
          <p:cNvSpPr txBox="1">
            <a:spLocks noChangeArrowheads="1"/>
          </p:cNvSpPr>
          <p:nvPr/>
        </p:nvSpPr>
        <p:spPr bwMode="auto">
          <a:xfrm>
            <a:off x="2454275" y="2941638"/>
            <a:ext cx="460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DM</a:t>
            </a:r>
          </a:p>
        </p:txBody>
      </p:sp>
      <p:sp>
        <p:nvSpPr>
          <p:cNvPr id="1102853" name="Text Box 1029"/>
          <p:cNvSpPr txBox="1">
            <a:spLocks noChangeArrowheads="1"/>
          </p:cNvSpPr>
          <p:nvPr/>
        </p:nvSpPr>
        <p:spPr bwMode="auto">
          <a:xfrm>
            <a:off x="2462213" y="3425825"/>
            <a:ext cx="53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sp>
        <p:nvSpPr>
          <p:cNvPr id="1102854" name="Rectangle 1030"/>
          <p:cNvSpPr>
            <a:spLocks noChangeArrowheads="1"/>
          </p:cNvSpPr>
          <p:nvPr/>
        </p:nvSpPr>
        <p:spPr bwMode="auto">
          <a:xfrm>
            <a:off x="523875" y="2138363"/>
            <a:ext cx="4745038" cy="2873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02855" name="Text Box 1031"/>
          <p:cNvSpPr txBox="1">
            <a:spLocks noChangeArrowheads="1"/>
          </p:cNvSpPr>
          <p:nvPr/>
        </p:nvSpPr>
        <p:spPr bwMode="auto">
          <a:xfrm>
            <a:off x="0" y="569913"/>
            <a:ext cx="9144000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953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525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4097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669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4384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8956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528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8100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672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b="1" dirty="0" smtClean="0">
                <a:solidFill>
                  <a:srgbClr val="FF3100"/>
                </a:solidFill>
                <a:cs typeface="+mn-cs"/>
              </a:rPr>
              <a:t>Bar suicide</a:t>
            </a:r>
          </a:p>
          <a:p>
            <a:pPr algn="ctr">
              <a:defRPr/>
            </a:pPr>
            <a:endParaRPr lang="en-US" sz="1500" b="1" dirty="0" smtClean="0">
              <a:solidFill>
                <a:srgbClr val="19DFD3"/>
              </a:solidFill>
              <a:cs typeface="+mn-cs"/>
            </a:endParaRPr>
          </a:p>
          <a:p>
            <a:pPr algn="ctr">
              <a:defRPr/>
            </a:pPr>
            <a:endParaRPr lang="en-US" sz="2300" b="1" dirty="0" smtClean="0">
              <a:solidFill>
                <a:srgbClr val="19DFD3"/>
              </a:solidFill>
              <a:cs typeface="+mn-cs"/>
            </a:endParaRPr>
          </a:p>
          <a:p>
            <a:pPr algn="ctr">
              <a:defRPr/>
            </a:pPr>
            <a:endParaRPr lang="en-US" sz="2300" b="1" dirty="0" smtClean="0">
              <a:solidFill>
                <a:srgbClr val="19DFD3"/>
              </a:solidFill>
              <a:cs typeface="+mn-cs"/>
            </a:endParaRPr>
          </a:p>
          <a:p>
            <a:pPr algn="ctr">
              <a:defRPr/>
            </a:pPr>
            <a:r>
              <a:rPr lang="en-US" sz="2300" b="1" dirty="0" err="1" smtClean="0">
                <a:solidFill>
                  <a:srgbClr val="F4FF8D"/>
                </a:solidFill>
                <a:cs typeface="+mn-cs"/>
              </a:rPr>
              <a:t>Klypin</a:t>
            </a:r>
            <a:r>
              <a:rPr lang="en-US" sz="2300" b="1" dirty="0" smtClean="0">
                <a:solidFill>
                  <a:srgbClr val="F4FF8D"/>
                </a:solidFill>
                <a:cs typeface="+mn-cs"/>
              </a:rPr>
              <a:t> et al. (2005):</a:t>
            </a:r>
          </a:p>
          <a:p>
            <a:pPr algn="ctr">
              <a:defRPr/>
            </a:pPr>
            <a:endParaRPr lang="en-US" sz="2000" b="1" dirty="0" smtClean="0">
              <a:solidFill>
                <a:srgbClr val="F4FF8D"/>
              </a:solidFill>
              <a:cs typeface="+mn-cs"/>
            </a:endParaRPr>
          </a:p>
          <a:p>
            <a:pPr algn="ctr">
              <a:defRPr/>
            </a:pPr>
            <a:r>
              <a:rPr lang="ja-JP" altLang="en-US" sz="2000" b="1" dirty="0" smtClean="0">
                <a:solidFill>
                  <a:srgbClr val="F4FF8D"/>
                </a:solidFill>
                <a:latin typeface="Arial"/>
                <a:cs typeface="+mn-cs"/>
              </a:rPr>
              <a:t>“</a:t>
            </a:r>
            <a:r>
              <a:rPr lang="en-US" sz="2000" b="1" dirty="0" smtClean="0">
                <a:solidFill>
                  <a:srgbClr val="F4FF8D"/>
                </a:solidFill>
                <a:cs typeface="+mn-cs"/>
              </a:rPr>
              <a:t>It takes billions of years to dissolve a bar: 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F4FF8D"/>
                </a:solidFill>
                <a:cs typeface="+mn-cs"/>
              </a:rPr>
              <a:t>expect to observe bars – </a:t>
            </a:r>
            <a:r>
              <a:rPr lang="en-US" sz="2000" b="1" dirty="0" err="1" smtClean="0">
                <a:solidFill>
                  <a:srgbClr val="F4FF8D"/>
                </a:solidFill>
                <a:cs typeface="+mn-cs"/>
              </a:rPr>
              <a:t>pseudobulges</a:t>
            </a:r>
            <a:r>
              <a:rPr lang="en-US" sz="2000" b="1" dirty="0" smtClean="0">
                <a:solidFill>
                  <a:srgbClr val="F4FF8D"/>
                </a:solidFill>
                <a:cs typeface="+mn-cs"/>
              </a:rPr>
              <a:t> at different stages.</a:t>
            </a:r>
            <a:r>
              <a:rPr lang="ja-JP" altLang="en-US" sz="2000" b="1" dirty="0" smtClean="0">
                <a:solidFill>
                  <a:srgbClr val="F4FF8D"/>
                </a:solidFill>
                <a:latin typeface="Arial"/>
                <a:cs typeface="+mn-cs"/>
              </a:rPr>
              <a:t>”</a:t>
            </a:r>
            <a:endParaRPr lang="en-US" sz="2000" b="1" dirty="0" smtClean="0">
              <a:solidFill>
                <a:srgbClr val="FFFFCC"/>
              </a:solidFill>
              <a:cs typeface="+mn-cs"/>
            </a:endParaRPr>
          </a:p>
          <a:p>
            <a:pPr algn="ctr">
              <a:defRPr/>
            </a:pPr>
            <a:endParaRPr lang="en-US" sz="2000" b="1" dirty="0" smtClean="0">
              <a:solidFill>
                <a:srgbClr val="FFFFCC"/>
              </a:solidFill>
              <a:cs typeface="+mn-cs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rgbClr val="FFFFCC"/>
                </a:solidFill>
                <a:cs typeface="+mn-cs"/>
              </a:rPr>
              <a:t>I agree.   Further signs: </a:t>
            </a:r>
          </a:p>
          <a:p>
            <a:pPr algn="ctr">
              <a:defRPr/>
            </a:pPr>
            <a:endParaRPr lang="en-US" sz="1000" b="1" dirty="0" smtClean="0">
              <a:solidFill>
                <a:srgbClr val="FFFFCC"/>
              </a:solidFill>
              <a:cs typeface="+mn-cs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rgbClr val="FFFFCC"/>
                </a:solidFill>
                <a:cs typeface="+mn-cs"/>
              </a:rPr>
              <a:t>1 – See many bars embedded in lenses of same size but relatively</a:t>
            </a:r>
          </a:p>
          <a:p>
            <a:pPr algn="ctr">
              <a:defRPr/>
            </a:pPr>
            <a:r>
              <a:rPr lang="en-US" sz="2000" b="1" dirty="0" smtClean="0">
                <a:solidFill>
                  <a:srgbClr val="FFFFCC"/>
                </a:solidFill>
                <a:cs typeface="+mn-cs"/>
              </a:rPr>
              <a:t>few </a:t>
            </a:r>
            <a:r>
              <a:rPr lang="en-US" sz="2000" b="1" dirty="0" err="1" smtClean="0">
                <a:solidFill>
                  <a:srgbClr val="FFFFCC"/>
                </a:solidFill>
                <a:cs typeface="+mn-cs"/>
              </a:rPr>
              <a:t>barless</a:t>
            </a:r>
            <a:r>
              <a:rPr lang="en-US" sz="2000" b="1" dirty="0" smtClean="0">
                <a:solidFill>
                  <a:srgbClr val="FFFFCC"/>
                </a:solidFill>
                <a:cs typeface="+mn-cs"/>
              </a:rPr>
              <a:t> lenses (NGC 1553 is the best exception).</a:t>
            </a:r>
          </a:p>
          <a:p>
            <a:pPr algn="ctr">
              <a:defRPr/>
            </a:pPr>
            <a:endParaRPr lang="en-US" sz="1000" b="1" dirty="0" smtClean="0">
              <a:solidFill>
                <a:srgbClr val="FFFFCC"/>
              </a:solidFill>
              <a:cs typeface="+mn-cs"/>
            </a:endParaRPr>
          </a:p>
          <a:p>
            <a:pPr algn="ctr">
              <a:defRPr/>
            </a:pPr>
            <a:r>
              <a:rPr lang="en-US" sz="2000" b="1" dirty="0" smtClean="0">
                <a:solidFill>
                  <a:srgbClr val="FFFFCC"/>
                </a:solidFill>
                <a:cs typeface="+mn-cs"/>
              </a:rPr>
              <a:t>2 – See many arbitrarily weak bars.  When bars form </a:t>
            </a:r>
            <a:r>
              <a:rPr lang="en-US" sz="2000" b="1" dirty="0" smtClean="0">
                <a:solidFill>
                  <a:srgbClr val="4E4E3F"/>
                </a:solidFill>
                <a:cs typeface="+mn-cs"/>
              </a:rPr>
              <a:t>via instabilities or gravitational tickling by companions</a:t>
            </a:r>
            <a:r>
              <a:rPr lang="en-US" sz="2000" b="1" dirty="0" smtClean="0">
                <a:solidFill>
                  <a:srgbClr val="FFFFCC"/>
                </a:solidFill>
                <a:cs typeface="+mn-cs"/>
              </a:rPr>
              <a:t>, most of the disk mass interior to the end of the bar is involved, at least during growth phase.  </a:t>
            </a: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Do we</a:t>
            </a:r>
            <a:r>
              <a:rPr lang="en-US" sz="2000" b="1" dirty="0" smtClean="0">
                <a:solidFill>
                  <a:srgbClr val="FFFFCC"/>
                </a:solidFill>
                <a:cs typeface="+mn-cs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really think that</a:t>
            </a:r>
            <a:r>
              <a:rPr lang="en-US" sz="2000" b="1" dirty="0" smtClean="0">
                <a:solidFill>
                  <a:srgbClr val="FFFFCC"/>
                </a:solidFill>
                <a:cs typeface="+mn-cs"/>
              </a:rPr>
              <a:t> </a:t>
            </a:r>
            <a:r>
              <a:rPr lang="en-US" sz="2000" b="1" dirty="0" smtClean="0">
                <a:solidFill>
                  <a:srgbClr val="4E4E3F"/>
                </a:solidFill>
                <a:cs typeface="+mn-cs"/>
              </a:rPr>
              <a:t>(say) </a:t>
            </a: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3 % of the disk can become bar-unstable while</a:t>
            </a:r>
            <a:r>
              <a:rPr lang="en-US" sz="2000" b="1" dirty="0" smtClean="0">
                <a:solidFill>
                  <a:srgbClr val="FFFFCC"/>
                </a:solidFill>
                <a:cs typeface="+mn-cs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cs typeface="+mn-cs"/>
              </a:rPr>
              <a:t>the rest stays stable?</a:t>
            </a:r>
            <a:r>
              <a:rPr lang="en-US" sz="2000" b="1" dirty="0" smtClean="0">
                <a:solidFill>
                  <a:srgbClr val="FFFFCC"/>
                </a:solidFill>
                <a:cs typeface="+mn-cs"/>
              </a:rPr>
              <a:t>  It is easier to understand weak bars as strong bars that have decayed (</a:t>
            </a:r>
            <a:r>
              <a:rPr lang="en-US" sz="2000" b="1" dirty="0" err="1" smtClean="0">
                <a:solidFill>
                  <a:srgbClr val="FFFFCC"/>
                </a:solidFill>
                <a:cs typeface="+mn-cs"/>
              </a:rPr>
              <a:t>Kormendy</a:t>
            </a:r>
            <a:r>
              <a:rPr lang="en-US" sz="2000" b="1" dirty="0" smtClean="0">
                <a:solidFill>
                  <a:srgbClr val="FFFFCC"/>
                </a:solidFill>
                <a:cs typeface="+mn-cs"/>
              </a:rPr>
              <a:t> 2005).</a:t>
            </a:r>
          </a:p>
        </p:txBody>
      </p:sp>
      <p:pic>
        <p:nvPicPr>
          <p:cNvPr id="102408" name="Picture 10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60613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9" name="Picture 1033"/>
          <p:cNvPicPr>
            <a:picLocks noChangeAspect="1" noChangeArrowheads="1"/>
          </p:cNvPicPr>
          <p:nvPr/>
        </p:nvPicPr>
        <p:blipFill>
          <a:blip r:embed="rId4">
            <a:lum bright="-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325" y="0"/>
            <a:ext cx="5108575" cy="251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570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cs typeface="+mj-cs"/>
              </a:rPr>
              <a:t>G</a:t>
            </a:r>
          </a:p>
        </p:txBody>
      </p:sp>
      <p:sp>
        <p:nvSpPr>
          <p:cNvPr id="1133571" name="Text Box 1027"/>
          <p:cNvSpPr txBox="1">
            <a:spLocks noChangeArrowheads="1"/>
          </p:cNvSpPr>
          <p:nvPr/>
        </p:nvSpPr>
        <p:spPr bwMode="auto">
          <a:xfrm>
            <a:off x="2455863" y="2617788"/>
            <a:ext cx="5794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Total</a:t>
            </a:r>
          </a:p>
        </p:txBody>
      </p:sp>
      <p:sp>
        <p:nvSpPr>
          <p:cNvPr id="1133572" name="Text Box 1028"/>
          <p:cNvSpPr txBox="1">
            <a:spLocks noChangeArrowheads="1"/>
          </p:cNvSpPr>
          <p:nvPr/>
        </p:nvSpPr>
        <p:spPr bwMode="auto">
          <a:xfrm>
            <a:off x="2454275" y="2941638"/>
            <a:ext cx="4603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DM</a:t>
            </a:r>
          </a:p>
        </p:txBody>
      </p:sp>
      <p:sp>
        <p:nvSpPr>
          <p:cNvPr id="1133573" name="Text Box 1029"/>
          <p:cNvSpPr txBox="1">
            <a:spLocks noChangeArrowheads="1"/>
          </p:cNvSpPr>
          <p:nvPr/>
        </p:nvSpPr>
        <p:spPr bwMode="auto">
          <a:xfrm>
            <a:off x="2462213" y="3425825"/>
            <a:ext cx="530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cs typeface="+mn-cs"/>
              </a:rPr>
              <a:t>Disk</a:t>
            </a:r>
          </a:p>
        </p:txBody>
      </p:sp>
      <p:sp>
        <p:nvSpPr>
          <p:cNvPr id="1133574" name="Rectangle 1030"/>
          <p:cNvSpPr>
            <a:spLocks noChangeArrowheads="1"/>
          </p:cNvSpPr>
          <p:nvPr/>
        </p:nvSpPr>
        <p:spPr bwMode="auto">
          <a:xfrm>
            <a:off x="523875" y="2138363"/>
            <a:ext cx="4745038" cy="2873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133575" name="Text Box 1031"/>
          <p:cNvSpPr txBox="1">
            <a:spLocks noChangeArrowheads="1"/>
          </p:cNvSpPr>
          <p:nvPr/>
        </p:nvSpPr>
        <p:spPr bwMode="auto">
          <a:xfrm>
            <a:off x="0" y="47625"/>
            <a:ext cx="9144000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953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9525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4097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669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438400" indent="-4953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8956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3528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8100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267200" indent="-4953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2800" b="1" smtClean="0">
                <a:solidFill>
                  <a:srgbClr val="FF3100"/>
                </a:solidFill>
                <a:cs typeface="+mn-cs"/>
              </a:rPr>
              <a:t>Bar suicide: Do we think that a few percent of the stars in a disk can become bar-unstable while the rest of the disk stays stable?</a:t>
            </a:r>
            <a:endParaRPr lang="en-US" sz="1500" b="1" smtClean="0">
              <a:solidFill>
                <a:srgbClr val="FF3100"/>
              </a:solidFill>
              <a:cs typeface="+mn-cs"/>
            </a:endParaRPr>
          </a:p>
        </p:txBody>
      </p:sp>
      <p:pic>
        <p:nvPicPr>
          <p:cNvPr id="104456" name="Picture 1034" descr="plate03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541463"/>
            <a:ext cx="4568825" cy="350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7" name="Picture 1035" descr="rnew3081b"/>
          <p:cNvPicPr>
            <a:picLocks noChangeAspect="1" noChangeArrowheads="1"/>
          </p:cNvPicPr>
          <p:nvPr/>
        </p:nvPicPr>
        <p:blipFill>
          <a:blip r:embed="rId4">
            <a:lum bright="-12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63" y="1533525"/>
            <a:ext cx="40068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8" name="Picture 1036" descr="N3081-profi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5070475"/>
            <a:ext cx="1900237" cy="178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3581" name="Text Box 1037"/>
          <p:cNvSpPr txBox="1">
            <a:spLocks noChangeArrowheads="1"/>
          </p:cNvSpPr>
          <p:nvPr/>
        </p:nvSpPr>
        <p:spPr bwMode="auto">
          <a:xfrm>
            <a:off x="5449888" y="4786313"/>
            <a:ext cx="31940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FFF6E1"/>
                </a:solidFill>
                <a:cs typeface="+mn-cs"/>
              </a:rPr>
              <a:t>NGC 3081  SAB(r,lens)0/a (Buta + 2004, AJ, 127, 1982)</a:t>
            </a:r>
            <a:endParaRPr lang="en-US" b="1">
              <a:solidFill>
                <a:srgbClr val="D2F4FF"/>
              </a:solidFill>
              <a:cs typeface="+mn-cs"/>
            </a:endParaRPr>
          </a:p>
        </p:txBody>
      </p:sp>
      <p:sp>
        <p:nvSpPr>
          <p:cNvPr id="1133582" name="Text Box 1038"/>
          <p:cNvSpPr txBox="1">
            <a:spLocks noChangeArrowheads="1"/>
          </p:cNvSpPr>
          <p:nvPr/>
        </p:nvSpPr>
        <p:spPr bwMode="auto">
          <a:xfrm>
            <a:off x="-9525" y="4781550"/>
            <a:ext cx="46736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FFF6E1"/>
                </a:solidFill>
                <a:cs typeface="+mn-cs"/>
              </a:rPr>
              <a:t>NGC 3081 (Buta + 2007, de Vaucouleurs Atlas)</a:t>
            </a:r>
            <a:endParaRPr lang="en-US" b="1">
              <a:solidFill>
                <a:srgbClr val="D2F4FF"/>
              </a:solidFill>
              <a:cs typeface="+mn-cs"/>
            </a:endParaRPr>
          </a:p>
        </p:txBody>
      </p:sp>
      <p:sp>
        <p:nvSpPr>
          <p:cNvPr id="1133583" name="Text Box 1039"/>
          <p:cNvSpPr txBox="1">
            <a:spLocks noChangeArrowheads="1"/>
          </p:cNvSpPr>
          <p:nvPr/>
        </p:nvSpPr>
        <p:spPr bwMode="auto">
          <a:xfrm>
            <a:off x="3660775" y="5643563"/>
            <a:ext cx="4770438" cy="94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FF3100"/>
                </a:solidFill>
                <a:cs typeface="+mn-cs"/>
              </a:rPr>
              <a:t>NGC 3081 contains a strong lens and inner ring but only a very weak bar.</a:t>
            </a:r>
          </a:p>
          <a:p>
            <a:pPr algn="ctr">
              <a:defRPr/>
            </a:pPr>
            <a:endParaRPr lang="en-US" sz="800" b="1">
              <a:solidFill>
                <a:srgbClr val="FF3100"/>
              </a:solidFill>
              <a:cs typeface="+mn-cs"/>
            </a:endParaRPr>
          </a:p>
          <a:p>
            <a:pPr algn="ctr">
              <a:defRPr/>
            </a:pPr>
            <a:r>
              <a:rPr lang="en-US" sz="1600" b="1">
                <a:solidFill>
                  <a:srgbClr val="FF3100"/>
                </a:solidFill>
                <a:cs typeface="+mn-cs"/>
              </a:rPr>
              <a:t>How could such a bar form by disk instability?</a:t>
            </a:r>
            <a:endParaRPr lang="en-US" b="1">
              <a:solidFill>
                <a:srgbClr val="FF3100"/>
              </a:solidFill>
              <a:cs typeface="+mn-cs"/>
            </a:endParaRPr>
          </a:p>
        </p:txBody>
      </p:sp>
      <p:sp>
        <p:nvSpPr>
          <p:cNvPr id="1133584" name="Text Box 1040"/>
          <p:cNvSpPr txBox="1">
            <a:spLocks noChangeArrowheads="1"/>
          </p:cNvSpPr>
          <p:nvPr/>
        </p:nvSpPr>
        <p:spPr bwMode="auto">
          <a:xfrm>
            <a:off x="2009775" y="5521325"/>
            <a:ext cx="369888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>
                <a:cs typeface="+mn-cs"/>
              </a:rPr>
              <a:t>lens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6FF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986" name="Rectangle 1026"/>
          <p:cNvSpPr>
            <a:spLocks noChangeArrowheads="1"/>
          </p:cNvSpPr>
          <p:nvPr/>
        </p:nvSpPr>
        <p:spPr bwMode="auto">
          <a:xfrm>
            <a:off x="0" y="215900"/>
            <a:ext cx="914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600" b="1" dirty="0">
                <a:solidFill>
                  <a:srgbClr val="057100"/>
                </a:solidFill>
                <a:cs typeface="+mn-cs"/>
              </a:rPr>
              <a:t>Disks and bars have been in place long enough </a:t>
            </a:r>
            <a:br>
              <a:rPr lang="en-US" sz="2600" b="1" dirty="0">
                <a:solidFill>
                  <a:srgbClr val="057100"/>
                </a:solidFill>
                <a:cs typeface="+mn-cs"/>
              </a:rPr>
            </a:br>
            <a:r>
              <a:rPr lang="en-US" sz="2600" b="1" dirty="0">
                <a:solidFill>
                  <a:srgbClr val="057100"/>
                </a:solidFill>
                <a:cs typeface="+mn-cs"/>
              </a:rPr>
              <a:t>to allow secular evolution to happen.</a:t>
            </a:r>
            <a:endParaRPr lang="en-US" sz="2600" b="1" dirty="0">
              <a:solidFill>
                <a:srgbClr val="9999FF"/>
              </a:solidFill>
              <a:cs typeface="+mn-cs"/>
            </a:endParaRPr>
          </a:p>
        </p:txBody>
      </p:sp>
      <p:pic>
        <p:nvPicPr>
          <p:cNvPr id="106499" name="Picture 1027" descr="jogee-abstra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1733550"/>
            <a:ext cx="790257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988" name="Line 1028"/>
          <p:cNvSpPr>
            <a:spLocks noChangeShapeType="1"/>
          </p:cNvSpPr>
          <p:nvPr/>
        </p:nvSpPr>
        <p:spPr bwMode="auto">
          <a:xfrm>
            <a:off x="6916738" y="5956300"/>
            <a:ext cx="149542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65989" name="Line 1029"/>
          <p:cNvSpPr>
            <a:spLocks noChangeShapeType="1"/>
          </p:cNvSpPr>
          <p:nvPr/>
        </p:nvSpPr>
        <p:spPr bwMode="auto">
          <a:xfrm flipV="1">
            <a:off x="1138238" y="6127750"/>
            <a:ext cx="7291387" cy="4763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065990" name="Line 1030"/>
          <p:cNvSpPr>
            <a:spLocks noChangeShapeType="1"/>
          </p:cNvSpPr>
          <p:nvPr/>
        </p:nvSpPr>
        <p:spPr bwMode="auto">
          <a:xfrm>
            <a:off x="1125538" y="6318250"/>
            <a:ext cx="2579687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38" y="119063"/>
            <a:ext cx="5762625" cy="668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6" name="Text Box 4"/>
          <p:cNvSpPr txBox="1">
            <a:spLocks noChangeArrowheads="1"/>
          </p:cNvSpPr>
          <p:nvPr/>
        </p:nvSpPr>
        <p:spPr bwMode="auto">
          <a:xfrm>
            <a:off x="3824288" y="982663"/>
            <a:ext cx="5319712" cy="14954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sz="1000" b="1">
              <a:solidFill>
                <a:srgbClr val="006600"/>
              </a:solidFill>
              <a:cs typeface="+mn-cs"/>
            </a:endParaRPr>
          </a:p>
          <a:p>
            <a:pPr algn="ctr">
              <a:defRPr/>
            </a:pPr>
            <a:r>
              <a:rPr lang="en-US" sz="1800" b="1">
                <a:solidFill>
                  <a:srgbClr val="FF0000"/>
                </a:solidFill>
                <a:cs typeface="+mn-cs"/>
              </a:rPr>
              <a:t>In this </a:t>
            </a:r>
            <a:r>
              <a:rPr lang="ja-JP" altLang="en-US" sz="1800" b="1">
                <a:solidFill>
                  <a:srgbClr val="FF0000"/>
                </a:solidFill>
                <a:latin typeface="Arial"/>
                <a:cs typeface="+mn-cs"/>
              </a:rPr>
              <a:t>“</a:t>
            </a:r>
            <a:r>
              <a:rPr lang="en-US" sz="1800" b="1">
                <a:solidFill>
                  <a:srgbClr val="FF0000"/>
                </a:solidFill>
                <a:cs typeface="+mn-cs"/>
              </a:rPr>
              <a:t>sticky particle</a:t>
            </a:r>
            <a:r>
              <a:rPr lang="ja-JP" altLang="en-US" sz="1800" b="1">
                <a:solidFill>
                  <a:srgbClr val="FF0000"/>
                </a:solidFill>
                <a:latin typeface="Arial"/>
                <a:cs typeface="+mn-cs"/>
              </a:rPr>
              <a:t>”</a:t>
            </a:r>
            <a:r>
              <a:rPr lang="en-US" sz="1800" b="1">
                <a:solidFill>
                  <a:srgbClr val="FF0000"/>
                </a:solidFill>
                <a:cs typeface="+mn-cs"/>
              </a:rPr>
              <a:t> simulation,</a:t>
            </a:r>
          </a:p>
          <a:p>
            <a:pPr algn="ctr">
              <a:defRPr/>
            </a:pPr>
            <a:r>
              <a:rPr lang="en-US" sz="1800" b="1">
                <a:solidFill>
                  <a:srgbClr val="FF0000"/>
                </a:solidFill>
                <a:cs typeface="+mn-cs"/>
              </a:rPr>
              <a:t>a tumbling bar rearranges the disk gas</a:t>
            </a:r>
          </a:p>
          <a:p>
            <a:pPr algn="ctr">
              <a:defRPr/>
            </a:pPr>
            <a:r>
              <a:rPr lang="en-US" sz="1800" b="1">
                <a:solidFill>
                  <a:srgbClr val="FF0000"/>
                </a:solidFill>
                <a:cs typeface="+mn-cs"/>
              </a:rPr>
              <a:t>into an </a:t>
            </a:r>
            <a:r>
              <a:rPr lang="en-US" sz="1800" b="1">
                <a:solidFill>
                  <a:schemeClr val="accent2"/>
                </a:solidFill>
                <a:cs typeface="+mn-cs"/>
              </a:rPr>
              <a:t>outer ring</a:t>
            </a:r>
            <a:r>
              <a:rPr lang="en-US" sz="1800" b="1">
                <a:solidFill>
                  <a:srgbClr val="FF0000"/>
                </a:solidFill>
                <a:cs typeface="+mn-cs"/>
              </a:rPr>
              <a:t>, and </a:t>
            </a:r>
            <a:r>
              <a:rPr lang="en-US" sz="1800" b="1">
                <a:solidFill>
                  <a:srgbClr val="009900"/>
                </a:solidFill>
                <a:cs typeface="+mn-cs"/>
              </a:rPr>
              <a:t>inner ring</a:t>
            </a:r>
            <a:r>
              <a:rPr lang="en-US" sz="1800" b="1">
                <a:solidFill>
                  <a:srgbClr val="FF0000"/>
                </a:solidFill>
                <a:cs typeface="+mn-cs"/>
              </a:rPr>
              <a:t>, and</a:t>
            </a:r>
          </a:p>
          <a:p>
            <a:pPr algn="ctr">
              <a:defRPr/>
            </a:pPr>
            <a:r>
              <a:rPr lang="en-US" sz="1800" b="1">
                <a:solidFill>
                  <a:srgbClr val="CC0099"/>
                </a:solidFill>
                <a:cs typeface="+mn-cs"/>
              </a:rPr>
              <a:t>stuff dumped onto the center</a:t>
            </a:r>
            <a:r>
              <a:rPr lang="en-US" sz="1800" b="1">
                <a:solidFill>
                  <a:srgbClr val="FF0000"/>
                </a:solidFill>
                <a:cs typeface="+mn-cs"/>
              </a:rPr>
              <a:t>.</a:t>
            </a:r>
          </a:p>
          <a:p>
            <a:pPr algn="ctr">
              <a:defRPr/>
            </a:pPr>
            <a:endParaRPr lang="en-US" sz="1000">
              <a:cs typeface="+mn-cs"/>
            </a:endParaRPr>
          </a:p>
        </p:txBody>
      </p:sp>
      <p:sp>
        <p:nvSpPr>
          <p:cNvPr id="274439" name="Text Box 7"/>
          <p:cNvSpPr txBox="1">
            <a:spLocks noChangeArrowheads="1"/>
          </p:cNvSpPr>
          <p:nvPr/>
        </p:nvSpPr>
        <p:spPr bwMode="auto">
          <a:xfrm>
            <a:off x="2889250" y="5773738"/>
            <a:ext cx="784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cs typeface="+mn-cs"/>
              </a:rPr>
              <a:t>NGC 1291</a:t>
            </a:r>
            <a:endParaRPr lang="en-US" sz="2400">
              <a:solidFill>
                <a:srgbClr val="FF0000"/>
              </a:solidFill>
              <a:cs typeface="+mn-cs"/>
            </a:endParaRPr>
          </a:p>
        </p:txBody>
      </p:sp>
      <p:sp>
        <p:nvSpPr>
          <p:cNvPr id="274437" name="Text Box 5"/>
          <p:cNvSpPr txBox="1">
            <a:spLocks noChangeArrowheads="1"/>
          </p:cNvSpPr>
          <p:nvPr/>
        </p:nvSpPr>
        <p:spPr bwMode="auto">
          <a:xfrm>
            <a:off x="855663" y="5780088"/>
            <a:ext cx="784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cs typeface="+mn-cs"/>
              </a:rPr>
              <a:t>NGC 2523</a:t>
            </a:r>
            <a:endParaRPr lang="en-US" sz="2400">
              <a:cs typeface="+mn-cs"/>
            </a:endParaRPr>
          </a:p>
        </p:txBody>
      </p:sp>
      <p:pic>
        <p:nvPicPr>
          <p:cNvPr id="10854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3916363"/>
            <a:ext cx="331470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3916363"/>
            <a:ext cx="22288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50" name="Rectangle 18"/>
          <p:cNvSpPr>
            <a:spLocks noChangeArrowheads="1"/>
          </p:cNvSpPr>
          <p:nvPr/>
        </p:nvSpPr>
        <p:spPr bwMode="auto">
          <a:xfrm>
            <a:off x="4378325" y="512763"/>
            <a:ext cx="4364038" cy="230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4451" name="Text Box 19"/>
          <p:cNvSpPr txBox="1">
            <a:spLocks noChangeArrowheads="1"/>
          </p:cNvSpPr>
          <p:nvPr/>
        </p:nvSpPr>
        <p:spPr bwMode="auto">
          <a:xfrm>
            <a:off x="317500" y="3559175"/>
            <a:ext cx="3914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800" b="1">
                <a:solidFill>
                  <a:srgbClr val="009900"/>
                </a:solidFill>
                <a:cs typeface="+mn-cs"/>
              </a:rPr>
              <a:t>inner ring</a:t>
            </a:r>
            <a:r>
              <a:rPr lang="en-US" sz="1800" b="1">
                <a:solidFill>
                  <a:schemeClr val="accent2"/>
                </a:solidFill>
                <a:cs typeface="+mn-cs"/>
              </a:rPr>
              <a:t>               outer ring</a:t>
            </a:r>
          </a:p>
        </p:txBody>
      </p:sp>
      <p:sp>
        <p:nvSpPr>
          <p:cNvPr id="274452" name="Text Box 20"/>
          <p:cNvSpPr txBox="1">
            <a:spLocks noChangeArrowheads="1"/>
          </p:cNvSpPr>
          <p:nvPr/>
        </p:nvSpPr>
        <p:spPr bwMode="auto">
          <a:xfrm>
            <a:off x="7402513" y="4559300"/>
            <a:ext cx="936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chemeClr val="accent2"/>
                </a:solidFill>
                <a:cs typeface="+mn-cs"/>
              </a:rPr>
              <a:t>outer ring</a:t>
            </a:r>
            <a:endParaRPr lang="en-US" sz="1800" b="1">
              <a:solidFill>
                <a:schemeClr val="accent2"/>
              </a:solidFill>
              <a:cs typeface="+mn-cs"/>
            </a:endParaRPr>
          </a:p>
        </p:txBody>
      </p:sp>
      <p:sp>
        <p:nvSpPr>
          <p:cNvPr id="274453" name="Text Box 21"/>
          <p:cNvSpPr txBox="1">
            <a:spLocks noChangeArrowheads="1"/>
          </p:cNvSpPr>
          <p:nvPr/>
        </p:nvSpPr>
        <p:spPr bwMode="auto">
          <a:xfrm>
            <a:off x="8207375" y="4994275"/>
            <a:ext cx="936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009900"/>
                </a:solidFill>
                <a:cs typeface="+mn-cs"/>
              </a:rPr>
              <a:t>inner ring</a:t>
            </a:r>
            <a:endParaRPr lang="en-US" sz="1800" b="1">
              <a:solidFill>
                <a:schemeClr val="accent2"/>
              </a:solidFill>
              <a:cs typeface="+mn-cs"/>
            </a:endParaRPr>
          </a:p>
        </p:txBody>
      </p:sp>
      <p:sp>
        <p:nvSpPr>
          <p:cNvPr id="274455" name="Line 23"/>
          <p:cNvSpPr>
            <a:spLocks noChangeShapeType="1"/>
          </p:cNvSpPr>
          <p:nvPr/>
        </p:nvSpPr>
        <p:spPr bwMode="auto">
          <a:xfrm flipH="1">
            <a:off x="7602538" y="5156200"/>
            <a:ext cx="669925" cy="198438"/>
          </a:xfrm>
          <a:prstGeom prst="line">
            <a:avLst/>
          </a:prstGeom>
          <a:noFill/>
          <a:ln w="12700">
            <a:solidFill>
              <a:srgbClr val="00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74456" name="Text Box 24"/>
          <p:cNvSpPr txBox="1">
            <a:spLocks noChangeArrowheads="1"/>
          </p:cNvSpPr>
          <p:nvPr/>
        </p:nvSpPr>
        <p:spPr bwMode="auto">
          <a:xfrm>
            <a:off x="8002588" y="5816600"/>
            <a:ext cx="114141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FF0202"/>
                </a:solidFill>
                <a:cs typeface="+mn-cs"/>
              </a:rPr>
              <a:t>pseudobulge</a:t>
            </a:r>
            <a:endParaRPr lang="en-US" sz="1800" b="1">
              <a:solidFill>
                <a:srgbClr val="FF0202"/>
              </a:solidFill>
              <a:cs typeface="+mn-cs"/>
            </a:endParaRPr>
          </a:p>
        </p:txBody>
      </p:sp>
      <p:sp>
        <p:nvSpPr>
          <p:cNvPr id="274457" name="Line 25"/>
          <p:cNvSpPr>
            <a:spLocks noChangeShapeType="1"/>
          </p:cNvSpPr>
          <p:nvPr/>
        </p:nvSpPr>
        <p:spPr bwMode="auto">
          <a:xfrm flipH="1" flipV="1">
            <a:off x="7404100" y="5475288"/>
            <a:ext cx="669925" cy="419100"/>
          </a:xfrm>
          <a:prstGeom prst="line">
            <a:avLst/>
          </a:prstGeom>
          <a:noFill/>
          <a:ln w="12700">
            <a:solidFill>
              <a:srgbClr val="FF020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403350"/>
            <a:ext cx="4198937" cy="382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044575"/>
            <a:ext cx="1747837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4"/>
          <p:cNvPicPr>
            <a:picLocks noChangeAspect="1" noChangeArrowheads="1"/>
          </p:cNvPicPr>
          <p:nvPr/>
        </p:nvPicPr>
        <p:blipFill>
          <a:blip r:embed="rId5">
            <a:lum bright="-3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4343" r="1865" b="2132"/>
          <a:stretch>
            <a:fillRect/>
          </a:stretch>
        </p:blipFill>
        <p:spPr bwMode="auto">
          <a:xfrm>
            <a:off x="6257925" y="1049338"/>
            <a:ext cx="2668588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1093" name="Text Box 5"/>
          <p:cNvSpPr txBox="1">
            <a:spLocks noChangeArrowheads="1"/>
          </p:cNvSpPr>
          <p:nvPr/>
        </p:nvSpPr>
        <p:spPr bwMode="auto">
          <a:xfrm>
            <a:off x="4413250" y="3151188"/>
            <a:ext cx="10842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cs typeface="+mn-cs"/>
              </a:rPr>
              <a:t>ESO 426-2</a:t>
            </a:r>
          </a:p>
        </p:txBody>
      </p:sp>
      <p:pic>
        <p:nvPicPr>
          <p:cNvPr id="1105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7" r="11328" b="6180"/>
          <a:stretch>
            <a:fillRect/>
          </a:stretch>
        </p:blipFill>
        <p:spPr bwMode="auto">
          <a:xfrm>
            <a:off x="4441825" y="3457575"/>
            <a:ext cx="174625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9" name="Picture 7"/>
          <p:cNvPicPr>
            <a:picLocks noChangeAspect="1" noChangeArrowheads="1"/>
          </p:cNvPicPr>
          <p:nvPr/>
        </p:nvPicPr>
        <p:blipFill>
          <a:blip r:embed="rId7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r="7538" b="464"/>
          <a:stretch>
            <a:fillRect/>
          </a:stretch>
        </p:blipFill>
        <p:spPr bwMode="auto">
          <a:xfrm>
            <a:off x="6251575" y="3455988"/>
            <a:ext cx="2668588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1096" name="Text Box 8"/>
          <p:cNvSpPr txBox="1">
            <a:spLocks noChangeArrowheads="1"/>
          </p:cNvSpPr>
          <p:nvPr/>
        </p:nvSpPr>
        <p:spPr bwMode="auto">
          <a:xfrm>
            <a:off x="4432300" y="3482975"/>
            <a:ext cx="1006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cs typeface="+mn-cs"/>
              </a:rPr>
              <a:t>NGC 3945</a:t>
            </a:r>
            <a:endParaRPr lang="en-US" sz="1200">
              <a:solidFill>
                <a:schemeClr val="bg1"/>
              </a:solidFill>
              <a:cs typeface="+mn-cs"/>
            </a:endParaRPr>
          </a:p>
        </p:txBody>
      </p:sp>
      <p:sp>
        <p:nvSpPr>
          <p:cNvPr id="601097" name="Text Box 9"/>
          <p:cNvSpPr txBox="1">
            <a:spLocks noChangeArrowheads="1"/>
          </p:cNvSpPr>
          <p:nvPr/>
        </p:nvSpPr>
        <p:spPr bwMode="auto">
          <a:xfrm>
            <a:off x="6196013" y="3143250"/>
            <a:ext cx="10175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cs typeface="+mn-cs"/>
              </a:rPr>
              <a:t>NGC 2217</a:t>
            </a:r>
          </a:p>
        </p:txBody>
      </p:sp>
      <p:sp>
        <p:nvSpPr>
          <p:cNvPr id="601098" name="Text Box 10"/>
          <p:cNvSpPr txBox="1">
            <a:spLocks noChangeArrowheads="1"/>
          </p:cNvSpPr>
          <p:nvPr/>
        </p:nvSpPr>
        <p:spPr bwMode="auto">
          <a:xfrm>
            <a:off x="6207125" y="3459163"/>
            <a:ext cx="1050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cs typeface="+mn-cs"/>
              </a:rPr>
              <a:t>NGC 3081</a:t>
            </a:r>
            <a:endParaRPr lang="en-US" sz="2400">
              <a:solidFill>
                <a:schemeClr val="bg1"/>
              </a:solidFill>
              <a:cs typeface="+mn-cs"/>
            </a:endParaRPr>
          </a:p>
        </p:txBody>
      </p:sp>
      <p:sp>
        <p:nvSpPr>
          <p:cNvPr id="601099" name="Text Box 11"/>
          <p:cNvSpPr txBox="1">
            <a:spLocks noChangeArrowheads="1"/>
          </p:cNvSpPr>
          <p:nvPr/>
        </p:nvSpPr>
        <p:spPr bwMode="auto">
          <a:xfrm>
            <a:off x="4260850" y="5878513"/>
            <a:ext cx="4883150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chemeClr val="bg2"/>
                </a:solidFill>
                <a:cs typeface="+mn-cs"/>
              </a:rPr>
              <a:t>Kormendy</a:t>
            </a:r>
            <a:r>
              <a:rPr lang="en-US" dirty="0">
                <a:solidFill>
                  <a:schemeClr val="bg2"/>
                </a:solidFill>
                <a:cs typeface="+mn-cs"/>
              </a:rPr>
              <a:t> &amp; </a:t>
            </a:r>
            <a:r>
              <a:rPr lang="en-US" dirty="0" err="1">
                <a:solidFill>
                  <a:schemeClr val="bg2"/>
                </a:solidFill>
                <a:cs typeface="+mn-cs"/>
              </a:rPr>
              <a:t>Kennicutt</a:t>
            </a:r>
            <a:r>
              <a:rPr lang="en-US" dirty="0">
                <a:solidFill>
                  <a:schemeClr val="bg2"/>
                </a:solidFill>
                <a:cs typeface="+mn-cs"/>
              </a:rPr>
              <a:t> (2004)</a:t>
            </a:r>
          </a:p>
          <a:p>
            <a:pPr algn="ctr">
              <a:defRPr/>
            </a:pPr>
            <a:r>
              <a:rPr lang="en-US" dirty="0">
                <a:solidFill>
                  <a:schemeClr val="bg2"/>
                </a:solidFill>
                <a:cs typeface="+mn-cs"/>
              </a:rPr>
              <a:t>Thanks to Ron </a:t>
            </a:r>
            <a:r>
              <a:rPr lang="en-US" dirty="0" err="1">
                <a:solidFill>
                  <a:schemeClr val="bg2"/>
                </a:solidFill>
                <a:cs typeface="+mn-cs"/>
              </a:rPr>
              <a:t>Buta</a:t>
            </a:r>
            <a:r>
              <a:rPr lang="en-US" dirty="0">
                <a:solidFill>
                  <a:schemeClr val="bg2"/>
                </a:solidFill>
                <a:cs typeface="+mn-cs"/>
              </a:rPr>
              <a:t> for the images.</a:t>
            </a:r>
          </a:p>
        </p:txBody>
      </p:sp>
      <p:sp>
        <p:nvSpPr>
          <p:cNvPr id="601100" name="Text Box 12"/>
          <p:cNvSpPr txBox="1">
            <a:spLocks noChangeArrowheads="1"/>
          </p:cNvSpPr>
          <p:nvPr/>
        </p:nvSpPr>
        <p:spPr bwMode="auto">
          <a:xfrm>
            <a:off x="0" y="122238"/>
            <a:ext cx="9144000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 b="1">
                <a:solidFill>
                  <a:schemeClr val="folHlink"/>
                </a:solidFill>
                <a:cs typeface="+mn-cs"/>
              </a:rPr>
              <a:t>There is a close correspondence </a:t>
            </a:r>
          </a:p>
          <a:p>
            <a:pPr algn="ctr">
              <a:defRPr/>
            </a:pPr>
            <a:r>
              <a:rPr lang="en-US" sz="2100" b="1">
                <a:solidFill>
                  <a:schemeClr val="folHlink"/>
                </a:solidFill>
                <a:cs typeface="+mn-cs"/>
              </a:rPr>
              <a:t>between SB galaxy properties and the results of n-body simulations.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190500"/>
            <a:ext cx="6878638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827" name="Text Box 3"/>
          <p:cNvSpPr txBox="1">
            <a:spLocks noChangeArrowheads="1"/>
          </p:cNvSpPr>
          <p:nvPr/>
        </p:nvSpPr>
        <p:spPr bwMode="auto">
          <a:xfrm>
            <a:off x="2247900" y="0"/>
            <a:ext cx="4611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0000AC"/>
                </a:solidFill>
                <a:cs typeface="+mn-cs"/>
              </a:rPr>
              <a:t>NGC 1291   (R)SB(lens)0</a:t>
            </a:r>
            <a:endParaRPr lang="en-US" sz="2800" b="1">
              <a:solidFill>
                <a:srgbClr val="282F79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2" name="Text Box 4"/>
          <p:cNvSpPr txBox="1">
            <a:spLocks noChangeArrowheads="1"/>
          </p:cNvSpPr>
          <p:nvPr/>
        </p:nvSpPr>
        <p:spPr bwMode="auto">
          <a:xfrm>
            <a:off x="2624138" y="0"/>
            <a:ext cx="38147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solidFill>
                  <a:srgbClr val="CAC0B4"/>
                </a:solidFill>
                <a:cs typeface="+mn-cs"/>
              </a:rPr>
              <a:t>NGC 4736   (R)SAb</a:t>
            </a:r>
          </a:p>
        </p:txBody>
      </p:sp>
      <p:pic>
        <p:nvPicPr>
          <p:cNvPr id="114691" name="Picture 5" descr="N4736-SD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723900"/>
            <a:ext cx="7732713" cy="579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/>
          <p:cNvSpPr>
            <a:spLocks noChangeArrowheads="1"/>
          </p:cNvSpPr>
          <p:nvPr/>
        </p:nvSpPr>
        <p:spPr bwMode="auto">
          <a:xfrm>
            <a:off x="3792538" y="801688"/>
            <a:ext cx="5265737" cy="5551487"/>
          </a:xfrm>
          <a:prstGeom prst="rect">
            <a:avLst/>
          </a:prstGeom>
          <a:solidFill>
            <a:schemeClr val="bg1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57091" name="Text Box 3"/>
          <p:cNvSpPr txBox="1">
            <a:spLocks noChangeArrowheads="1"/>
          </p:cNvSpPr>
          <p:nvPr/>
        </p:nvSpPr>
        <p:spPr bwMode="auto">
          <a:xfrm>
            <a:off x="3700463" y="987425"/>
            <a:ext cx="5443537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CC0000"/>
                </a:solidFill>
                <a:cs typeface="+mn-cs"/>
                <a:sym typeface="Symbol" charset="0"/>
              </a:rPr>
              <a:t>Evolution via </a:t>
            </a:r>
          </a:p>
          <a:p>
            <a:pPr algn="ctr">
              <a:defRPr/>
            </a:pPr>
            <a:r>
              <a:rPr lang="en-US" sz="2000" b="1">
                <a:solidFill>
                  <a:srgbClr val="CC0000"/>
                </a:solidFill>
                <a:cs typeface="+mn-cs"/>
                <a:sym typeface="Symbol" charset="0"/>
              </a:rPr>
              <a:t>energy and angular momentum exchange</a:t>
            </a:r>
          </a:p>
          <a:p>
            <a:pPr algn="ctr">
              <a:defRPr/>
            </a:pPr>
            <a:r>
              <a:rPr lang="en-US" sz="2000" b="1">
                <a:solidFill>
                  <a:srgbClr val="CC0000"/>
                </a:solidFill>
                <a:cs typeface="+mn-cs"/>
                <a:sym typeface="Symbol" charset="0"/>
              </a:rPr>
              <a:t>between stars or gas and </a:t>
            </a:r>
          </a:p>
          <a:p>
            <a:pPr algn="ctr">
              <a:defRPr/>
            </a:pPr>
            <a:r>
              <a:rPr lang="en-US" sz="2000" b="1">
                <a:solidFill>
                  <a:srgbClr val="CC0000"/>
                </a:solidFill>
                <a:cs typeface="+mn-cs"/>
                <a:sym typeface="Symbol" charset="0"/>
              </a:rPr>
              <a:t>nonaxisymmetric components</a:t>
            </a:r>
          </a:p>
          <a:p>
            <a:pPr algn="ctr">
              <a:defRPr/>
            </a:pPr>
            <a:r>
              <a:rPr lang="en-US" sz="2000" b="1">
                <a:solidFill>
                  <a:srgbClr val="CC0000"/>
                </a:solidFill>
                <a:cs typeface="+mn-cs"/>
                <a:sym typeface="Symbol" charset="0"/>
              </a:rPr>
              <a:t>such as dark halos, bars, and oval disks</a:t>
            </a:r>
          </a:p>
          <a:p>
            <a:pPr algn="ctr">
              <a:defRPr/>
            </a:pPr>
            <a:r>
              <a:rPr lang="en-US" sz="2000" b="1">
                <a:solidFill>
                  <a:srgbClr val="CC0000"/>
                </a:solidFill>
                <a:cs typeface="+mn-cs"/>
                <a:sym typeface="Symbol" charset="0"/>
              </a:rPr>
              <a:t>(timescale » dynamical time).</a:t>
            </a:r>
          </a:p>
          <a:p>
            <a:pPr algn="ctr">
              <a:defRPr/>
            </a:pPr>
            <a:endParaRPr lang="en-US" sz="2000" b="1">
              <a:solidFill>
                <a:srgbClr val="CC0000"/>
              </a:solidFill>
              <a:cs typeface="+mn-cs"/>
              <a:sym typeface="Symbol" charset="0"/>
            </a:endParaRPr>
          </a:p>
          <a:p>
            <a:pPr algn="ctr">
              <a:defRPr/>
            </a:pPr>
            <a:r>
              <a:rPr lang="en-US" sz="2000" b="1">
                <a:solidFill>
                  <a:srgbClr val="CC0000"/>
                </a:solidFill>
                <a:cs typeface="+mn-cs"/>
                <a:sym typeface="Symbol" charset="0"/>
              </a:rPr>
              <a:t>This is believed to rearrange disk gas and build pseudobulges,</a:t>
            </a:r>
          </a:p>
          <a:p>
            <a:pPr algn="ctr">
              <a:defRPr/>
            </a:pPr>
            <a:r>
              <a:rPr lang="en-US" sz="2000" b="1">
                <a:solidFill>
                  <a:srgbClr val="CC0000"/>
                </a:solidFill>
                <a:cs typeface="+mn-cs"/>
                <a:sym typeface="Symbol" charset="0"/>
              </a:rPr>
              <a:t>inner rings (r), and outer rings (R).</a:t>
            </a:r>
            <a:endParaRPr lang="en-US" sz="2000" b="1">
              <a:solidFill>
                <a:srgbClr val="CC0000"/>
              </a:solidFill>
              <a:cs typeface="+mn-cs"/>
            </a:endParaRPr>
          </a:p>
        </p:txBody>
      </p:sp>
      <p:sp>
        <p:nvSpPr>
          <p:cNvPr id="857092" name="Rectangle 4"/>
          <p:cNvSpPr>
            <a:spLocks noChangeArrowheads="1"/>
          </p:cNvSpPr>
          <p:nvPr/>
        </p:nvSpPr>
        <p:spPr bwMode="auto">
          <a:xfrm>
            <a:off x="3889375" y="4957763"/>
            <a:ext cx="4997450" cy="12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>
                <a:solidFill>
                  <a:srgbClr val="0000AC"/>
                </a:solidFill>
                <a:cs typeface="+mn-cs"/>
              </a:rPr>
              <a:t>Note: Inner rings have the same                        (young) stellar population as the disk,</a:t>
            </a:r>
            <a:r>
              <a:rPr lang="en-US" sz="2000" b="1">
                <a:solidFill>
                  <a:srgbClr val="2FA4CD"/>
                </a:solidFill>
                <a:cs typeface="+mn-cs"/>
              </a:rPr>
              <a:t> </a:t>
            </a:r>
            <a:r>
              <a:rPr lang="en-US" sz="2000" b="1">
                <a:solidFill>
                  <a:srgbClr val="CC080B"/>
                </a:solidFill>
                <a:cs typeface="+mn-cs"/>
              </a:rPr>
              <a:t>not the bar</a:t>
            </a:r>
            <a:r>
              <a:rPr lang="en-US" sz="2000" b="1">
                <a:solidFill>
                  <a:srgbClr val="0000AC"/>
                </a:solidFill>
                <a:cs typeface="+mn-cs"/>
              </a:rPr>
              <a:t>.</a:t>
            </a:r>
            <a:endParaRPr lang="en-US" sz="2800" b="1">
              <a:solidFill>
                <a:srgbClr val="2FA4CD"/>
              </a:solidFill>
              <a:cs typeface="+mn-cs"/>
            </a:endParaRPr>
          </a:p>
        </p:txBody>
      </p:sp>
      <p:grpSp>
        <p:nvGrpSpPr>
          <p:cNvPr id="116741" name="Group 5"/>
          <p:cNvGrpSpPr>
            <a:grpSpLocks/>
          </p:cNvGrpSpPr>
          <p:nvPr/>
        </p:nvGrpSpPr>
        <p:grpSpPr bwMode="auto">
          <a:xfrm>
            <a:off x="106363" y="498475"/>
            <a:ext cx="3613150" cy="4011613"/>
            <a:chOff x="39" y="1396"/>
            <a:chExt cx="2276" cy="2527"/>
          </a:xfrm>
        </p:grpSpPr>
        <p:pic>
          <p:nvPicPr>
            <p:cNvPr id="11674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" y="2551"/>
              <a:ext cx="1115" cy="1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6745" name="Picture 7"/>
            <p:cNvPicPr>
              <a:picLocks noChangeAspect="1" noChangeArrowheads="1"/>
            </p:cNvPicPr>
            <p:nvPr/>
          </p:nvPicPr>
          <p:blipFill>
            <a:blip r:embed="rId4">
              <a:lum bright="-2000" contrast="2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" y="2556"/>
              <a:ext cx="1107" cy="1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7096" name="Text Box 8"/>
            <p:cNvSpPr txBox="1">
              <a:spLocks noChangeArrowheads="1"/>
            </p:cNvSpPr>
            <p:nvPr/>
          </p:nvSpPr>
          <p:spPr bwMode="auto">
            <a:xfrm>
              <a:off x="1003" y="1933"/>
              <a:ext cx="236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500">
                  <a:solidFill>
                    <a:schemeClr val="bg1"/>
                  </a:solidFill>
                  <a:cs typeface="+mn-cs"/>
                </a:rPr>
                <a:t>(r)</a:t>
              </a:r>
            </a:p>
          </p:txBody>
        </p:sp>
        <p:sp>
          <p:nvSpPr>
            <p:cNvPr id="857097" name="Text Box 9"/>
            <p:cNvSpPr txBox="1">
              <a:spLocks noChangeArrowheads="1"/>
            </p:cNvSpPr>
            <p:nvPr/>
          </p:nvSpPr>
          <p:spPr bwMode="auto">
            <a:xfrm>
              <a:off x="68" y="2354"/>
              <a:ext cx="467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>
                  <a:solidFill>
                    <a:schemeClr val="bg1"/>
                  </a:solidFill>
                  <a:cs typeface="+mn-cs"/>
                  <a:sym typeface="Symbol" charset="0"/>
                </a:rPr>
                <a:t>bulge</a:t>
              </a:r>
            </a:p>
          </p:txBody>
        </p:sp>
        <p:sp>
          <p:nvSpPr>
            <p:cNvPr id="857098" name="Text Box 10"/>
            <p:cNvSpPr txBox="1">
              <a:spLocks noChangeArrowheads="1"/>
            </p:cNvSpPr>
            <p:nvPr/>
          </p:nvSpPr>
          <p:spPr bwMode="auto">
            <a:xfrm>
              <a:off x="703" y="2354"/>
              <a:ext cx="466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>
                  <a:solidFill>
                    <a:schemeClr val="bg1"/>
                  </a:solidFill>
                  <a:cs typeface="+mn-cs"/>
                  <a:sym typeface="Symbol" charset="0"/>
                </a:rPr>
                <a:t>bar</a:t>
              </a:r>
            </a:p>
          </p:txBody>
        </p:sp>
        <p:sp>
          <p:nvSpPr>
            <p:cNvPr id="857099" name="Text Box 11"/>
            <p:cNvSpPr txBox="1">
              <a:spLocks noChangeArrowheads="1"/>
            </p:cNvSpPr>
            <p:nvPr/>
          </p:nvSpPr>
          <p:spPr bwMode="auto">
            <a:xfrm>
              <a:off x="391" y="3721"/>
              <a:ext cx="466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>
                  <a:solidFill>
                    <a:schemeClr val="bg1"/>
                  </a:solidFill>
                  <a:cs typeface="+mn-cs"/>
                  <a:sym typeface="Symbol" charset="0"/>
                </a:rPr>
                <a:t>lens</a:t>
              </a:r>
            </a:p>
          </p:txBody>
        </p:sp>
        <p:sp>
          <p:nvSpPr>
            <p:cNvPr id="857100" name="Text Box 12"/>
            <p:cNvSpPr txBox="1">
              <a:spLocks noChangeArrowheads="1"/>
            </p:cNvSpPr>
            <p:nvPr/>
          </p:nvSpPr>
          <p:spPr bwMode="auto">
            <a:xfrm>
              <a:off x="1529" y="3720"/>
              <a:ext cx="466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>
                  <a:solidFill>
                    <a:schemeClr val="bg1"/>
                  </a:solidFill>
                  <a:cs typeface="+mn-cs"/>
                  <a:sym typeface="Symbol" charset="0"/>
                </a:rPr>
                <a:t>(R)</a:t>
              </a:r>
            </a:p>
          </p:txBody>
        </p:sp>
        <p:sp>
          <p:nvSpPr>
            <p:cNvPr id="857101" name="Line 13"/>
            <p:cNvSpPr>
              <a:spLocks noChangeShapeType="1"/>
            </p:cNvSpPr>
            <p:nvPr/>
          </p:nvSpPr>
          <p:spPr bwMode="auto">
            <a:xfrm>
              <a:off x="280" y="2530"/>
              <a:ext cx="343" cy="6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57102" name="Line 14"/>
            <p:cNvSpPr>
              <a:spLocks noChangeShapeType="1"/>
            </p:cNvSpPr>
            <p:nvPr/>
          </p:nvSpPr>
          <p:spPr bwMode="auto">
            <a:xfrm flipH="1">
              <a:off x="725" y="2530"/>
              <a:ext cx="191" cy="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57103" name="Line 15"/>
            <p:cNvSpPr>
              <a:spLocks noChangeShapeType="1"/>
            </p:cNvSpPr>
            <p:nvPr/>
          </p:nvSpPr>
          <p:spPr bwMode="auto">
            <a:xfrm flipH="1" flipV="1">
              <a:off x="609" y="3289"/>
              <a:ext cx="0" cy="4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57104" name="Line 16"/>
            <p:cNvSpPr>
              <a:spLocks noChangeShapeType="1"/>
            </p:cNvSpPr>
            <p:nvPr/>
          </p:nvSpPr>
          <p:spPr bwMode="auto">
            <a:xfrm flipV="1">
              <a:off x="1751" y="3474"/>
              <a:ext cx="164" cy="27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pic>
          <p:nvPicPr>
            <p:cNvPr id="116755" name="Picture 1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8" y="1591"/>
              <a:ext cx="1107" cy="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7106" name="Text Box 18"/>
            <p:cNvSpPr txBox="1">
              <a:spLocks noChangeArrowheads="1"/>
            </p:cNvSpPr>
            <p:nvPr/>
          </p:nvSpPr>
          <p:spPr bwMode="auto">
            <a:xfrm>
              <a:off x="1181" y="2383"/>
              <a:ext cx="4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1">
                  <a:cs typeface="+mn-cs"/>
                </a:rPr>
                <a:t>NGC 2523</a:t>
              </a:r>
              <a:endParaRPr lang="en-US" sz="2400">
                <a:cs typeface="+mn-cs"/>
              </a:endParaRPr>
            </a:p>
          </p:txBody>
        </p:sp>
        <p:sp>
          <p:nvSpPr>
            <p:cNvPr id="857107" name="Text Box 19"/>
            <p:cNvSpPr txBox="1">
              <a:spLocks noChangeArrowheads="1"/>
            </p:cNvSpPr>
            <p:nvPr/>
          </p:nvSpPr>
          <p:spPr bwMode="auto">
            <a:xfrm>
              <a:off x="39" y="3607"/>
              <a:ext cx="49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1">
                  <a:cs typeface="+mn-cs"/>
                </a:rPr>
                <a:t>NGC 1291</a:t>
              </a:r>
              <a:endParaRPr lang="en-US" sz="2400">
                <a:cs typeface="+mn-cs"/>
              </a:endParaRPr>
            </a:p>
          </p:txBody>
        </p:sp>
        <p:sp>
          <p:nvSpPr>
            <p:cNvPr id="857108" name="Line 20"/>
            <p:cNvSpPr>
              <a:spLocks noChangeShapeType="1"/>
            </p:cNvSpPr>
            <p:nvPr/>
          </p:nvSpPr>
          <p:spPr bwMode="auto">
            <a:xfrm flipV="1">
              <a:off x="1203" y="2010"/>
              <a:ext cx="370" cy="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57109" name="Text Box 21"/>
            <p:cNvSpPr txBox="1">
              <a:spLocks noChangeArrowheads="1"/>
            </p:cNvSpPr>
            <p:nvPr/>
          </p:nvSpPr>
          <p:spPr bwMode="auto">
            <a:xfrm>
              <a:off x="1533" y="1396"/>
              <a:ext cx="466" cy="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1500">
                  <a:solidFill>
                    <a:schemeClr val="bg1"/>
                  </a:solidFill>
                  <a:cs typeface="+mn-cs"/>
                  <a:sym typeface="Symbol" charset="0"/>
                </a:rPr>
                <a:t>disk</a:t>
              </a:r>
            </a:p>
          </p:txBody>
        </p:sp>
        <p:sp>
          <p:nvSpPr>
            <p:cNvPr id="857110" name="Line 22"/>
            <p:cNvSpPr>
              <a:spLocks noChangeShapeType="1"/>
            </p:cNvSpPr>
            <p:nvPr/>
          </p:nvSpPr>
          <p:spPr bwMode="auto">
            <a:xfrm flipH="1">
              <a:off x="1559" y="1573"/>
              <a:ext cx="198" cy="2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857111" name="Text Box 23"/>
          <p:cNvSpPr txBox="1">
            <a:spLocks noChangeArrowheads="1"/>
          </p:cNvSpPr>
          <p:nvPr/>
        </p:nvSpPr>
        <p:spPr bwMode="auto">
          <a:xfrm>
            <a:off x="0" y="41275"/>
            <a:ext cx="91440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>
                <a:solidFill>
                  <a:srgbClr val="FF0000"/>
                </a:solidFill>
                <a:cs typeface="+mn-cs"/>
              </a:rPr>
              <a:t>SUMMARY: Secular </a:t>
            </a:r>
            <a:r>
              <a:rPr lang="en-US" sz="3000" b="1">
                <a:solidFill>
                  <a:srgbClr val="FF0000"/>
                </a:solidFill>
                <a:cs typeface="+mn-cs"/>
                <a:sym typeface="Symbol" charset="0"/>
              </a:rPr>
              <a:t> Slow </a:t>
            </a:r>
            <a:r>
              <a:rPr lang="en-US" sz="3000" b="1">
                <a:solidFill>
                  <a:srgbClr val="FF0000"/>
                </a:solidFill>
                <a:cs typeface="+mn-cs"/>
              </a:rPr>
              <a:t>Evolution of Galaxies</a:t>
            </a:r>
            <a:endParaRPr lang="en-US" sz="3000">
              <a:cs typeface="+mn-cs"/>
            </a:endParaRPr>
          </a:p>
        </p:txBody>
      </p:sp>
      <p:pic>
        <p:nvPicPr>
          <p:cNvPr id="116743" name="Picture 24"/>
          <p:cNvPicPr>
            <a:picLocks noChangeAspect="1" noChangeArrowheads="1"/>
          </p:cNvPicPr>
          <p:nvPr/>
        </p:nvPicPr>
        <p:blipFill>
          <a:blip r:embed="rId6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4595813"/>
            <a:ext cx="2241550" cy="220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898" name="Text Box 1026"/>
          <p:cNvSpPr txBox="1">
            <a:spLocks noChangeArrowheads="1"/>
          </p:cNvSpPr>
          <p:nvPr/>
        </p:nvSpPr>
        <p:spPr bwMode="auto">
          <a:xfrm>
            <a:off x="84138" y="4976813"/>
            <a:ext cx="8978900" cy="1493837"/>
          </a:xfrm>
          <a:prstGeom prst="rect">
            <a:avLst/>
          </a:prstGeom>
          <a:noFill/>
          <a:ln w="28575">
            <a:solidFill>
              <a:srgbClr val="FF00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CC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1">
                <a:cs typeface="+mn-cs"/>
              </a:rPr>
              <a:t>Kormendy 1982, in Morphology and Dynamics of Galaxies (Saas-Fee Course 12):</a:t>
            </a:r>
          </a:p>
          <a:p>
            <a:pPr algn="ctr">
              <a:defRPr/>
            </a:pPr>
            <a:r>
              <a:rPr lang="ja-JP" altLang="en-US" sz="1800" b="1">
                <a:solidFill>
                  <a:srgbClr val="CC0000"/>
                </a:solidFill>
                <a:latin typeface="Arial"/>
                <a:cs typeface="+mn-cs"/>
              </a:rPr>
              <a:t>“</a:t>
            </a:r>
            <a:r>
              <a:rPr lang="en-US" sz="1800" b="1">
                <a:solidFill>
                  <a:srgbClr val="CC0000"/>
                </a:solidFill>
                <a:cs typeface="+mn-cs"/>
              </a:rPr>
              <a:t>A significant fraction of the bulge in many SB galaxies consists of disk gas</a:t>
            </a:r>
          </a:p>
          <a:p>
            <a:pPr algn="ctr">
              <a:defRPr/>
            </a:pPr>
            <a:r>
              <a:rPr lang="en-US" sz="1800" b="1">
                <a:solidFill>
                  <a:srgbClr val="CC0000"/>
                </a:solidFill>
                <a:cs typeface="+mn-cs"/>
              </a:rPr>
              <a:t>which has been transported to the center by the bar.  As the gas accumulates,</a:t>
            </a:r>
          </a:p>
          <a:p>
            <a:pPr algn="ctr">
              <a:defRPr/>
            </a:pPr>
            <a:r>
              <a:rPr lang="en-US" sz="1800" b="1">
                <a:solidFill>
                  <a:srgbClr val="CC0000"/>
                </a:solidFill>
                <a:cs typeface="+mn-cs"/>
              </a:rPr>
              <a:t>it forms starts and builds up a very centrally concentrated stellar distribution</a:t>
            </a:r>
          </a:p>
          <a:p>
            <a:pPr algn="ctr">
              <a:defRPr/>
            </a:pPr>
            <a:r>
              <a:rPr lang="en-US" sz="1800" b="1">
                <a:solidFill>
                  <a:srgbClr val="CC0000"/>
                </a:solidFill>
                <a:cs typeface="+mn-cs"/>
              </a:rPr>
              <a:t>which is photometrically like a bulge but dynamically like a disk.</a:t>
            </a:r>
            <a:r>
              <a:rPr lang="ja-JP" altLang="en-US" sz="1800" b="1">
                <a:solidFill>
                  <a:srgbClr val="CC0000"/>
                </a:solidFill>
                <a:latin typeface="Arial"/>
                <a:cs typeface="+mn-cs"/>
              </a:rPr>
              <a:t>”</a:t>
            </a:r>
            <a:r>
              <a:rPr lang="en-US" sz="1200">
                <a:solidFill>
                  <a:srgbClr val="CC0000"/>
                </a:solidFill>
                <a:cs typeface="+mn-cs"/>
              </a:rPr>
              <a:t> </a:t>
            </a:r>
          </a:p>
        </p:txBody>
      </p:sp>
      <p:sp>
        <p:nvSpPr>
          <p:cNvPr id="848899" name="Text Box 1027"/>
          <p:cNvSpPr txBox="1">
            <a:spLocks noChangeArrowheads="1"/>
          </p:cNvSpPr>
          <p:nvPr/>
        </p:nvSpPr>
        <p:spPr bwMode="auto">
          <a:xfrm>
            <a:off x="0" y="57150"/>
            <a:ext cx="9144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>
                <a:cs typeface="+mn-cs"/>
              </a:rPr>
              <a:t>Kormendy 1979, ApJ, 227, 714; </a:t>
            </a:r>
          </a:p>
          <a:p>
            <a:pPr algn="ctr">
              <a:defRPr/>
            </a:pPr>
            <a:r>
              <a:rPr lang="en-US" sz="1600">
                <a:cs typeface="+mn-cs"/>
              </a:rPr>
              <a:t>Kormendy 1981, in Structure and Evolution of Normal Galaxies, ed. Fall &amp; Lynden-Bell, CUP, 85 </a:t>
            </a:r>
          </a:p>
        </p:txBody>
      </p:sp>
      <p:pic>
        <p:nvPicPr>
          <p:cNvPr id="26627" name="Picture 1028" descr="secular19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733425"/>
            <a:ext cx="5267325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8901" name="Rectangle 1029"/>
          <p:cNvSpPr>
            <a:spLocks noChangeArrowheads="1"/>
          </p:cNvSpPr>
          <p:nvPr/>
        </p:nvSpPr>
        <p:spPr bwMode="auto">
          <a:xfrm>
            <a:off x="2100263" y="3203575"/>
            <a:ext cx="5187950" cy="396875"/>
          </a:xfrm>
          <a:prstGeom prst="rect">
            <a:avLst/>
          </a:prstGeom>
          <a:noFill/>
          <a:ln w="12700">
            <a:solidFill>
              <a:srgbClr val="FF000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48902" name="Text Box 1030"/>
          <p:cNvSpPr txBox="1">
            <a:spLocks noChangeArrowheads="1"/>
          </p:cNvSpPr>
          <p:nvPr/>
        </p:nvSpPr>
        <p:spPr bwMode="auto">
          <a:xfrm>
            <a:off x="7292975" y="2747963"/>
            <a:ext cx="1851025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100">
                <a:cs typeface="+mn-cs"/>
              </a:rPr>
              <a:t>Duus &amp; Freeman 1975, in La Dynamique des Galaxies Spirales, ed. Weliachew, CNRS, 419</a:t>
            </a:r>
            <a:r>
              <a:rPr lang="en-US" sz="1600">
                <a:cs typeface="+mn-cs"/>
              </a:rPr>
              <a:t>  </a:t>
            </a:r>
          </a:p>
        </p:txBody>
      </p:sp>
      <p:sp>
        <p:nvSpPr>
          <p:cNvPr id="848903" name="Line 1031"/>
          <p:cNvSpPr>
            <a:spLocks noChangeShapeType="1"/>
          </p:cNvSpPr>
          <p:nvPr/>
        </p:nvSpPr>
        <p:spPr bwMode="auto">
          <a:xfrm flipH="1">
            <a:off x="7104063" y="2870200"/>
            <a:ext cx="2889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6631" name="Picture 10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13" y="1709738"/>
            <a:ext cx="11811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8905" name="Line 1033"/>
          <p:cNvSpPr>
            <a:spLocks noChangeShapeType="1"/>
          </p:cNvSpPr>
          <p:nvPr/>
        </p:nvSpPr>
        <p:spPr bwMode="auto">
          <a:xfrm flipH="1" flipV="1">
            <a:off x="8288338" y="2384425"/>
            <a:ext cx="301625" cy="36671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 descr="benedict-n4314.jpg                                             0001AFCDHubble's HD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5588" cy="73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9427" name="Text Box 3"/>
          <p:cNvSpPr txBox="1">
            <a:spLocks noChangeArrowheads="1"/>
          </p:cNvSpPr>
          <p:nvPr/>
        </p:nvSpPr>
        <p:spPr bwMode="auto">
          <a:xfrm>
            <a:off x="55563" y="3543300"/>
            <a:ext cx="314325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en-US" sz="1900">
                <a:solidFill>
                  <a:srgbClr val="FFFFFF"/>
                </a:solidFill>
                <a:cs typeface="+mn-cs"/>
              </a:rPr>
              <a:t>The nuclear star formation</a:t>
            </a:r>
          </a:p>
          <a:p>
            <a:pPr>
              <a:defRPr/>
            </a:pPr>
            <a:r>
              <a:rPr lang="en-US" altLang="en-US" sz="1900">
                <a:solidFill>
                  <a:srgbClr val="FFFFFF"/>
                </a:solidFill>
                <a:cs typeface="+mn-cs"/>
              </a:rPr>
              <a:t>ring in NGC 4314 illustrates</a:t>
            </a:r>
          </a:p>
          <a:p>
            <a:pPr>
              <a:defRPr/>
            </a:pPr>
            <a:r>
              <a:rPr lang="en-US" altLang="en-US" sz="1900">
                <a:solidFill>
                  <a:srgbClr val="FFFFFF"/>
                </a:solidFill>
                <a:cs typeface="+mn-cs"/>
              </a:rPr>
              <a:t>the results of gas inflow:</a:t>
            </a:r>
          </a:p>
          <a:p>
            <a:pPr>
              <a:defRPr/>
            </a:pPr>
            <a:r>
              <a:rPr lang="en-US" altLang="en-US" sz="1900">
                <a:solidFill>
                  <a:srgbClr val="FFFFFF"/>
                </a:solidFill>
                <a:cs typeface="+mn-cs"/>
              </a:rPr>
              <a:t>it is building up the stellar</a:t>
            </a:r>
          </a:p>
          <a:p>
            <a:pPr>
              <a:defRPr/>
            </a:pPr>
            <a:r>
              <a:rPr lang="en-US" altLang="en-US" sz="1900">
                <a:solidFill>
                  <a:srgbClr val="FFFFFF"/>
                </a:solidFill>
                <a:cs typeface="+mn-cs"/>
              </a:rPr>
              <a:t>density near the center.</a:t>
            </a:r>
            <a:r>
              <a:rPr lang="en-US" altLang="en-US" sz="2000">
                <a:solidFill>
                  <a:srgbClr val="FFFFFF"/>
                </a:solidFill>
                <a:cs typeface="+mn-cs"/>
              </a:rPr>
              <a:t> </a:t>
            </a:r>
            <a:endParaRPr lang="en-US" altLang="en-US" sz="2400">
              <a:solidFill>
                <a:srgbClr val="000000"/>
              </a:solidFill>
              <a:latin typeface="Times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881438" y="6505575"/>
            <a:ext cx="1401762" cy="352425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>
                <a:solidFill>
                  <a:schemeClr val="tx1"/>
                </a:solidFill>
                <a:cs typeface="+mj-cs"/>
              </a:rPr>
              <a:t>NGC 1365</a:t>
            </a:r>
            <a:endParaRPr lang="en-US" smtClean="0">
              <a:cs typeface="+mj-cs"/>
            </a:endParaRPr>
          </a:p>
        </p:txBody>
      </p:sp>
      <p:sp>
        <p:nvSpPr>
          <p:cNvPr id="1208324" name="Rectangle 4"/>
          <p:cNvSpPr>
            <a:spLocks noChangeArrowheads="1"/>
          </p:cNvSpPr>
          <p:nvPr/>
        </p:nvSpPr>
        <p:spPr bwMode="auto">
          <a:xfrm>
            <a:off x="0" y="0"/>
            <a:ext cx="9144000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 dirty="0">
                <a:solidFill>
                  <a:srgbClr val="99CCFF"/>
                </a:solidFill>
                <a:cs typeface="+mn-cs"/>
              </a:rPr>
              <a:t>Secular Evolution and the Growth of </a:t>
            </a:r>
            <a:r>
              <a:rPr lang="en-US" sz="2800" b="1" dirty="0" err="1">
                <a:solidFill>
                  <a:srgbClr val="99CCFF"/>
                </a:solidFill>
                <a:cs typeface="+mn-cs"/>
              </a:rPr>
              <a:t>Pseudobulges</a:t>
            </a:r>
            <a:r>
              <a:rPr lang="en-US" sz="2800" b="1" dirty="0">
                <a:solidFill>
                  <a:srgbClr val="99CCFF"/>
                </a:solidFill>
                <a:cs typeface="+mn-cs"/>
              </a:rPr>
              <a:t/>
            </a:r>
            <a:br>
              <a:rPr lang="en-US" sz="2800" b="1" dirty="0">
                <a:solidFill>
                  <a:srgbClr val="99CCFF"/>
                </a:solidFill>
                <a:cs typeface="+mn-cs"/>
              </a:rPr>
            </a:br>
            <a:r>
              <a:rPr lang="en-US" sz="2800" b="1" dirty="0">
                <a:solidFill>
                  <a:srgbClr val="99CCFF"/>
                </a:solidFill>
                <a:cs typeface="+mn-cs"/>
              </a:rPr>
              <a:t>in Disk Galaxies</a:t>
            </a:r>
            <a:endParaRPr lang="en-US" sz="2600" b="1" dirty="0">
              <a:solidFill>
                <a:srgbClr val="9999FF"/>
              </a:solidFill>
              <a:cs typeface="+mn-cs"/>
            </a:endParaRPr>
          </a:p>
        </p:txBody>
      </p:sp>
      <p:pic>
        <p:nvPicPr>
          <p:cNvPr id="119812" name="Picture 6" descr="N4736-SD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8" y="1069975"/>
            <a:ext cx="7072312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25" name="Rectangle 5"/>
          <p:cNvSpPr>
            <a:spLocks noChangeArrowheads="1"/>
          </p:cNvSpPr>
          <p:nvPr/>
        </p:nvSpPr>
        <p:spPr bwMode="auto">
          <a:xfrm>
            <a:off x="0" y="6370638"/>
            <a:ext cx="91440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99CCFF"/>
                </a:solidFill>
                <a:cs typeface="+mn-cs"/>
              </a:rPr>
              <a:t/>
            </a:r>
            <a:br>
              <a:rPr lang="en-US" sz="2800" b="1">
                <a:solidFill>
                  <a:srgbClr val="99CCFF"/>
                </a:solidFill>
                <a:cs typeface="+mn-cs"/>
              </a:rPr>
            </a:br>
            <a:r>
              <a:rPr lang="en-US" sz="2800" b="1">
                <a:solidFill>
                  <a:srgbClr val="99CCFF"/>
                </a:solidFill>
                <a:cs typeface="+mn-cs"/>
              </a:rPr>
              <a:t> </a:t>
            </a:r>
            <a:r>
              <a:rPr lang="en-US" sz="2000" b="1">
                <a:solidFill>
                  <a:srgbClr val="99CCFF"/>
                </a:solidFill>
                <a:cs typeface="+mn-cs"/>
              </a:rPr>
              <a:t>Kormendy &amp; Kennicutt 2004, ARA&amp;A, 42, 603</a:t>
            </a:r>
            <a:r>
              <a:rPr lang="en-US" sz="1500" b="1">
                <a:solidFill>
                  <a:srgbClr val="99CCFF"/>
                </a:solidFill>
                <a:cs typeface="+mn-cs"/>
              </a:rPr>
              <a:t/>
            </a:r>
            <a:br>
              <a:rPr lang="en-US" sz="1500" b="1">
                <a:solidFill>
                  <a:srgbClr val="99CCFF"/>
                </a:solidFill>
                <a:cs typeface="+mn-cs"/>
              </a:rPr>
            </a:br>
            <a:r>
              <a:rPr lang="en-US" sz="800" b="1">
                <a:solidFill>
                  <a:srgbClr val="99CCFF"/>
                </a:solidFill>
                <a:cs typeface="+mn-cs"/>
              </a:rPr>
              <a:t> </a:t>
            </a:r>
            <a:br>
              <a:rPr lang="en-US" sz="800" b="1">
                <a:solidFill>
                  <a:srgbClr val="99CCFF"/>
                </a:solidFill>
                <a:cs typeface="+mn-cs"/>
              </a:rPr>
            </a:br>
            <a:endParaRPr lang="en-US" sz="2600" b="1">
              <a:solidFill>
                <a:srgbClr val="9999FF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"/>
          <p:cNvSpPr>
            <a:spLocks noChangeArrowheads="1"/>
          </p:cNvSpPr>
          <p:nvPr/>
        </p:nvSpPr>
        <p:spPr bwMode="auto">
          <a:xfrm>
            <a:off x="258763" y="4494213"/>
            <a:ext cx="7008812" cy="1655762"/>
          </a:xfrm>
          <a:prstGeom prst="rect">
            <a:avLst/>
          </a:prstGeom>
          <a:solidFill>
            <a:srgbClr val="00005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sz="200">
              <a:solidFill>
                <a:srgbClr val="FFEFD4"/>
              </a:solidFill>
            </a:endParaRPr>
          </a:p>
        </p:txBody>
      </p:sp>
      <p:pic>
        <p:nvPicPr>
          <p:cNvPr id="121859" name="Picture 8" descr="N2523block"/>
          <p:cNvPicPr>
            <a:picLocks noChangeAspect="1" noChangeArrowheads="1"/>
          </p:cNvPicPr>
          <p:nvPr/>
        </p:nvPicPr>
        <p:blipFill>
          <a:blip r:embed="rId3">
            <a:lum bright="-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900" y="68263"/>
            <a:ext cx="3227388" cy="183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3366" name="Picture 6"/>
          <p:cNvPicPr>
            <a:picLocks noChangeAspect="1" noChangeArrowheads="1"/>
          </p:cNvPicPr>
          <p:nvPr/>
        </p:nvPicPr>
        <p:blipFill>
          <a:blip r:embed="rId4">
            <a:lum bright="-2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63500"/>
            <a:ext cx="2881313" cy="163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83363" name="Text Box 3"/>
          <p:cNvSpPr txBox="1">
            <a:spLocks noChangeArrowheads="1"/>
          </p:cNvSpPr>
          <p:nvPr/>
        </p:nvSpPr>
        <p:spPr bwMode="auto">
          <a:xfrm>
            <a:off x="352425" y="233363"/>
            <a:ext cx="8124825" cy="620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CC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AFEFFF"/>
                </a:solidFill>
                <a:cs typeface="+mn-cs"/>
              </a:rPr>
              <a:t>                   </a:t>
            </a:r>
          </a:p>
          <a:p>
            <a:pPr>
              <a:defRPr/>
            </a:pPr>
            <a:endParaRPr lang="en-US" sz="2000" b="1" dirty="0">
              <a:solidFill>
                <a:srgbClr val="AFEFFF"/>
              </a:solidFill>
              <a:cs typeface="+mn-cs"/>
            </a:endParaRPr>
          </a:p>
          <a:p>
            <a:pPr>
              <a:defRPr/>
            </a:pPr>
            <a:r>
              <a:rPr lang="en-US" sz="2000" b="1" dirty="0">
                <a:solidFill>
                  <a:srgbClr val="AFEFFF"/>
                </a:solidFill>
                <a:cs typeface="+mn-cs"/>
              </a:rPr>
              <a:t>           </a:t>
            </a:r>
            <a:r>
              <a:rPr lang="en-US" sz="3200" b="1" dirty="0">
                <a:solidFill>
                  <a:srgbClr val="AFEFFF"/>
                </a:solidFill>
                <a:cs typeface="+mn-cs"/>
              </a:rPr>
              <a:t>OUTLINE</a:t>
            </a:r>
          </a:p>
          <a:p>
            <a:pPr>
              <a:defRPr/>
            </a:pPr>
            <a:endParaRPr lang="en-US" sz="2700" b="1" dirty="0">
              <a:solidFill>
                <a:srgbClr val="AFEFFF"/>
              </a:solidFill>
              <a:cs typeface="+mn-cs"/>
            </a:endParaRPr>
          </a:p>
          <a:p>
            <a:pPr>
              <a:defRPr/>
            </a:pPr>
            <a:endParaRPr lang="en-US" sz="1800" b="1" dirty="0">
              <a:solidFill>
                <a:srgbClr val="AFEFFF"/>
              </a:solidFill>
              <a:cs typeface="+mn-cs"/>
            </a:endParaRPr>
          </a:p>
          <a:p>
            <a:pPr>
              <a:defRPr/>
            </a:pPr>
            <a:endParaRPr lang="en-US" sz="1800" b="1" dirty="0">
              <a:solidFill>
                <a:srgbClr val="AFEFFF"/>
              </a:solidFill>
              <a:cs typeface="+mn-cs"/>
            </a:endParaRPr>
          </a:p>
          <a:p>
            <a:pPr>
              <a:defRPr/>
            </a:pPr>
            <a:endParaRPr lang="en-US" sz="1800" b="1" dirty="0">
              <a:solidFill>
                <a:srgbClr val="AFEFFF"/>
              </a:solidFill>
              <a:cs typeface="+mn-cs"/>
            </a:endParaRPr>
          </a:p>
          <a:p>
            <a:pPr>
              <a:defRPr/>
            </a:pPr>
            <a:endParaRPr lang="en-US" sz="1800" b="1" dirty="0">
              <a:solidFill>
                <a:srgbClr val="AFEFFF"/>
              </a:solidFill>
              <a:cs typeface="+mn-cs"/>
            </a:endParaRP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1 — Barred galaxy structure and evolution: A heuristic introduction</a:t>
            </a: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        </a:t>
            </a:r>
            <a:r>
              <a:rPr lang="en-US" sz="1800" b="1" dirty="0">
                <a:solidFill>
                  <a:srgbClr val="AFEFFF"/>
                </a:solidFill>
                <a:cs typeface="+mn-cs"/>
                <a:sym typeface="Symbol" charset="0"/>
              </a:rPr>
              <a:t></a:t>
            </a:r>
            <a:r>
              <a:rPr lang="en-US" sz="1800" b="1" dirty="0">
                <a:solidFill>
                  <a:srgbClr val="AFEFFF"/>
                </a:solidFill>
                <a:cs typeface="+mn-cs"/>
              </a:rPr>
              <a:t> Bar growth by outward angular momentum transport;</a:t>
            </a: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             Construction of inner and outer rings;</a:t>
            </a: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             Bar death  </a:t>
            </a:r>
            <a:r>
              <a:rPr lang="en-US" sz="1800" b="1" dirty="0">
                <a:solidFill>
                  <a:srgbClr val="AFEFFF"/>
                </a:solidFill>
                <a:cs typeface="+mn-cs"/>
                <a:sym typeface="Symbol" charset="0"/>
              </a:rPr>
              <a:t></a:t>
            </a:r>
            <a:r>
              <a:rPr lang="en-US" sz="1800" b="1" dirty="0">
                <a:solidFill>
                  <a:srgbClr val="AFEFFF"/>
                </a:solidFill>
                <a:cs typeface="+mn-cs"/>
              </a:rPr>
              <a:t> formation of lens components</a:t>
            </a:r>
          </a:p>
          <a:p>
            <a:pPr>
              <a:defRPr/>
            </a:pPr>
            <a:endParaRPr lang="en-US" sz="1800" b="1" dirty="0">
              <a:solidFill>
                <a:srgbClr val="AFEFFF"/>
              </a:solidFill>
              <a:cs typeface="+mn-cs"/>
            </a:endParaRPr>
          </a:p>
          <a:p>
            <a:pPr>
              <a:defRPr/>
            </a:pPr>
            <a:endParaRPr lang="en-US" sz="1800" b="1" dirty="0">
              <a:solidFill>
                <a:srgbClr val="AFEFFF"/>
              </a:solidFill>
              <a:cs typeface="+mn-cs"/>
            </a:endParaRP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2 — </a:t>
            </a:r>
            <a:r>
              <a:rPr lang="en-US" sz="1800" b="1" u="sng" dirty="0">
                <a:solidFill>
                  <a:srgbClr val="AFEFFF"/>
                </a:solidFill>
                <a:cs typeface="+mn-cs"/>
              </a:rPr>
              <a:t>Internal secular evolution</a:t>
            </a:r>
            <a:r>
              <a:rPr lang="en-US" sz="1800" b="1" dirty="0">
                <a:solidFill>
                  <a:srgbClr val="AFEFFF"/>
                </a:solidFill>
                <a:cs typeface="+mn-cs"/>
              </a:rPr>
              <a:t> in disk galaxies</a:t>
            </a: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        </a:t>
            </a:r>
            <a:r>
              <a:rPr lang="en-US" sz="1800" b="1" dirty="0">
                <a:solidFill>
                  <a:srgbClr val="AFEFFF"/>
                </a:solidFill>
                <a:cs typeface="+mn-cs"/>
                <a:sym typeface="Symbol" charset="0"/>
              </a:rPr>
              <a:t></a:t>
            </a:r>
            <a:r>
              <a:rPr lang="en-US" sz="1800" b="1" dirty="0">
                <a:solidFill>
                  <a:srgbClr val="AFEFFF"/>
                </a:solidFill>
                <a:cs typeface="+mn-cs"/>
              </a:rPr>
              <a:t> radial transport of gas by bars, ovals, spiral structure</a:t>
            </a:r>
          </a:p>
          <a:p>
            <a:pPr>
              <a:defRPr/>
            </a:pPr>
            <a:endParaRPr lang="en-US" sz="1000" b="1" dirty="0">
              <a:solidFill>
                <a:srgbClr val="AFEFFF"/>
              </a:solidFill>
              <a:cs typeface="+mn-cs"/>
            </a:endParaRP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   — Secular growth of </a:t>
            </a:r>
            <a:r>
              <a:rPr lang="en-US" sz="1800" b="1" dirty="0" err="1">
                <a:solidFill>
                  <a:srgbClr val="AFEFFF"/>
                </a:solidFill>
                <a:cs typeface="+mn-cs"/>
              </a:rPr>
              <a:t>pseudobulges</a:t>
            </a:r>
            <a:r>
              <a:rPr lang="en-US" sz="1800" b="1" dirty="0">
                <a:solidFill>
                  <a:srgbClr val="AFEFFF"/>
                </a:solidFill>
                <a:cs typeface="+mn-cs"/>
              </a:rPr>
              <a:t> (PB) that retain</a:t>
            </a: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            some memory of their </a:t>
            </a:r>
            <a:r>
              <a:rPr lang="en-US" sz="1800" b="1" dirty="0" err="1">
                <a:solidFill>
                  <a:srgbClr val="AFEFFF"/>
                </a:solidFill>
                <a:cs typeface="+mn-cs"/>
              </a:rPr>
              <a:t>disky</a:t>
            </a:r>
            <a:r>
              <a:rPr lang="en-US" sz="1800" b="1" dirty="0">
                <a:solidFill>
                  <a:srgbClr val="AFEFFF"/>
                </a:solidFill>
                <a:cs typeface="+mn-cs"/>
              </a:rPr>
              <a:t> origin.</a:t>
            </a:r>
          </a:p>
          <a:p>
            <a:pPr>
              <a:defRPr/>
            </a:pPr>
            <a:r>
              <a:rPr lang="en-US" sz="1800" b="1" dirty="0">
                <a:solidFill>
                  <a:srgbClr val="AFEFFF"/>
                </a:solidFill>
                <a:cs typeface="+mn-cs"/>
              </a:rPr>
              <a:t>            Star formation rates </a:t>
            </a:r>
            <a:r>
              <a:rPr lang="en-US" sz="1800" b="1" dirty="0">
                <a:solidFill>
                  <a:srgbClr val="AFEFFF"/>
                </a:solidFill>
                <a:cs typeface="+mn-cs"/>
                <a:sym typeface="Symbol" charset="0"/>
              </a:rPr>
              <a:t> (PB/Total) .</a:t>
            </a:r>
          </a:p>
          <a:p>
            <a:pPr>
              <a:defRPr/>
            </a:pPr>
            <a:endParaRPr lang="en-US" sz="1800" b="1" dirty="0">
              <a:solidFill>
                <a:srgbClr val="AFEFFF"/>
              </a:solidFill>
              <a:cs typeface="+mn-cs"/>
              <a:sym typeface="Symbo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4049713"/>
            <a:ext cx="1770062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3" y="15875"/>
            <a:ext cx="56213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7444" name="Text Box 4"/>
          <p:cNvSpPr txBox="1">
            <a:spLocks noChangeArrowheads="1"/>
          </p:cNvSpPr>
          <p:nvPr/>
        </p:nvSpPr>
        <p:spPr bwMode="auto">
          <a:xfrm>
            <a:off x="0" y="587375"/>
            <a:ext cx="3649663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>
                <a:solidFill>
                  <a:srgbClr val="000000"/>
                </a:solidFill>
                <a:cs typeface="+mn-cs"/>
                <a:sym typeface="Symbol" charset="0"/>
              </a:rPr>
              <a:t>Kormendy 1982, in </a:t>
            </a:r>
          </a:p>
          <a:p>
            <a:pPr algn="ctr">
              <a:defRPr/>
            </a:pPr>
            <a:r>
              <a:rPr lang="en-US" sz="1500">
                <a:solidFill>
                  <a:srgbClr val="000000"/>
                </a:solidFill>
                <a:cs typeface="+mn-cs"/>
                <a:sym typeface="Symbol" charset="0"/>
              </a:rPr>
              <a:t>Morphology and Dynamics of Galaxies, 12</a:t>
            </a:r>
            <a:r>
              <a:rPr lang="en-US" sz="1500" b="1" baseline="30000">
                <a:solidFill>
                  <a:srgbClr val="000000"/>
                </a:solidFill>
                <a:cs typeface="+mn-cs"/>
                <a:sym typeface="Symbol" charset="0"/>
              </a:rPr>
              <a:t>th</a:t>
            </a:r>
            <a:r>
              <a:rPr lang="en-US" sz="1500">
                <a:solidFill>
                  <a:srgbClr val="000000"/>
                </a:solidFill>
                <a:cs typeface="+mn-cs"/>
                <a:sym typeface="Symbol" charset="0"/>
              </a:rPr>
              <a:t> Saas-Fee Course, </a:t>
            </a:r>
          </a:p>
          <a:p>
            <a:pPr algn="ctr">
              <a:defRPr/>
            </a:pPr>
            <a:r>
              <a:rPr lang="en-US" sz="1500">
                <a:solidFill>
                  <a:srgbClr val="000000"/>
                </a:solidFill>
                <a:cs typeface="+mn-cs"/>
                <a:sym typeface="Symbol" charset="0"/>
              </a:rPr>
              <a:t>ed. M. Martinet &amp; M. Mayor</a:t>
            </a:r>
          </a:p>
          <a:p>
            <a:pPr algn="ctr">
              <a:defRPr/>
            </a:pPr>
            <a:r>
              <a:rPr lang="en-US" sz="1500">
                <a:solidFill>
                  <a:srgbClr val="000000"/>
                </a:solidFill>
                <a:cs typeface="+mn-cs"/>
                <a:sym typeface="Symbol" charset="0"/>
              </a:rPr>
              <a:t>(Sauverny: Geneva Observatory), 113</a:t>
            </a:r>
            <a:endParaRPr lang="en-US" sz="15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2390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4057650"/>
            <a:ext cx="1757363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7446" name="Text Box 6"/>
          <p:cNvSpPr txBox="1">
            <a:spLocks noChangeArrowheads="1"/>
          </p:cNvSpPr>
          <p:nvPr/>
        </p:nvSpPr>
        <p:spPr bwMode="auto">
          <a:xfrm>
            <a:off x="1592263" y="3068638"/>
            <a:ext cx="38576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 b="1">
                <a:solidFill>
                  <a:srgbClr val="000000"/>
                </a:solidFill>
                <a:cs typeface="+mn-cs"/>
              </a:rPr>
              <a:t>(r)</a:t>
            </a:r>
            <a:endParaRPr lang="en-US" sz="1500">
              <a:solidFill>
                <a:srgbClr val="000000"/>
              </a:solidFill>
              <a:cs typeface="+mn-cs"/>
            </a:endParaRPr>
          </a:p>
        </p:txBody>
      </p:sp>
      <p:sp>
        <p:nvSpPr>
          <p:cNvPr id="957447" name="Text Box 7"/>
          <p:cNvSpPr txBox="1">
            <a:spLocks noChangeArrowheads="1"/>
          </p:cNvSpPr>
          <p:nvPr/>
        </p:nvSpPr>
        <p:spPr bwMode="auto">
          <a:xfrm>
            <a:off x="107950" y="3736975"/>
            <a:ext cx="741363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>
                <a:solidFill>
                  <a:srgbClr val="FF0000"/>
                </a:solidFill>
                <a:cs typeface="+mn-cs"/>
                <a:sym typeface="Symbol" charset="0"/>
              </a:rPr>
              <a:t>bulge</a:t>
            </a:r>
            <a:endParaRPr lang="en-US" sz="1500">
              <a:solidFill>
                <a:srgbClr val="000000"/>
              </a:solidFill>
              <a:cs typeface="+mn-cs"/>
              <a:sym typeface="Symbol" charset="0"/>
            </a:endParaRPr>
          </a:p>
        </p:txBody>
      </p:sp>
      <p:sp>
        <p:nvSpPr>
          <p:cNvPr id="957448" name="Text Box 8"/>
          <p:cNvSpPr txBox="1">
            <a:spLocks noChangeArrowheads="1"/>
          </p:cNvSpPr>
          <p:nvPr/>
        </p:nvSpPr>
        <p:spPr bwMode="auto">
          <a:xfrm>
            <a:off x="1116013" y="3736975"/>
            <a:ext cx="7397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>
                <a:solidFill>
                  <a:srgbClr val="0000CC"/>
                </a:solidFill>
                <a:cs typeface="+mn-cs"/>
                <a:sym typeface="Symbol" charset="0"/>
              </a:rPr>
              <a:t>bar</a:t>
            </a:r>
            <a:endParaRPr lang="en-US" sz="1500">
              <a:solidFill>
                <a:srgbClr val="000000"/>
              </a:solidFill>
              <a:cs typeface="+mn-cs"/>
              <a:sym typeface="Symbol" charset="0"/>
            </a:endParaRPr>
          </a:p>
        </p:txBody>
      </p:sp>
      <p:sp>
        <p:nvSpPr>
          <p:cNvPr id="957449" name="Text Box 9"/>
          <p:cNvSpPr txBox="1">
            <a:spLocks noChangeArrowheads="1"/>
          </p:cNvSpPr>
          <p:nvPr/>
        </p:nvSpPr>
        <p:spPr bwMode="auto">
          <a:xfrm>
            <a:off x="620713" y="5907088"/>
            <a:ext cx="7397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>
                <a:solidFill>
                  <a:srgbClr val="000000"/>
                </a:solidFill>
                <a:cs typeface="+mn-cs"/>
                <a:sym typeface="Symbol" charset="0"/>
              </a:rPr>
              <a:t>lens</a:t>
            </a:r>
          </a:p>
        </p:txBody>
      </p:sp>
      <p:sp>
        <p:nvSpPr>
          <p:cNvPr id="957450" name="Text Box 10"/>
          <p:cNvSpPr txBox="1">
            <a:spLocks noChangeArrowheads="1"/>
          </p:cNvSpPr>
          <p:nvPr/>
        </p:nvSpPr>
        <p:spPr bwMode="auto">
          <a:xfrm>
            <a:off x="2427288" y="5905500"/>
            <a:ext cx="7397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>
                <a:solidFill>
                  <a:srgbClr val="006600"/>
                </a:solidFill>
                <a:cs typeface="+mn-cs"/>
                <a:sym typeface="Symbol" charset="0"/>
              </a:rPr>
              <a:t>(R)</a:t>
            </a:r>
            <a:endParaRPr lang="en-US" sz="1500">
              <a:solidFill>
                <a:srgbClr val="000000"/>
              </a:solidFill>
              <a:cs typeface="+mn-cs"/>
              <a:sym typeface="Symbol" charset="0"/>
            </a:endParaRPr>
          </a:p>
        </p:txBody>
      </p:sp>
      <p:sp>
        <p:nvSpPr>
          <p:cNvPr id="957451" name="Line 11"/>
          <p:cNvSpPr>
            <a:spLocks noChangeShapeType="1"/>
          </p:cNvSpPr>
          <p:nvPr/>
        </p:nvSpPr>
        <p:spPr bwMode="auto">
          <a:xfrm>
            <a:off x="444500" y="4016375"/>
            <a:ext cx="544513" cy="9874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57452" name="Line 12"/>
          <p:cNvSpPr>
            <a:spLocks noChangeShapeType="1"/>
          </p:cNvSpPr>
          <p:nvPr/>
        </p:nvSpPr>
        <p:spPr bwMode="auto">
          <a:xfrm flipH="1">
            <a:off x="1150938" y="4016375"/>
            <a:ext cx="303212" cy="1031875"/>
          </a:xfrm>
          <a:prstGeom prst="line">
            <a:avLst/>
          </a:prstGeom>
          <a:noFill/>
          <a:ln w="9525">
            <a:solidFill>
              <a:srgbClr val="3366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57453" name="Line 13"/>
          <p:cNvSpPr>
            <a:spLocks noChangeShapeType="1"/>
          </p:cNvSpPr>
          <p:nvPr/>
        </p:nvSpPr>
        <p:spPr bwMode="auto">
          <a:xfrm flipH="1" flipV="1">
            <a:off x="966788" y="5221288"/>
            <a:ext cx="0" cy="7604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57454" name="Line 14"/>
          <p:cNvSpPr>
            <a:spLocks noChangeShapeType="1"/>
          </p:cNvSpPr>
          <p:nvPr/>
        </p:nvSpPr>
        <p:spPr bwMode="auto">
          <a:xfrm flipV="1">
            <a:off x="2779713" y="5514975"/>
            <a:ext cx="260350" cy="433388"/>
          </a:xfrm>
          <a:prstGeom prst="line">
            <a:avLst/>
          </a:prstGeom>
          <a:noFill/>
          <a:ln w="9525">
            <a:solidFill>
              <a:srgbClr val="33CC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23918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2525713"/>
            <a:ext cx="1757363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7456" name="Text Box 16"/>
          <p:cNvSpPr txBox="1">
            <a:spLocks noChangeArrowheads="1"/>
          </p:cNvSpPr>
          <p:nvPr/>
        </p:nvSpPr>
        <p:spPr bwMode="auto">
          <a:xfrm>
            <a:off x="1874838" y="3783013"/>
            <a:ext cx="784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000000"/>
                </a:solidFill>
                <a:cs typeface="+mn-cs"/>
              </a:rPr>
              <a:t>NGC 2523</a:t>
            </a: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957457" name="Text Box 17"/>
          <p:cNvSpPr txBox="1">
            <a:spLocks noChangeArrowheads="1"/>
          </p:cNvSpPr>
          <p:nvPr/>
        </p:nvSpPr>
        <p:spPr bwMode="auto">
          <a:xfrm>
            <a:off x="61913" y="5726113"/>
            <a:ext cx="784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000000"/>
                </a:solidFill>
                <a:cs typeface="+mn-cs"/>
              </a:rPr>
              <a:t>NGC 1291</a:t>
            </a: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957458" name="Line 18"/>
          <p:cNvSpPr>
            <a:spLocks noChangeShapeType="1"/>
          </p:cNvSpPr>
          <p:nvPr/>
        </p:nvSpPr>
        <p:spPr bwMode="auto">
          <a:xfrm flipV="1">
            <a:off x="1909763" y="3190875"/>
            <a:ext cx="587375" cy="555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957459" name="Text Box 19"/>
          <p:cNvSpPr txBox="1">
            <a:spLocks noChangeArrowheads="1"/>
          </p:cNvSpPr>
          <p:nvPr/>
        </p:nvSpPr>
        <p:spPr bwMode="auto">
          <a:xfrm>
            <a:off x="2433638" y="2216150"/>
            <a:ext cx="7397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>
                <a:solidFill>
                  <a:srgbClr val="000000"/>
                </a:solidFill>
                <a:cs typeface="+mn-cs"/>
                <a:sym typeface="Symbol" charset="0"/>
              </a:rPr>
              <a:t>disk</a:t>
            </a:r>
          </a:p>
        </p:txBody>
      </p:sp>
      <p:sp>
        <p:nvSpPr>
          <p:cNvPr id="957460" name="Line 20"/>
          <p:cNvSpPr>
            <a:spLocks noChangeShapeType="1"/>
          </p:cNvSpPr>
          <p:nvPr/>
        </p:nvSpPr>
        <p:spPr bwMode="auto">
          <a:xfrm flipH="1">
            <a:off x="2474913" y="2497138"/>
            <a:ext cx="314325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m87_aat"/>
          <p:cNvPicPr>
            <a:picLocks noChangeAspect="1" noChangeArrowheads="1"/>
          </p:cNvPicPr>
          <p:nvPr/>
        </p:nvPicPr>
        <p:blipFill>
          <a:blip r:embed="rId3">
            <a:lum bright="2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0"/>
            <a:ext cx="202565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7219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200" b="1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>
                <a:solidFill>
                  <a:srgbClr val="99CCFF"/>
                </a:solidFill>
                <a:cs typeface="+mn-cs"/>
              </a:rPr>
            </a:br>
            <a:r>
              <a:rPr lang="en-US" sz="2200" b="1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>
                <a:solidFill>
                  <a:srgbClr val="99CCFF"/>
                </a:solidFill>
                <a:cs typeface="+mn-cs"/>
              </a:rPr>
            </a:br>
            <a:r>
              <a:rPr lang="en-US" sz="2200" b="1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>
                <a:solidFill>
                  <a:srgbClr val="99CCFF"/>
                </a:solidFill>
                <a:cs typeface="+mn-cs"/>
              </a:rPr>
            </a:br>
            <a:r>
              <a:rPr lang="en-US" sz="3900" b="1">
                <a:solidFill>
                  <a:srgbClr val="FFD6D6"/>
                </a:solidFill>
                <a:cs typeface="+mn-cs"/>
              </a:rPr>
              <a:t>Bulge Definition:</a:t>
            </a:r>
            <a:r>
              <a:rPr lang="en-US" sz="2200" b="1">
                <a:solidFill>
                  <a:srgbClr val="FFD6D6"/>
                </a:solidFill>
                <a:cs typeface="+mn-cs"/>
              </a:rPr>
              <a:t/>
            </a:r>
            <a:br>
              <a:rPr lang="en-US" sz="2200" b="1">
                <a:solidFill>
                  <a:srgbClr val="FFD6D6"/>
                </a:solidFill>
                <a:cs typeface="+mn-cs"/>
              </a:rPr>
            </a:br>
            <a:r>
              <a:rPr lang="en-US" sz="2200" b="1">
                <a:solidFill>
                  <a:srgbClr val="FFD6D6"/>
                </a:solidFill>
                <a:cs typeface="+mn-cs"/>
              </a:rPr>
              <a:t/>
            </a:r>
            <a:br>
              <a:rPr lang="en-US" sz="2200" b="1">
                <a:solidFill>
                  <a:srgbClr val="FFD6D6"/>
                </a:solidFill>
                <a:cs typeface="+mn-cs"/>
              </a:rPr>
            </a:br>
            <a:r>
              <a:rPr lang="en-US" sz="2200" b="1">
                <a:solidFill>
                  <a:srgbClr val="FFD6D6"/>
                </a:solidFill>
                <a:cs typeface="+mn-cs"/>
              </a:rPr>
              <a:t>Alvio Renzini, following Allan Sandage:</a:t>
            </a:r>
            <a:br>
              <a:rPr lang="en-US" sz="2200" b="1">
                <a:solidFill>
                  <a:srgbClr val="FFD6D6"/>
                </a:solidFill>
                <a:cs typeface="+mn-cs"/>
              </a:rPr>
            </a:br>
            <a:r>
              <a:rPr lang="en-US" sz="2200" b="1">
                <a:solidFill>
                  <a:srgbClr val="FFD6D6"/>
                </a:solidFill>
                <a:cs typeface="+mn-cs"/>
              </a:rPr>
              <a:t/>
            </a:r>
            <a:br>
              <a:rPr lang="en-US" sz="2200" b="1">
                <a:solidFill>
                  <a:srgbClr val="FFD6D6"/>
                </a:solidFill>
                <a:cs typeface="+mn-cs"/>
              </a:rPr>
            </a:br>
            <a:r>
              <a:rPr lang="ja-JP" altLang="en-US" sz="2200" b="1">
                <a:solidFill>
                  <a:srgbClr val="FFD6D6"/>
                </a:solidFill>
                <a:latin typeface="Arial"/>
                <a:cs typeface="+mn-cs"/>
              </a:rPr>
              <a:t>“</a:t>
            </a:r>
            <a:r>
              <a:rPr lang="en-US" sz="2200" b="1">
                <a:solidFill>
                  <a:srgbClr val="FFD6D6"/>
                </a:solidFill>
                <a:cs typeface="+mn-cs"/>
              </a:rPr>
              <a:t>A bulge is nothing more nor less than an elliptical galaxy that happens to live in the middle of a disk.</a:t>
            </a:r>
            <a:r>
              <a:rPr lang="ja-JP" altLang="en-US" sz="2200" b="1">
                <a:solidFill>
                  <a:srgbClr val="FFD6D6"/>
                </a:solidFill>
                <a:latin typeface="Arial"/>
                <a:cs typeface="+mn-cs"/>
              </a:rPr>
              <a:t>”</a:t>
            </a:r>
            <a:endParaRPr lang="en-US" sz="2200" b="1">
              <a:solidFill>
                <a:srgbClr val="000000"/>
              </a:solidFill>
              <a:cs typeface="+mn-cs"/>
            </a:endParaRPr>
          </a:p>
        </p:txBody>
      </p:sp>
      <p:pic>
        <p:nvPicPr>
          <p:cNvPr id="125956" name="Picture 4"/>
          <p:cNvPicPr>
            <a:picLocks noChangeAspect="1" noChangeArrowheads="1"/>
          </p:cNvPicPr>
          <p:nvPr/>
        </p:nvPicPr>
        <p:blipFill>
          <a:blip r:embed="rId4">
            <a:lum bright="-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0"/>
            <a:ext cx="238125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 descr="m87_aat"/>
          <p:cNvPicPr>
            <a:picLocks noChangeAspect="1" noChangeArrowheads="1"/>
          </p:cNvPicPr>
          <p:nvPr/>
        </p:nvPicPr>
        <p:blipFill>
          <a:blip r:embed="rId3">
            <a:lum bright="2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63" y="0"/>
            <a:ext cx="202565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9507" name="Rectangle 3"/>
          <p:cNvSpPr>
            <a:spLocks noChangeArrowheads="1"/>
          </p:cNvSpPr>
          <p:nvPr/>
        </p:nvSpPr>
        <p:spPr bwMode="auto">
          <a:xfrm>
            <a:off x="0" y="422275"/>
            <a:ext cx="9144000" cy="636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 dirty="0">
                <a:solidFill>
                  <a:srgbClr val="99CCFF"/>
                </a:solidFill>
                <a:cs typeface="+mn-cs"/>
              </a:rPr>
            </a:br>
            <a:r>
              <a:rPr lang="en-US" sz="2200" b="1" dirty="0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 dirty="0">
                <a:solidFill>
                  <a:srgbClr val="99CCFF"/>
                </a:solidFill>
                <a:cs typeface="+mn-cs"/>
              </a:rPr>
            </a:br>
            <a:r>
              <a:rPr lang="en-US" sz="2200" b="1" dirty="0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 dirty="0">
                <a:solidFill>
                  <a:srgbClr val="99CCFF"/>
                </a:solidFill>
                <a:cs typeface="+mn-cs"/>
              </a:rPr>
            </a:br>
            <a:r>
              <a:rPr lang="en-US" sz="2200" b="1" dirty="0">
                <a:solidFill>
                  <a:srgbClr val="FFFFFF"/>
                </a:solidFill>
                <a:cs typeface="+mn-cs"/>
              </a:rPr>
              <a:t>Definition</a:t>
            </a:r>
            <a:br>
              <a:rPr lang="en-US" sz="2200" b="1" dirty="0">
                <a:solidFill>
                  <a:srgbClr val="FFFFFF"/>
                </a:solidFill>
                <a:cs typeface="+mn-cs"/>
              </a:rPr>
            </a:br>
            <a:r>
              <a:rPr lang="en-US" sz="1000" b="1" dirty="0">
                <a:solidFill>
                  <a:srgbClr val="FFFFFF"/>
                </a:solidFill>
                <a:cs typeface="+mn-cs"/>
              </a:rPr>
              <a:t/>
            </a:r>
            <a:br>
              <a:rPr lang="en-US" sz="1000" b="1" dirty="0">
                <a:solidFill>
                  <a:srgbClr val="FFFFFF"/>
                </a:solidFill>
                <a:cs typeface="+mn-cs"/>
              </a:rPr>
            </a:br>
            <a:r>
              <a:rPr lang="en-US" sz="2200" b="1" dirty="0">
                <a:solidFill>
                  <a:srgbClr val="FFFFFF"/>
                </a:solidFill>
                <a:cs typeface="+mn-cs"/>
              </a:rPr>
              <a:t>Bulge ≈ elliptical living in the middle of a disk.</a:t>
            </a:r>
            <a:r>
              <a:rPr lang="en-US" sz="2200" b="1" dirty="0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 dirty="0">
                <a:solidFill>
                  <a:srgbClr val="99CCFF"/>
                </a:solidFill>
                <a:cs typeface="+mn-cs"/>
              </a:rPr>
            </a:br>
            <a:r>
              <a:rPr lang="en-US" sz="2200" b="1" dirty="0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 dirty="0">
                <a:solidFill>
                  <a:srgbClr val="99CCFF"/>
                </a:solidFill>
                <a:cs typeface="+mn-cs"/>
              </a:rPr>
            </a:br>
            <a:r>
              <a:rPr lang="en-US" sz="2200" b="1" dirty="0">
                <a:solidFill>
                  <a:srgbClr val="99CCFF"/>
                </a:solidFill>
                <a:cs typeface="+mn-cs"/>
              </a:rPr>
              <a:t>Surrogate Definitions</a:t>
            </a:r>
            <a:br>
              <a:rPr lang="en-US" sz="2200" b="1" dirty="0">
                <a:solidFill>
                  <a:srgbClr val="99CCFF"/>
                </a:solidFill>
                <a:cs typeface="+mn-cs"/>
              </a:rPr>
            </a:br>
            <a:r>
              <a:rPr lang="en-US" sz="1000" b="1" dirty="0">
                <a:solidFill>
                  <a:srgbClr val="99CCFF"/>
                </a:solidFill>
                <a:cs typeface="+mn-cs"/>
              </a:rPr>
              <a:t/>
            </a:r>
            <a:br>
              <a:rPr lang="en-US" sz="1000" b="1" dirty="0">
                <a:solidFill>
                  <a:srgbClr val="99CCFF"/>
                </a:solidFill>
                <a:cs typeface="+mn-cs"/>
              </a:rPr>
            </a:br>
            <a:r>
              <a:rPr lang="en-US" sz="2200" b="1" dirty="0">
                <a:solidFill>
                  <a:srgbClr val="99CCFF"/>
                </a:solidFill>
                <a:cs typeface="+mn-cs"/>
              </a:rPr>
              <a:t>Bulge = the central part of the galaxy that is brighter and thicker than the disk (edge-on galaxies)</a:t>
            </a:r>
            <a:r>
              <a:rPr lang="en-US" sz="2200" b="1" dirty="0" err="1">
                <a:solidFill>
                  <a:srgbClr val="000000"/>
                </a:solidFill>
                <a:cs typeface="+mn-cs"/>
              </a:rPr>
              <a:t>bbbbbbbbbbbb</a:t>
            </a:r>
            <a:r>
              <a:rPr lang="en-US" sz="2200" b="1" dirty="0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 dirty="0">
                <a:solidFill>
                  <a:srgbClr val="99CCFF"/>
                </a:solidFill>
                <a:cs typeface="+mn-cs"/>
              </a:rPr>
            </a:br>
            <a:r>
              <a:rPr lang="en-US" sz="1000" b="1" dirty="0">
                <a:solidFill>
                  <a:srgbClr val="99CCFF"/>
                </a:solidFill>
                <a:cs typeface="+mn-cs"/>
              </a:rPr>
              <a:t/>
            </a:r>
            <a:br>
              <a:rPr lang="en-US" sz="1000" b="1" dirty="0">
                <a:solidFill>
                  <a:srgbClr val="99CCFF"/>
                </a:solidFill>
                <a:cs typeface="+mn-cs"/>
              </a:rPr>
            </a:br>
            <a:r>
              <a:rPr lang="en-US" sz="2200" b="1" dirty="0">
                <a:solidFill>
                  <a:srgbClr val="99CCFF"/>
                </a:solidFill>
                <a:cs typeface="+mn-cs"/>
              </a:rPr>
              <a:t>Bulge = extra light at small radii above the inward extrapolation</a:t>
            </a:r>
            <a:br>
              <a:rPr lang="en-US" sz="2200" b="1" dirty="0">
                <a:solidFill>
                  <a:srgbClr val="99CCFF"/>
                </a:solidFill>
                <a:cs typeface="+mn-cs"/>
              </a:rPr>
            </a:br>
            <a:r>
              <a:rPr lang="en-US" sz="2200" b="1" dirty="0">
                <a:solidFill>
                  <a:srgbClr val="99CCFF"/>
                </a:solidFill>
                <a:cs typeface="+mn-cs"/>
              </a:rPr>
              <a:t>      of the exponential disk profile (</a:t>
            </a:r>
            <a:r>
              <a:rPr lang="ja-JP" altLang="en-US" sz="2200" b="1" dirty="0">
                <a:solidFill>
                  <a:srgbClr val="99CCFF"/>
                </a:solidFill>
                <a:latin typeface="Arial"/>
                <a:cs typeface="+mn-cs"/>
              </a:rPr>
              <a:t>“</a:t>
            </a:r>
            <a:r>
              <a:rPr lang="en-US" sz="2200" b="1" dirty="0">
                <a:solidFill>
                  <a:srgbClr val="99CCFF"/>
                </a:solidFill>
                <a:cs typeface="+mn-cs"/>
              </a:rPr>
              <a:t>face-on</a:t>
            </a:r>
            <a:r>
              <a:rPr lang="ja-JP" altLang="en-US" sz="2200" b="1" dirty="0">
                <a:solidFill>
                  <a:srgbClr val="99CCFF"/>
                </a:solidFill>
                <a:latin typeface="Arial"/>
                <a:cs typeface="+mn-cs"/>
              </a:rPr>
              <a:t>”</a:t>
            </a:r>
            <a:r>
              <a:rPr lang="en-US" sz="2200" b="1" dirty="0">
                <a:solidFill>
                  <a:srgbClr val="99CCFF"/>
                </a:solidFill>
                <a:cs typeface="+mn-cs"/>
              </a:rPr>
              <a:t> galaxies)</a:t>
            </a:r>
            <a:br>
              <a:rPr lang="en-US" sz="2200" b="1" dirty="0">
                <a:solidFill>
                  <a:srgbClr val="99CCFF"/>
                </a:solidFill>
                <a:cs typeface="+mn-cs"/>
              </a:rPr>
            </a:br>
            <a:r>
              <a:rPr lang="en-US" sz="1000" b="1" dirty="0">
                <a:solidFill>
                  <a:srgbClr val="99CCFF"/>
                </a:solidFill>
                <a:cs typeface="+mn-cs"/>
              </a:rPr>
              <a:t/>
            </a:r>
            <a:br>
              <a:rPr lang="en-US" sz="1000" b="1" dirty="0">
                <a:solidFill>
                  <a:srgbClr val="99CCFF"/>
                </a:solidFill>
                <a:cs typeface="+mn-cs"/>
              </a:rPr>
            </a:br>
            <a:r>
              <a:rPr lang="en-US" sz="2200" b="1" dirty="0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 dirty="0">
                <a:solidFill>
                  <a:srgbClr val="99CCFF"/>
                </a:solidFill>
                <a:cs typeface="+mn-cs"/>
              </a:rPr>
            </a:br>
            <a:r>
              <a:rPr lang="en-US" sz="2200" b="1" dirty="0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 dirty="0">
                <a:solidFill>
                  <a:srgbClr val="99CCFF"/>
                </a:solidFill>
                <a:cs typeface="+mn-cs"/>
              </a:rPr>
            </a:br>
            <a:r>
              <a:rPr lang="en-US" sz="2200" b="1" dirty="0">
                <a:solidFill>
                  <a:srgbClr val="FF1C2B"/>
                </a:solidFill>
                <a:cs typeface="+mn-cs"/>
              </a:rPr>
              <a:t>Problems: I will try to convince you that these surrogates </a:t>
            </a:r>
            <a:r>
              <a:rPr lang="en-US" sz="2200" b="1" dirty="0" err="1">
                <a:solidFill>
                  <a:srgbClr val="FF1C2B"/>
                </a:solidFill>
                <a:cs typeface="+mn-cs"/>
              </a:rPr>
              <a:t>often</a:t>
            </a:r>
            <a:r>
              <a:rPr lang="en-US" sz="2200" b="1" dirty="0" err="1">
                <a:solidFill>
                  <a:srgbClr val="000000"/>
                </a:solidFill>
                <a:cs typeface="+mn-cs"/>
              </a:rPr>
              <a:t>nn</a:t>
            </a:r>
            <a:r>
              <a:rPr lang="en-US" sz="2200" b="1" dirty="0">
                <a:solidFill>
                  <a:srgbClr val="FF1C2B"/>
                </a:solidFill>
                <a:cs typeface="+mn-cs"/>
              </a:rPr>
              <a:t> </a:t>
            </a:r>
            <a:br>
              <a:rPr lang="en-US" sz="2200" b="1" dirty="0">
                <a:solidFill>
                  <a:srgbClr val="FF1C2B"/>
                </a:solidFill>
                <a:cs typeface="+mn-cs"/>
              </a:rPr>
            </a:br>
            <a:r>
              <a:rPr lang="en-US" sz="2200" b="1" dirty="0">
                <a:solidFill>
                  <a:srgbClr val="FF1C2B"/>
                </a:solidFill>
                <a:cs typeface="+mn-cs"/>
              </a:rPr>
              <a:t>                are not like </a:t>
            </a:r>
            <a:r>
              <a:rPr lang="en-US" sz="2200" b="1" dirty="0" err="1">
                <a:solidFill>
                  <a:srgbClr val="FF1C2B"/>
                </a:solidFill>
                <a:cs typeface="+mn-cs"/>
              </a:rPr>
              <a:t>ellipticals</a:t>
            </a:r>
            <a:r>
              <a:rPr lang="en-US" sz="2200" b="1" dirty="0">
                <a:solidFill>
                  <a:srgbClr val="FF1C2B"/>
                </a:solidFill>
                <a:cs typeface="+mn-cs"/>
              </a:rPr>
              <a:t>, especially in late-type galaxies.</a:t>
            </a:r>
            <a:br>
              <a:rPr lang="en-US" sz="2200" b="1" dirty="0">
                <a:solidFill>
                  <a:srgbClr val="FF1C2B"/>
                </a:solidFill>
                <a:cs typeface="+mn-cs"/>
              </a:rPr>
            </a:br>
            <a:r>
              <a:rPr lang="en-US" sz="1000" b="1" dirty="0">
                <a:solidFill>
                  <a:srgbClr val="FF1C2B"/>
                </a:solidFill>
                <a:cs typeface="+mn-cs"/>
              </a:rPr>
              <a:t/>
            </a:r>
            <a:br>
              <a:rPr lang="en-US" sz="1000" b="1" dirty="0">
                <a:solidFill>
                  <a:srgbClr val="FF1C2B"/>
                </a:solidFill>
                <a:cs typeface="+mn-cs"/>
              </a:rPr>
            </a:br>
            <a:r>
              <a:rPr lang="en-US" sz="2200" b="1" dirty="0">
                <a:solidFill>
                  <a:srgbClr val="FF1C2B"/>
                </a:solidFill>
                <a:cs typeface="+mn-cs"/>
              </a:rPr>
              <a:t>                 </a:t>
            </a:r>
            <a:r>
              <a:rPr lang="en-US" sz="2200" b="1" dirty="0">
                <a:solidFill>
                  <a:srgbClr val="000000"/>
                </a:solidFill>
                <a:cs typeface="+mn-cs"/>
              </a:rPr>
              <a:t>.</a:t>
            </a:r>
            <a:r>
              <a:rPr lang="en-US" sz="2200" b="1" dirty="0">
                <a:solidFill>
                  <a:srgbClr val="FF1C2B"/>
                </a:solidFill>
                <a:cs typeface="+mn-cs"/>
              </a:rPr>
              <a:t>Classifying bulges via the surrogate definitions is easy,</a:t>
            </a:r>
            <a:br>
              <a:rPr lang="en-US" sz="2200" b="1" dirty="0">
                <a:solidFill>
                  <a:srgbClr val="FF1C2B"/>
                </a:solidFill>
                <a:cs typeface="+mn-cs"/>
              </a:rPr>
            </a:br>
            <a:r>
              <a:rPr lang="en-US" sz="2200" b="1" dirty="0">
                <a:solidFill>
                  <a:srgbClr val="FF1C2B"/>
                </a:solidFill>
                <a:cs typeface="+mn-cs"/>
              </a:rPr>
              <a:t>but we don</a:t>
            </a:r>
            <a:r>
              <a:rPr lang="ja-JP" altLang="en-US" sz="2200" b="1" dirty="0">
                <a:solidFill>
                  <a:srgbClr val="FF1C2B"/>
                </a:solidFill>
                <a:latin typeface="Arial"/>
                <a:cs typeface="+mn-cs"/>
              </a:rPr>
              <a:t>’</a:t>
            </a:r>
            <a:r>
              <a:rPr lang="en-US" sz="2200" b="1" dirty="0">
                <a:solidFill>
                  <a:srgbClr val="FF1C2B"/>
                </a:solidFill>
                <a:cs typeface="+mn-cs"/>
              </a:rPr>
              <a:t>t know what they are </a:t>
            </a:r>
            <a:r>
              <a:rPr lang="en-US" sz="2200" b="1" dirty="0" err="1">
                <a:solidFill>
                  <a:srgbClr val="FF1C2B"/>
                </a:solidFill>
                <a:cs typeface="+mn-cs"/>
              </a:rPr>
              <a:t>physically.</a:t>
            </a:r>
            <a:r>
              <a:rPr lang="en-US" sz="2200" b="1" dirty="0" err="1">
                <a:solidFill>
                  <a:srgbClr val="000000"/>
                </a:solidFill>
                <a:cs typeface="+mn-cs"/>
              </a:rPr>
              <a:t>b</a:t>
            </a:r>
            <a:endParaRPr lang="en-US" sz="2200" b="1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4">
            <a:lum bright="-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713" y="0"/>
            <a:ext cx="238125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4297363"/>
            <a:ext cx="1227137" cy="10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55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200" b="1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>
                <a:solidFill>
                  <a:srgbClr val="99CCFF"/>
                </a:solidFill>
                <a:cs typeface="+mn-cs"/>
              </a:rPr>
            </a:br>
            <a:r>
              <a:rPr lang="en-US" sz="2200" b="1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>
                <a:solidFill>
                  <a:srgbClr val="99CCFF"/>
                </a:solidFill>
                <a:cs typeface="+mn-cs"/>
              </a:rPr>
            </a:br>
            <a:r>
              <a:rPr lang="en-US" sz="2200" b="1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>
                <a:solidFill>
                  <a:srgbClr val="99CCFF"/>
                </a:solidFill>
                <a:cs typeface="+mn-cs"/>
              </a:rPr>
            </a:br>
            <a:r>
              <a:rPr lang="en-US" sz="2200" b="1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>
                <a:solidFill>
                  <a:srgbClr val="99CCFF"/>
                </a:solidFill>
                <a:cs typeface="+mn-cs"/>
              </a:rPr>
            </a:br>
            <a:r>
              <a:rPr lang="en-US" sz="2200" b="1">
                <a:solidFill>
                  <a:srgbClr val="FFFFFF"/>
                </a:solidFill>
                <a:cs typeface="+mn-cs"/>
              </a:rPr>
              <a:t>Definitions Adopted Here</a:t>
            </a:r>
            <a:br>
              <a:rPr lang="en-US" sz="2200" b="1">
                <a:solidFill>
                  <a:srgbClr val="FFFFFF"/>
                </a:solidFill>
                <a:cs typeface="+mn-cs"/>
              </a:rPr>
            </a:br>
            <a:r>
              <a:rPr lang="en-US" sz="2200" b="1">
                <a:solidFill>
                  <a:srgbClr val="FFFFFF"/>
                </a:solidFill>
                <a:cs typeface="+mn-cs"/>
              </a:rPr>
              <a:t/>
            </a:r>
            <a:br>
              <a:rPr lang="en-US" sz="2200" b="1">
                <a:solidFill>
                  <a:srgbClr val="FFFFFF"/>
                </a:solidFill>
                <a:cs typeface="+mn-cs"/>
              </a:rPr>
            </a:br>
            <a:r>
              <a:rPr lang="en-US" sz="1000" b="1">
                <a:solidFill>
                  <a:srgbClr val="FFFFFF"/>
                </a:solidFill>
                <a:cs typeface="+mn-cs"/>
              </a:rPr>
              <a:t/>
            </a:r>
            <a:br>
              <a:rPr lang="en-US" sz="1000" b="1">
                <a:solidFill>
                  <a:srgbClr val="FFFFFF"/>
                </a:solidFill>
                <a:cs typeface="+mn-cs"/>
              </a:rPr>
            </a:br>
            <a:r>
              <a:rPr lang="en-US" sz="2200" b="1">
                <a:solidFill>
                  <a:srgbClr val="FFFFFF"/>
                </a:solidFill>
                <a:cs typeface="+mn-cs"/>
              </a:rPr>
              <a:t>Classical bulge ≈ elliptical: formed by major mergers of galaxies</a:t>
            </a:r>
            <a:br>
              <a:rPr lang="en-US" sz="2200" b="1">
                <a:solidFill>
                  <a:srgbClr val="FFFFFF"/>
                </a:solidFill>
                <a:cs typeface="+mn-cs"/>
              </a:rPr>
            </a:br>
            <a:r>
              <a:rPr lang="en-US" sz="2200" b="1">
                <a:solidFill>
                  <a:srgbClr val="FFFFFF"/>
                </a:solidFill>
                <a:cs typeface="+mn-cs"/>
              </a:rPr>
              <a:t/>
            </a:r>
            <a:br>
              <a:rPr lang="en-US" sz="2200" b="1">
                <a:solidFill>
                  <a:srgbClr val="FFFFFF"/>
                </a:solidFill>
                <a:cs typeface="+mn-cs"/>
              </a:rPr>
            </a:br>
            <a:r>
              <a:rPr lang="en-US" sz="2200" b="1">
                <a:solidFill>
                  <a:srgbClr val="99CCFF"/>
                </a:solidFill>
                <a:cs typeface="+mn-cs"/>
              </a:rPr>
              <a:t>Pseudobulge: extra light at small radii or central thick component constructed from the disk by (mostly) secular processes</a:t>
            </a:r>
            <a:r>
              <a:rPr lang="en-US" sz="2200" b="1">
                <a:solidFill>
                  <a:srgbClr val="FFFFFF"/>
                </a:solidFill>
                <a:cs typeface="+mn-cs"/>
              </a:rPr>
              <a:t> </a:t>
            </a:r>
            <a:r>
              <a:rPr lang="en-US" sz="2200" b="1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>
                <a:solidFill>
                  <a:srgbClr val="99CCFF"/>
                </a:solidFill>
                <a:cs typeface="+mn-cs"/>
              </a:rPr>
            </a:br>
            <a:r>
              <a:rPr lang="en-US" sz="2200" b="1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>
                <a:solidFill>
                  <a:srgbClr val="99CCFF"/>
                </a:solidFill>
                <a:cs typeface="+mn-cs"/>
              </a:rPr>
            </a:br>
            <a:r>
              <a:rPr lang="en-US" sz="2200" b="1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>
                <a:solidFill>
                  <a:srgbClr val="99CCFF"/>
                </a:solidFill>
                <a:cs typeface="+mn-cs"/>
              </a:rPr>
            </a:br>
            <a:r>
              <a:rPr lang="en-US" sz="2200" b="1">
                <a:solidFill>
                  <a:srgbClr val="99CCFF"/>
                </a:solidFill>
                <a:cs typeface="+mn-cs"/>
              </a:rPr>
              <a:t/>
            </a:r>
            <a:br>
              <a:rPr lang="en-US" sz="2200" b="1">
                <a:solidFill>
                  <a:srgbClr val="99CCFF"/>
                </a:solidFill>
                <a:cs typeface="+mn-cs"/>
              </a:rPr>
            </a:br>
            <a:r>
              <a:rPr lang="en-US" sz="2200" b="1">
                <a:solidFill>
                  <a:srgbClr val="FF1C2B"/>
                </a:solidFill>
                <a:cs typeface="+mn-cs"/>
              </a:rPr>
              <a:t>Problem: We know what we are talking about physically,</a:t>
            </a:r>
            <a:br>
              <a:rPr lang="en-US" sz="2200" b="1">
                <a:solidFill>
                  <a:srgbClr val="FF1C2B"/>
                </a:solidFill>
                <a:cs typeface="+mn-cs"/>
              </a:rPr>
            </a:br>
            <a:r>
              <a:rPr lang="en-US" sz="2200" b="1">
                <a:solidFill>
                  <a:srgbClr val="FF1C2B"/>
                </a:solidFill>
                <a:cs typeface="+mn-cs"/>
              </a:rPr>
              <a:t>but classification can be difficult.</a:t>
            </a:r>
            <a:r>
              <a:rPr lang="en-US" sz="2200" b="1">
                <a:solidFill>
                  <a:srgbClr val="000000"/>
                </a:solidFill>
                <a:cs typeface="+mn-cs"/>
              </a:rPr>
              <a:t>bbb</a:t>
            </a:r>
          </a:p>
        </p:txBody>
      </p:sp>
      <p:pic>
        <p:nvPicPr>
          <p:cNvPr id="130051" name="Picture 3"/>
          <p:cNvPicPr>
            <a:picLocks noChangeAspect="1" noChangeArrowheads="1"/>
          </p:cNvPicPr>
          <p:nvPr/>
        </p:nvPicPr>
        <p:blipFill>
          <a:blip r:embed="rId3">
            <a:lum bright="-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13" y="0"/>
            <a:ext cx="2381250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4">
            <a:lum bright="4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13" y="-344488"/>
            <a:ext cx="3133725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9" name="Text Box 9"/>
          <p:cNvSpPr txBox="1">
            <a:spLocks noChangeArrowheads="1"/>
          </p:cNvSpPr>
          <p:nvPr/>
        </p:nvSpPr>
        <p:spPr bwMode="auto">
          <a:xfrm>
            <a:off x="247650" y="1238250"/>
            <a:ext cx="8891588" cy="578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</a:rPr>
              <a:t>       </a:t>
            </a:r>
            <a:r>
              <a:rPr lang="en-US" sz="2000">
                <a:solidFill>
                  <a:srgbClr val="CCECFF"/>
                </a:solidFill>
                <a:cs typeface="+mn-cs"/>
              </a:rPr>
              <a:t>Stellar-dynamical bar formation: bars heat and buckle in the </a:t>
            </a:r>
          </a:p>
          <a:p>
            <a:pPr>
              <a:lnSpc>
                <a:spcPct val="110000"/>
              </a:lnSpc>
              <a:defRPr/>
            </a:pPr>
            <a:r>
              <a:rPr lang="en-US" sz="2000">
                <a:solidFill>
                  <a:srgbClr val="CCECFF"/>
                </a:solidFill>
                <a:cs typeface="+mn-cs"/>
              </a:rPr>
              <a:t>             axial direction and look box-shaped when seen edge-on.</a:t>
            </a:r>
          </a:p>
          <a:p>
            <a:pPr>
              <a:lnSpc>
                <a:spcPct val="110000"/>
              </a:lnSpc>
              <a:defRPr/>
            </a:pPr>
            <a:r>
              <a:rPr lang="en-US" sz="2000">
                <a:solidFill>
                  <a:srgbClr val="CCECFF"/>
                </a:solidFill>
                <a:cs typeface="+mn-cs"/>
              </a:rPr>
              <a:t>             Box-shaped pseudobulge = edge-on bar </a:t>
            </a:r>
          </a:p>
          <a:p>
            <a:pPr>
              <a:lnSpc>
                <a:spcPct val="110000"/>
              </a:lnSpc>
              <a:defRPr/>
            </a:pPr>
            <a:r>
              <a:rPr lang="en-US" sz="2000">
                <a:solidFill>
                  <a:srgbClr val="CCECFF"/>
                </a:solidFill>
                <a:cs typeface="+mn-cs"/>
              </a:rPr>
              <a:t>             (e.g., Combes &amp; Sanders 1981, A&amp;A, 96, 164; </a:t>
            </a:r>
          </a:p>
          <a:p>
            <a:pPr>
              <a:lnSpc>
                <a:spcPct val="110000"/>
              </a:lnSpc>
              <a:defRPr/>
            </a:pPr>
            <a:r>
              <a:rPr lang="en-US" sz="2000">
                <a:solidFill>
                  <a:srgbClr val="CCECFF"/>
                </a:solidFill>
                <a:cs typeface="+mn-cs"/>
              </a:rPr>
              <a:t>              </a:t>
            </a:r>
            <a:r>
              <a:rPr lang="en-US" sz="2000">
                <a:solidFill>
                  <a:srgbClr val="000000"/>
                </a:solidFill>
                <a:cs typeface="+mn-cs"/>
              </a:rPr>
              <a:t>0000</a:t>
            </a:r>
            <a:r>
              <a:rPr lang="en-US" sz="2000">
                <a:solidFill>
                  <a:srgbClr val="CCECFF"/>
                </a:solidFill>
                <a:cs typeface="+mn-cs"/>
              </a:rPr>
              <a:t>Combes et al. 1990, A&amp;A, 233, 82)</a:t>
            </a:r>
            <a:endParaRPr lang="en-US" sz="2400">
              <a:solidFill>
                <a:srgbClr val="CCECFF"/>
              </a:solidFill>
              <a:cs typeface="+mn-cs"/>
            </a:endParaRPr>
          </a:p>
          <a:p>
            <a:pPr>
              <a:lnSpc>
                <a:spcPct val="110000"/>
              </a:lnSpc>
              <a:defRPr/>
            </a:pPr>
            <a:endParaRPr lang="en-US" sz="1200">
              <a:solidFill>
                <a:srgbClr val="CCECFF"/>
              </a:solidFill>
              <a:cs typeface="+mn-cs"/>
            </a:endParaRPr>
          </a:p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</a:rPr>
              <a:t>       </a:t>
            </a:r>
            <a:r>
              <a:rPr lang="en-US" sz="2000">
                <a:solidFill>
                  <a:srgbClr val="CCECFF"/>
                </a:solidFill>
                <a:cs typeface="+mn-cs"/>
              </a:rPr>
              <a:t>Gas-dynamical: Angular momentum transport by bars builds</a:t>
            </a:r>
          </a:p>
          <a:p>
            <a:pPr>
              <a:lnSpc>
                <a:spcPct val="110000"/>
              </a:lnSpc>
              <a:defRPr/>
            </a:pPr>
            <a:r>
              <a:rPr lang="en-US" sz="2000">
                <a:solidFill>
                  <a:srgbClr val="CCECFF"/>
                </a:solidFill>
                <a:cs typeface="+mn-cs"/>
              </a:rPr>
              <a:t>                                   inner and outer rings and</a:t>
            </a:r>
          </a:p>
          <a:p>
            <a:pPr>
              <a:lnSpc>
                <a:spcPct val="110000"/>
              </a:lnSpc>
              <a:defRPr/>
            </a:pPr>
            <a:r>
              <a:rPr lang="en-US" sz="2000">
                <a:solidFill>
                  <a:srgbClr val="CCECFF"/>
                </a:solidFill>
                <a:cs typeface="+mn-cs"/>
              </a:rPr>
              <a:t>                                   drives gas to center where it starbursts and</a:t>
            </a:r>
          </a:p>
          <a:p>
            <a:pPr>
              <a:lnSpc>
                <a:spcPct val="110000"/>
              </a:lnSpc>
              <a:defRPr/>
            </a:pPr>
            <a:r>
              <a:rPr lang="en-US" sz="2000">
                <a:solidFill>
                  <a:srgbClr val="CCECFF"/>
                </a:solidFill>
                <a:cs typeface="+mn-cs"/>
              </a:rPr>
              <a:t>                                   makes disky pseudobulges (see Kormendy 1993;</a:t>
            </a:r>
          </a:p>
          <a:p>
            <a:pPr>
              <a:lnSpc>
                <a:spcPct val="110000"/>
              </a:lnSpc>
              <a:defRPr/>
            </a:pPr>
            <a:r>
              <a:rPr lang="en-US" sz="2000">
                <a:solidFill>
                  <a:srgbClr val="CCECFF"/>
                </a:solidFill>
                <a:cs typeface="+mn-cs"/>
              </a:rPr>
              <a:t>                                   Kormendy &amp; Kennicutt 2004 for reviews).</a:t>
            </a:r>
            <a:endParaRPr lang="en-US" sz="2400">
              <a:solidFill>
                <a:srgbClr val="CCECFF"/>
              </a:solidFill>
              <a:cs typeface="+mn-cs"/>
            </a:endParaRPr>
          </a:p>
          <a:p>
            <a:pPr>
              <a:lnSpc>
                <a:spcPct val="110000"/>
              </a:lnSpc>
              <a:defRPr/>
            </a:pPr>
            <a:endParaRPr lang="en-US" sz="1200">
              <a:solidFill>
                <a:srgbClr val="CCECFF"/>
              </a:solidFill>
              <a:cs typeface="+mn-cs"/>
            </a:endParaRPr>
          </a:p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</a:rPr>
              <a:t>                    </a:t>
            </a:r>
            <a:r>
              <a:rPr lang="en-US" sz="2000">
                <a:solidFill>
                  <a:srgbClr val="CCECFF"/>
                </a:solidFill>
                <a:cs typeface="+mn-cs"/>
              </a:rPr>
              <a:t>Nuclear bars  –  like their (often)-associated main bars  –  are</a:t>
            </a:r>
          </a:p>
          <a:p>
            <a:pPr>
              <a:lnSpc>
                <a:spcPct val="110000"/>
              </a:lnSpc>
              <a:defRPr/>
            </a:pPr>
            <a:r>
              <a:rPr lang="en-US" sz="2000">
                <a:solidFill>
                  <a:srgbClr val="CCECFF"/>
                </a:solidFill>
                <a:cs typeface="+mn-cs"/>
              </a:rPr>
              <a:t>                                   disk phenomena </a:t>
            </a:r>
            <a:r>
              <a:rPr lang="en-US" sz="2000">
                <a:solidFill>
                  <a:srgbClr val="CCECFF"/>
                </a:solidFill>
                <a:cs typeface="+mn-cs"/>
                <a:sym typeface="Symbol" charset="0"/>
              </a:rPr>
              <a:t> pseudobulges.</a:t>
            </a:r>
          </a:p>
          <a:p>
            <a:pPr>
              <a:lnSpc>
                <a:spcPct val="110000"/>
              </a:lnSpc>
              <a:defRPr/>
            </a:pPr>
            <a:endParaRPr lang="en-US" sz="2000">
              <a:solidFill>
                <a:srgbClr val="CCECFF"/>
              </a:solidFill>
              <a:cs typeface="+mn-cs"/>
              <a:sym typeface="Symbol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2000">
                <a:solidFill>
                  <a:srgbClr val="CCECFF"/>
                </a:solidFill>
                <a:cs typeface="+mn-cs"/>
                <a:sym typeface="Symbol" charset="0"/>
              </a:rPr>
              <a:t>   </a:t>
            </a:r>
            <a:endParaRPr lang="en-US" sz="2000">
              <a:solidFill>
                <a:srgbClr val="CCECFF"/>
              </a:solidFill>
              <a:cs typeface="+mn-cs"/>
            </a:endParaRPr>
          </a:p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</a:rPr>
              <a:t>       </a:t>
            </a:r>
            <a:endParaRPr lang="en-US" sz="1000">
              <a:solidFill>
                <a:srgbClr val="CCECFF"/>
              </a:solidFill>
              <a:cs typeface="+mn-cs"/>
            </a:endParaRPr>
          </a:p>
        </p:txBody>
      </p:sp>
      <p:sp>
        <p:nvSpPr>
          <p:cNvPr id="742403" name="Rectangle 3"/>
          <p:cNvSpPr>
            <a:spLocks noGrp="1" noChangeArrowheads="1"/>
          </p:cNvSpPr>
          <p:nvPr>
            <p:ph type="title"/>
          </p:nvPr>
        </p:nvSpPr>
        <p:spPr>
          <a:xfrm>
            <a:off x="136525" y="63500"/>
            <a:ext cx="9007475" cy="1212850"/>
          </a:xfrm>
          <a:solidFill>
            <a:srgbClr val="CCEC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solidFill>
                  <a:srgbClr val="000066"/>
                </a:solidFill>
                <a:cs typeface="+mj-cs"/>
              </a:rPr>
              <a:t>Several evolution processes produce </a:t>
            </a:r>
            <a:r>
              <a:rPr lang="en-US" sz="2400" u="sng" smtClean="0">
                <a:solidFill>
                  <a:srgbClr val="000066"/>
                </a:solidFill>
                <a:cs typeface="+mj-cs"/>
              </a:rPr>
              <a:t>pseudobulges</a:t>
            </a:r>
            <a:r>
              <a:rPr lang="en-US" sz="2400" smtClean="0">
                <a:solidFill>
                  <a:srgbClr val="000066"/>
                </a:solidFill>
                <a:cs typeface="+mj-cs"/>
              </a:rPr>
              <a:t>: i. e., central, dense gas+star subsystems that were grown (usually secularly) out of disks.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  <p:sp>
        <p:nvSpPr>
          <p:cNvPr id="742405" name="Rectangle 5"/>
          <p:cNvSpPr>
            <a:spLocks noChangeArrowheads="1"/>
          </p:cNvSpPr>
          <p:nvPr/>
        </p:nvSpPr>
        <p:spPr bwMode="auto">
          <a:xfrm>
            <a:off x="0" y="2451100"/>
            <a:ext cx="1063625" cy="2428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42407" name="Rectangle 7"/>
          <p:cNvSpPr>
            <a:spLocks noChangeArrowheads="1"/>
          </p:cNvSpPr>
          <p:nvPr/>
        </p:nvSpPr>
        <p:spPr bwMode="auto">
          <a:xfrm>
            <a:off x="0" y="26876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32102" name="Picture 10" descr="n4565-BoxyBulge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1175"/>
            <a:ext cx="11747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11" descr="CombesSanders-1990-Bo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1803400"/>
            <a:ext cx="1481137" cy="120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4" name="Picture 12"/>
          <p:cNvPicPr>
            <a:picLocks noChangeAspect="1" noChangeArrowheads="1"/>
          </p:cNvPicPr>
          <p:nvPr/>
        </p:nvPicPr>
        <p:blipFill>
          <a:blip r:embed="rId5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2200"/>
            <a:ext cx="1354138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5" name="Picture 13"/>
          <p:cNvPicPr>
            <a:picLocks noChangeAspect="1" noChangeArrowheads="1"/>
          </p:cNvPicPr>
          <p:nvPr/>
        </p:nvPicPr>
        <p:blipFill>
          <a:blip r:embed="rId6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238" y="3619500"/>
            <a:ext cx="135096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6" name="Picture 14" descr="2MASS_NGC_1291_JH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5033963"/>
            <a:ext cx="18764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634" name="Rectangle 2"/>
          <p:cNvSpPr>
            <a:spLocks noChangeArrowheads="1"/>
          </p:cNvSpPr>
          <p:nvPr/>
        </p:nvSpPr>
        <p:spPr bwMode="auto">
          <a:xfrm>
            <a:off x="98425" y="0"/>
            <a:ext cx="8959850" cy="339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34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77788"/>
            <a:ext cx="8950325" cy="565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9636" name="Rectangle 4"/>
          <p:cNvSpPr>
            <a:spLocks noChangeArrowheads="1"/>
          </p:cNvSpPr>
          <p:nvPr/>
        </p:nvSpPr>
        <p:spPr bwMode="auto">
          <a:xfrm>
            <a:off x="92075" y="1463675"/>
            <a:ext cx="2992438" cy="43116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09637" name="Rectangle 5"/>
          <p:cNvSpPr>
            <a:spLocks noChangeArrowheads="1"/>
          </p:cNvSpPr>
          <p:nvPr/>
        </p:nvSpPr>
        <p:spPr bwMode="auto">
          <a:xfrm>
            <a:off x="1703388" y="998538"/>
            <a:ext cx="1406525" cy="192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09638" name="Rectangle 6"/>
          <p:cNvSpPr>
            <a:spLocks noChangeArrowheads="1"/>
          </p:cNvSpPr>
          <p:nvPr/>
        </p:nvSpPr>
        <p:spPr bwMode="auto">
          <a:xfrm>
            <a:off x="2847975" y="1209675"/>
            <a:ext cx="1406525" cy="19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34151" name="Picture 7"/>
          <p:cNvPicPr>
            <a:picLocks noChangeAspect="1" noChangeArrowheads="1"/>
          </p:cNvPicPr>
          <p:nvPr/>
        </p:nvPicPr>
        <p:blipFill>
          <a:blip r:embed="rId4">
            <a:lum brigh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5" y="549275"/>
            <a:ext cx="6211888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2" name="Picture 9"/>
          <p:cNvPicPr>
            <a:picLocks noChangeAspect="1" noChangeArrowheads="1"/>
          </p:cNvPicPr>
          <p:nvPr/>
        </p:nvPicPr>
        <p:blipFill>
          <a:blip r:embed="rId5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388" y="3656013"/>
            <a:ext cx="3087687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3" name="Picture 10" descr="V-N136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3625850"/>
            <a:ext cx="3081337" cy="318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9643" name="Rectangle 11"/>
          <p:cNvSpPr>
            <a:spLocks noChangeArrowheads="1"/>
          </p:cNvSpPr>
          <p:nvPr/>
        </p:nvSpPr>
        <p:spPr bwMode="auto">
          <a:xfrm>
            <a:off x="0" y="6750050"/>
            <a:ext cx="9067800" cy="2682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34155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429250"/>
            <a:ext cx="14287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9645" name="Rectangle 13"/>
          <p:cNvSpPr>
            <a:spLocks noChangeArrowheads="1"/>
          </p:cNvSpPr>
          <p:nvPr/>
        </p:nvSpPr>
        <p:spPr bwMode="auto">
          <a:xfrm>
            <a:off x="1573213" y="6553200"/>
            <a:ext cx="1023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CAF2"/>
                </a:solidFill>
                <a:cs typeface="+mn-cs"/>
              </a:rPr>
              <a:t>NGC 1512</a:t>
            </a:r>
          </a:p>
        </p:txBody>
      </p:sp>
      <p:sp>
        <p:nvSpPr>
          <p:cNvPr id="709646" name="Rectangle 14"/>
          <p:cNvSpPr>
            <a:spLocks noChangeArrowheads="1"/>
          </p:cNvSpPr>
          <p:nvPr/>
        </p:nvSpPr>
        <p:spPr bwMode="auto">
          <a:xfrm>
            <a:off x="2916238" y="6550025"/>
            <a:ext cx="1023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CAF2"/>
                </a:solidFill>
                <a:cs typeface="+mn-cs"/>
              </a:rPr>
              <a:t>NGC 1365</a:t>
            </a:r>
          </a:p>
        </p:txBody>
      </p:sp>
      <p:sp>
        <p:nvSpPr>
          <p:cNvPr id="709648" name="Text Box 16"/>
          <p:cNvSpPr txBox="1">
            <a:spLocks noChangeArrowheads="1"/>
          </p:cNvSpPr>
          <p:nvPr/>
        </p:nvSpPr>
        <p:spPr bwMode="auto">
          <a:xfrm>
            <a:off x="104775" y="4078288"/>
            <a:ext cx="3402013" cy="638175"/>
          </a:xfrm>
          <a:prstGeom prst="rect">
            <a:avLst/>
          </a:prstGeom>
          <a:solidFill>
            <a:schemeClr val="bg1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300" b="1">
              <a:solidFill>
                <a:srgbClr val="CC0000"/>
              </a:solidFill>
              <a:cs typeface="+mn-cs"/>
            </a:endParaRPr>
          </a:p>
          <a:p>
            <a:pPr>
              <a:defRPr/>
            </a:pPr>
            <a:r>
              <a:rPr lang="en-US" b="1">
                <a:solidFill>
                  <a:srgbClr val="CC0000"/>
                </a:solidFill>
                <a:cs typeface="+mn-cs"/>
              </a:rPr>
              <a:t>Star formation rate </a:t>
            </a:r>
            <a:r>
              <a:rPr lang="en-US" b="1">
                <a:solidFill>
                  <a:srgbClr val="CC0000"/>
                </a:solidFill>
                <a:cs typeface="+mn-cs"/>
                <a:sym typeface="Symbol" charset="0"/>
              </a:rPr>
              <a:t></a:t>
            </a:r>
            <a:r>
              <a:rPr lang="en-US" b="1">
                <a:solidFill>
                  <a:srgbClr val="CC0000"/>
                </a:solidFill>
                <a:cs typeface="+mn-cs"/>
              </a:rPr>
              <a:t> (gas density)</a:t>
            </a:r>
            <a:r>
              <a:rPr lang="en-US" b="1" baseline="30000">
                <a:solidFill>
                  <a:srgbClr val="CC0000"/>
                </a:solidFill>
                <a:cs typeface="+mn-cs"/>
              </a:rPr>
              <a:t>1.4</a:t>
            </a:r>
            <a:r>
              <a:rPr lang="en-US" b="1">
                <a:solidFill>
                  <a:srgbClr val="CC0000"/>
                </a:solidFill>
                <a:cs typeface="+mn-cs"/>
              </a:rPr>
              <a:t>, so the infall tends to feed a </a:t>
            </a:r>
            <a:r>
              <a:rPr lang="en-US" b="1" u="sng">
                <a:solidFill>
                  <a:srgbClr val="CC0000"/>
                </a:solidFill>
                <a:cs typeface="+mn-cs"/>
              </a:rPr>
              <a:t>starburst</a:t>
            </a:r>
            <a:r>
              <a:rPr lang="en-US" b="1">
                <a:solidFill>
                  <a:srgbClr val="CC0000"/>
                </a:solidFill>
                <a:cs typeface="+mn-cs"/>
              </a:rPr>
              <a:t>.</a:t>
            </a:r>
            <a:endParaRPr lang="en-US" sz="1500" b="1">
              <a:solidFill>
                <a:srgbClr val="CC0000"/>
              </a:solidFill>
              <a:cs typeface="+mn-cs"/>
            </a:endParaRPr>
          </a:p>
          <a:p>
            <a:pPr>
              <a:defRPr/>
            </a:pPr>
            <a:endParaRPr lang="en-US" sz="300" b="1">
              <a:solidFill>
                <a:srgbClr val="CC0000"/>
              </a:solidFill>
              <a:cs typeface="+mn-cs"/>
            </a:endParaRPr>
          </a:p>
        </p:txBody>
      </p:sp>
      <p:sp>
        <p:nvSpPr>
          <p:cNvPr id="709640" name="Text Box 8"/>
          <p:cNvSpPr txBox="1">
            <a:spLocks noChangeArrowheads="1"/>
          </p:cNvSpPr>
          <p:nvPr/>
        </p:nvSpPr>
        <p:spPr bwMode="auto">
          <a:xfrm>
            <a:off x="104775" y="1527175"/>
            <a:ext cx="2730500" cy="2552700"/>
          </a:xfrm>
          <a:prstGeom prst="rect">
            <a:avLst/>
          </a:prstGeom>
          <a:solidFill>
            <a:schemeClr val="bg1"/>
          </a:solidFill>
          <a:ln w="28575">
            <a:solidFill>
              <a:srgbClr val="CC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 sz="300" b="1">
              <a:solidFill>
                <a:srgbClr val="CC0000"/>
              </a:solidFill>
              <a:cs typeface="+mn-cs"/>
            </a:endParaRPr>
          </a:p>
          <a:p>
            <a:pPr>
              <a:defRPr/>
            </a:pPr>
            <a:r>
              <a:rPr lang="en-US" b="1">
                <a:solidFill>
                  <a:srgbClr val="CC0000"/>
                </a:solidFill>
                <a:cs typeface="+mn-cs"/>
              </a:rPr>
              <a:t>Dust lanes on the leading sides of bars are signs of shocks in the gas.  Gas is compressed when it slows down, concentrating dust.</a:t>
            </a:r>
            <a:endParaRPr lang="en-US" sz="1500" b="1">
              <a:solidFill>
                <a:srgbClr val="CC0000"/>
              </a:solidFill>
              <a:cs typeface="+mn-cs"/>
            </a:endParaRPr>
          </a:p>
          <a:p>
            <a:pPr>
              <a:defRPr/>
            </a:pPr>
            <a:endParaRPr lang="en-US" sz="700" b="1">
              <a:solidFill>
                <a:srgbClr val="CC0000"/>
              </a:solidFill>
              <a:cs typeface="+mn-cs"/>
            </a:endParaRPr>
          </a:p>
          <a:p>
            <a:pPr>
              <a:defRPr/>
            </a:pPr>
            <a:endParaRPr lang="en-US" sz="700" b="1">
              <a:solidFill>
                <a:srgbClr val="CC0000"/>
              </a:solidFill>
              <a:cs typeface="+mn-cs"/>
            </a:endParaRPr>
          </a:p>
          <a:p>
            <a:pPr>
              <a:defRPr/>
            </a:pPr>
            <a:r>
              <a:rPr lang="en-US" b="1">
                <a:solidFill>
                  <a:srgbClr val="CC0000"/>
                </a:solidFill>
                <a:cs typeface="+mn-cs"/>
              </a:rPr>
              <a:t>Dust lanes are nearly radial </a:t>
            </a:r>
            <a:r>
              <a:rPr lang="en-US" b="1">
                <a:solidFill>
                  <a:srgbClr val="CC0000"/>
                </a:solidFill>
                <a:cs typeface="+mn-cs"/>
                <a:sym typeface="Symbol" charset="0"/>
              </a:rPr>
              <a:t></a:t>
            </a:r>
            <a:r>
              <a:rPr lang="en-US" b="1">
                <a:solidFill>
                  <a:srgbClr val="CC0000"/>
                </a:solidFill>
                <a:cs typeface="+mn-cs"/>
              </a:rPr>
              <a:t> shocked gas loses energy.  It falls to the center, where it gets concentrated, often into a tiny ring.</a:t>
            </a:r>
            <a:r>
              <a:rPr lang="en-US" sz="1500" b="1">
                <a:solidFill>
                  <a:srgbClr val="CC0000"/>
                </a:solidFill>
                <a:cs typeface="+mn-cs"/>
              </a:rPr>
              <a:t>  </a:t>
            </a:r>
          </a:p>
          <a:p>
            <a:pPr>
              <a:defRPr/>
            </a:pPr>
            <a:endParaRPr lang="en-US" sz="300" b="1">
              <a:solidFill>
                <a:srgbClr val="CC0000"/>
              </a:solidFill>
              <a:cs typeface="+mn-cs"/>
            </a:endParaRPr>
          </a:p>
        </p:txBody>
      </p:sp>
      <p:sp>
        <p:nvSpPr>
          <p:cNvPr id="709649" name="Rectangle 17"/>
          <p:cNvSpPr>
            <a:spLocks noChangeArrowheads="1"/>
          </p:cNvSpPr>
          <p:nvPr/>
        </p:nvSpPr>
        <p:spPr bwMode="auto">
          <a:xfrm>
            <a:off x="122238" y="4033838"/>
            <a:ext cx="2700337" cy="79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09647" name="Line 15"/>
          <p:cNvSpPr>
            <a:spLocks noChangeShapeType="1"/>
          </p:cNvSpPr>
          <p:nvPr/>
        </p:nvSpPr>
        <p:spPr bwMode="auto">
          <a:xfrm flipH="1">
            <a:off x="1811338" y="4594225"/>
            <a:ext cx="1096962" cy="110172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09650" name="Line 18"/>
          <p:cNvSpPr>
            <a:spLocks noChangeShapeType="1"/>
          </p:cNvSpPr>
          <p:nvPr/>
        </p:nvSpPr>
        <p:spPr bwMode="auto">
          <a:xfrm>
            <a:off x="2908300" y="4597400"/>
            <a:ext cx="1190625" cy="511175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6" name="Rectangle 6"/>
          <p:cNvSpPr>
            <a:spLocks noChangeArrowheads="1"/>
          </p:cNvSpPr>
          <p:nvPr/>
        </p:nvSpPr>
        <p:spPr bwMode="auto">
          <a:xfrm>
            <a:off x="0" y="847725"/>
            <a:ext cx="3848100" cy="48021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>
                <a:solidFill>
                  <a:srgbClr val="CC0000"/>
                </a:solidFill>
                <a:cs typeface="+mn-cs"/>
              </a:rPr>
              <a:t>Regan, Vogel &amp; Teuben 1997, </a:t>
            </a:r>
            <a:br>
              <a:rPr lang="en-US" sz="2000" b="1">
                <a:solidFill>
                  <a:srgbClr val="CC0000"/>
                </a:solidFill>
                <a:cs typeface="+mn-cs"/>
              </a:rPr>
            </a:br>
            <a:r>
              <a:rPr lang="en-US" sz="2000" b="1">
                <a:solidFill>
                  <a:srgbClr val="CC0000"/>
                </a:solidFill>
                <a:cs typeface="+mn-cs"/>
              </a:rPr>
              <a:t>ApJ, 482, L143: </a:t>
            </a:r>
            <a:br>
              <a:rPr lang="en-US" sz="2000" b="1">
                <a:solidFill>
                  <a:srgbClr val="CC0000"/>
                </a:solidFill>
                <a:cs typeface="+mn-cs"/>
              </a:rPr>
            </a:br>
            <a:r>
              <a:rPr lang="en-US" sz="2000" b="1">
                <a:solidFill>
                  <a:srgbClr val="CC0000"/>
                </a:solidFill>
                <a:cs typeface="+mn-cs"/>
              </a:rPr>
              <a:t/>
            </a:r>
            <a:br>
              <a:rPr lang="en-US" sz="2000" b="1">
                <a:solidFill>
                  <a:srgbClr val="CC0000"/>
                </a:solidFill>
                <a:cs typeface="+mn-cs"/>
              </a:rPr>
            </a:br>
            <a:r>
              <a:rPr lang="en-US" sz="2000" b="1">
                <a:solidFill>
                  <a:srgbClr val="CC0000"/>
                </a:solidFill>
                <a:cs typeface="+mn-cs"/>
              </a:rPr>
              <a:t>H</a:t>
            </a:r>
            <a:r>
              <a:rPr lang="en-US" sz="2000" b="1" baseline="-25000">
                <a:solidFill>
                  <a:srgbClr val="CC0000"/>
                </a:solidFill>
                <a:cs typeface="+mn-cs"/>
              </a:rPr>
              <a:t> </a:t>
            </a:r>
            <a:r>
              <a:rPr lang="en-US" sz="2000" b="1">
                <a:solidFill>
                  <a:srgbClr val="CC0000"/>
                </a:solidFill>
                <a:cs typeface="+mn-cs"/>
              </a:rPr>
              <a:t>I velocity contours </a:t>
            </a:r>
            <a:br>
              <a:rPr lang="en-US" sz="2000" b="1">
                <a:solidFill>
                  <a:srgbClr val="CC0000"/>
                </a:solidFill>
                <a:cs typeface="+mn-cs"/>
              </a:rPr>
            </a:br>
            <a:r>
              <a:rPr lang="en-US" sz="2000" b="1">
                <a:solidFill>
                  <a:srgbClr val="CC0000"/>
                </a:solidFill>
                <a:cs typeface="+mn-cs"/>
              </a:rPr>
              <a:t>crowd in the dust lanes </a:t>
            </a:r>
            <a:br>
              <a:rPr lang="en-US" sz="2000" b="1">
                <a:solidFill>
                  <a:srgbClr val="CC0000"/>
                </a:solidFill>
                <a:cs typeface="+mn-cs"/>
              </a:rPr>
            </a:br>
            <a:r>
              <a:rPr lang="en-US" sz="2000" b="1">
                <a:solidFill>
                  <a:srgbClr val="CC0000"/>
                </a:solidFill>
                <a:cs typeface="+mn-cs"/>
              </a:rPr>
              <a:t>of NGC 1530               consistent with gas shocks.</a:t>
            </a:r>
            <a:br>
              <a:rPr lang="en-US" sz="2000" b="1">
                <a:solidFill>
                  <a:srgbClr val="CC0000"/>
                </a:solidFill>
                <a:cs typeface="+mn-cs"/>
              </a:rPr>
            </a:br>
            <a:r>
              <a:rPr lang="en-US" sz="2000" b="1">
                <a:solidFill>
                  <a:srgbClr val="CC0000"/>
                </a:solidFill>
                <a:cs typeface="+mn-cs"/>
              </a:rPr>
              <a:t/>
            </a:r>
            <a:br>
              <a:rPr lang="en-US" sz="2000" b="1">
                <a:solidFill>
                  <a:srgbClr val="CC0000"/>
                </a:solidFill>
                <a:cs typeface="+mn-cs"/>
              </a:rPr>
            </a:br>
            <a:r>
              <a:rPr lang="en-US" sz="2000" b="1">
                <a:solidFill>
                  <a:srgbClr val="CC0000"/>
                </a:solidFill>
                <a:cs typeface="+mn-cs"/>
              </a:rPr>
              <a:t> Gas flow toward the center  is inevitable.</a:t>
            </a:r>
          </a:p>
        </p:txBody>
      </p:sp>
      <p:pic>
        <p:nvPicPr>
          <p:cNvPr id="136195" name="Picture 8" descr="n1530voni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3" y="-12700"/>
            <a:ext cx="5411787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29" name="Rectangle 9"/>
          <p:cNvSpPr>
            <a:spLocks noChangeArrowheads="1"/>
          </p:cNvSpPr>
          <p:nvPr/>
        </p:nvSpPr>
        <p:spPr bwMode="auto">
          <a:xfrm>
            <a:off x="4003675" y="6532563"/>
            <a:ext cx="1689100" cy="32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6350" indent="-6350" algn="ctr">
              <a:spcBef>
                <a:spcPct val="20000"/>
              </a:spcBef>
              <a:defRPr/>
            </a:pPr>
            <a:r>
              <a:rPr lang="en-US" sz="1500" b="1">
                <a:solidFill>
                  <a:srgbClr val="000000"/>
                </a:solidFill>
                <a:cs typeface="+mn-cs"/>
              </a:rPr>
              <a:t>Michael Regan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410" name="Rectangle 1026"/>
          <p:cNvSpPr>
            <a:spLocks noChangeArrowheads="1"/>
          </p:cNvSpPr>
          <p:nvPr/>
        </p:nvSpPr>
        <p:spPr bwMode="auto">
          <a:xfrm>
            <a:off x="392113" y="952500"/>
            <a:ext cx="8389937" cy="454342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99CCFF"/>
                </a:solidFill>
                <a:cs typeface="+mn-cs"/>
              </a:rPr>
              <a:t>The Universe is in transition from                              early times dominated by </a:t>
            </a:r>
            <a:br>
              <a:rPr lang="en-US" sz="2800" b="1">
                <a:solidFill>
                  <a:srgbClr val="99CCFF"/>
                </a:solidFill>
                <a:cs typeface="+mn-cs"/>
              </a:rPr>
            </a:br>
            <a:r>
              <a:rPr lang="en-US" sz="2800" b="1">
                <a:solidFill>
                  <a:srgbClr val="99CCFF"/>
                </a:solidFill>
                <a:cs typeface="+mn-cs"/>
              </a:rPr>
              <a:t>hierarchical clustering and galaxy mergers</a:t>
            </a:r>
            <a:br>
              <a:rPr lang="en-US" sz="2800" b="1">
                <a:solidFill>
                  <a:srgbClr val="99CCFF"/>
                </a:solidFill>
                <a:cs typeface="+mn-cs"/>
              </a:rPr>
            </a:br>
            <a:r>
              <a:rPr lang="en-US" sz="2800" b="1">
                <a:solidFill>
                  <a:srgbClr val="99CCFF"/>
                </a:solidFill>
                <a:cs typeface="+mn-cs"/>
              </a:rPr>
              <a:t>to a time when                                                      </a:t>
            </a:r>
            <a:r>
              <a:rPr lang="en-US" sz="2800" b="1">
                <a:solidFill>
                  <a:srgbClr val="ED181E"/>
                </a:solidFill>
                <a:cs typeface="+mn-cs"/>
              </a:rPr>
              <a:t>internal secular processes</a:t>
            </a:r>
            <a:br>
              <a:rPr lang="en-US" sz="2800" b="1">
                <a:solidFill>
                  <a:srgbClr val="ED181E"/>
                </a:solidFill>
                <a:cs typeface="+mn-cs"/>
              </a:rPr>
            </a:br>
            <a:r>
              <a:rPr lang="en-US" sz="2800" b="1">
                <a:solidFill>
                  <a:srgbClr val="ED181E"/>
                </a:solidFill>
                <a:cs typeface="+mn-cs"/>
              </a:rPr>
              <a:t>will dominate galaxy evolution.</a:t>
            </a:r>
            <a:r>
              <a:rPr lang="en-US" sz="2800" b="1">
                <a:solidFill>
                  <a:srgbClr val="99CCFF"/>
                </a:solidFill>
                <a:cs typeface="+mn-cs"/>
              </a:rPr>
              <a:t/>
            </a:r>
            <a:br>
              <a:rPr lang="en-US" sz="2800" b="1">
                <a:solidFill>
                  <a:srgbClr val="99CCFF"/>
                </a:solidFill>
                <a:cs typeface="+mn-cs"/>
              </a:rPr>
            </a:br>
            <a:r>
              <a:rPr lang="en-US" sz="2800" b="1">
                <a:solidFill>
                  <a:srgbClr val="99CCFF"/>
                </a:solidFill>
                <a:cs typeface="+mn-cs"/>
              </a:rPr>
              <a:t/>
            </a:r>
            <a:br>
              <a:rPr lang="en-US" sz="2800" b="1">
                <a:solidFill>
                  <a:srgbClr val="99CCFF"/>
                </a:solidFill>
                <a:cs typeface="+mn-cs"/>
              </a:rPr>
            </a:br>
            <a:r>
              <a:rPr lang="en-US" sz="2800" b="1">
                <a:solidFill>
                  <a:srgbClr val="99CCFF"/>
                </a:solidFill>
                <a:cs typeface="+mn-cs"/>
              </a:rPr>
              <a:t>At present, both processes are important.</a:t>
            </a:r>
            <a:endParaRPr lang="en-US" sz="2600" b="1">
              <a:solidFill>
                <a:srgbClr val="9999FF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-34925"/>
            <a:ext cx="6634162" cy="782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219" name="Rectangle 3"/>
          <p:cNvSpPr>
            <a:spLocks noGrp="1" noChangeArrowheads="1"/>
          </p:cNvSpPr>
          <p:nvPr>
            <p:ph type="title"/>
          </p:nvPr>
        </p:nvSpPr>
        <p:spPr>
          <a:xfrm>
            <a:off x="5164138" y="6264275"/>
            <a:ext cx="2916237" cy="593725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>
                <a:solidFill>
                  <a:schemeClr val="hlink"/>
                </a:solidFill>
                <a:cs typeface="+mj-cs"/>
              </a:rPr>
              <a:t>M</a:t>
            </a:r>
            <a:r>
              <a:rPr lang="en-US" sz="2000" baseline="30000" smtClean="0">
                <a:solidFill>
                  <a:schemeClr val="hlink"/>
                </a:solidFill>
                <a:cs typeface="+mj-cs"/>
              </a:rPr>
              <a:t> </a:t>
            </a:r>
            <a:r>
              <a:rPr lang="en-US" sz="2000" smtClean="0">
                <a:solidFill>
                  <a:schemeClr val="hlink"/>
                </a:solidFill>
                <a:cs typeface="+mj-cs"/>
              </a:rPr>
              <a:t>83 (SABb)</a:t>
            </a:r>
            <a:endParaRPr lang="en-US" smtClean="0"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315913"/>
            <a:ext cx="2894013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3517900"/>
            <a:ext cx="291623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296863"/>
            <a:ext cx="291147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550" y="3524250"/>
            <a:ext cx="2881313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8" t="10129" r="8542" b="7323"/>
          <a:stretch>
            <a:fillRect/>
          </a:stretch>
        </p:blipFill>
        <p:spPr bwMode="auto">
          <a:xfrm>
            <a:off x="6083300" y="3530600"/>
            <a:ext cx="2889250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6167" name="Text Box 7"/>
          <p:cNvSpPr txBox="1">
            <a:spLocks noChangeArrowheads="1"/>
          </p:cNvSpPr>
          <p:nvPr/>
        </p:nvSpPr>
        <p:spPr bwMode="auto">
          <a:xfrm>
            <a:off x="230188" y="2820988"/>
            <a:ext cx="1039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NGC 4314</a:t>
            </a:r>
          </a:p>
        </p:txBody>
      </p:sp>
      <p:sp>
        <p:nvSpPr>
          <p:cNvPr id="476168" name="Rectangle 8"/>
          <p:cNvSpPr>
            <a:spLocks noChangeArrowheads="1"/>
          </p:cNvSpPr>
          <p:nvPr/>
        </p:nvSpPr>
        <p:spPr bwMode="auto">
          <a:xfrm>
            <a:off x="3225800" y="3579813"/>
            <a:ext cx="1023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NGC 1512</a:t>
            </a:r>
          </a:p>
        </p:txBody>
      </p:sp>
      <p:sp>
        <p:nvSpPr>
          <p:cNvPr id="476169" name="Rectangle 9"/>
          <p:cNvSpPr>
            <a:spLocks noChangeArrowheads="1"/>
          </p:cNvSpPr>
          <p:nvPr/>
        </p:nvSpPr>
        <p:spPr bwMode="auto">
          <a:xfrm>
            <a:off x="233363" y="3584575"/>
            <a:ext cx="1023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NGC 4314</a:t>
            </a:r>
          </a:p>
        </p:txBody>
      </p:sp>
      <p:sp>
        <p:nvSpPr>
          <p:cNvPr id="476170" name="Rectangle 10"/>
          <p:cNvSpPr>
            <a:spLocks noChangeArrowheads="1"/>
          </p:cNvSpPr>
          <p:nvPr/>
        </p:nvSpPr>
        <p:spPr bwMode="auto">
          <a:xfrm>
            <a:off x="3221038" y="2811463"/>
            <a:ext cx="1023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NGC 1326</a:t>
            </a:r>
          </a:p>
        </p:txBody>
      </p:sp>
      <p:sp>
        <p:nvSpPr>
          <p:cNvPr id="476171" name="Rectangle 11"/>
          <p:cNvSpPr>
            <a:spLocks noChangeArrowheads="1"/>
          </p:cNvSpPr>
          <p:nvPr/>
        </p:nvSpPr>
        <p:spPr bwMode="auto">
          <a:xfrm>
            <a:off x="6226175" y="3579813"/>
            <a:ext cx="10239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NGC 6782</a:t>
            </a:r>
          </a:p>
        </p:txBody>
      </p:sp>
      <p:pic>
        <p:nvPicPr>
          <p:cNvPr id="14030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00" y="319088"/>
            <a:ext cx="2898775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6173" name="Rectangle 13"/>
          <p:cNvSpPr>
            <a:spLocks noChangeArrowheads="1"/>
          </p:cNvSpPr>
          <p:nvPr/>
        </p:nvSpPr>
        <p:spPr bwMode="auto">
          <a:xfrm>
            <a:off x="6230938" y="2816225"/>
            <a:ext cx="1023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NGC 4736</a:t>
            </a:r>
          </a:p>
        </p:txBody>
      </p:sp>
      <p:sp>
        <p:nvSpPr>
          <p:cNvPr id="476174" name="Rectangle 14"/>
          <p:cNvSpPr>
            <a:spLocks noChangeArrowheads="1"/>
          </p:cNvSpPr>
          <p:nvPr/>
        </p:nvSpPr>
        <p:spPr bwMode="auto">
          <a:xfrm>
            <a:off x="3040063" y="227013"/>
            <a:ext cx="101600" cy="63166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76175" name="Rectangle 15"/>
          <p:cNvSpPr>
            <a:spLocks noChangeArrowheads="1"/>
          </p:cNvSpPr>
          <p:nvPr/>
        </p:nvSpPr>
        <p:spPr bwMode="auto">
          <a:xfrm>
            <a:off x="66675" y="187325"/>
            <a:ext cx="101600" cy="63166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76176" name="Rectangle 16"/>
          <p:cNvSpPr>
            <a:spLocks noChangeArrowheads="1"/>
          </p:cNvSpPr>
          <p:nvPr/>
        </p:nvSpPr>
        <p:spPr bwMode="auto">
          <a:xfrm>
            <a:off x="0" y="6411913"/>
            <a:ext cx="3049588" cy="746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76177" name="Rectangle 17"/>
          <p:cNvSpPr>
            <a:spLocks noChangeArrowheads="1"/>
          </p:cNvSpPr>
          <p:nvPr/>
        </p:nvSpPr>
        <p:spPr bwMode="auto">
          <a:xfrm>
            <a:off x="0" y="246063"/>
            <a:ext cx="3049588" cy="746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76178" name="Rectangle 18"/>
          <p:cNvSpPr>
            <a:spLocks noChangeArrowheads="1"/>
          </p:cNvSpPr>
          <p:nvPr/>
        </p:nvSpPr>
        <p:spPr bwMode="auto">
          <a:xfrm>
            <a:off x="0" y="3175000"/>
            <a:ext cx="3049588" cy="368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2138363"/>
            <a:ext cx="1363662" cy="136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251" name="Rectangle 3"/>
          <p:cNvSpPr>
            <a:spLocks noChangeArrowheads="1"/>
          </p:cNvSpPr>
          <p:nvPr/>
        </p:nvSpPr>
        <p:spPr bwMode="auto">
          <a:xfrm>
            <a:off x="1514475" y="1365250"/>
            <a:ext cx="5411788" cy="5492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42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13" y="1512888"/>
            <a:ext cx="4900612" cy="518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3253" name="Rectangle 5"/>
          <p:cNvSpPr>
            <a:spLocks noChangeArrowheads="1"/>
          </p:cNvSpPr>
          <p:nvPr/>
        </p:nvSpPr>
        <p:spPr bwMode="auto">
          <a:xfrm>
            <a:off x="0" y="0"/>
            <a:ext cx="9144000" cy="13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>
                <a:solidFill>
                  <a:srgbClr val="99CCFF"/>
                </a:solidFill>
                <a:cs typeface="+mn-cs"/>
              </a:rPr>
              <a:t>Correlation between star formation rate surface density</a:t>
            </a:r>
            <a:r>
              <a:rPr lang="en-US" sz="2000" b="1" baseline="-25000">
                <a:solidFill>
                  <a:srgbClr val="99CCFF"/>
                </a:solidFill>
                <a:cs typeface="+mn-cs"/>
              </a:rPr>
              <a:t> </a:t>
            </a:r>
            <a:r>
              <a:rPr lang="en-US" sz="2000" b="1">
                <a:solidFill>
                  <a:srgbClr val="99CCFF"/>
                </a:solidFill>
                <a:cs typeface="+mn-cs"/>
              </a:rPr>
              <a:t>&amp;</a:t>
            </a:r>
            <a:r>
              <a:rPr lang="en-US" sz="2000" b="1" baseline="-25000">
                <a:solidFill>
                  <a:srgbClr val="99CCFF"/>
                </a:solidFill>
                <a:cs typeface="+mn-cs"/>
              </a:rPr>
              <a:t> </a:t>
            </a:r>
            <a:r>
              <a:rPr lang="en-US" sz="2000" b="1">
                <a:solidFill>
                  <a:srgbClr val="99CCFF"/>
                </a:solidFill>
                <a:cs typeface="+mn-cs"/>
              </a:rPr>
              <a:t>total gas density for 20 circumnuclear star-forming rings (</a:t>
            </a:r>
            <a:r>
              <a:rPr lang="en-US" sz="2000" b="1">
                <a:solidFill>
                  <a:srgbClr val="99CCFF"/>
                </a:solidFill>
                <a:cs typeface="+mn-cs"/>
                <a:sym typeface="Wingdings" charset="0"/>
              </a:rPr>
              <a:t>) compared to </a:t>
            </a:r>
            <a:br>
              <a:rPr lang="en-US" sz="2000" b="1">
                <a:solidFill>
                  <a:srgbClr val="99CCFF"/>
                </a:solidFill>
                <a:cs typeface="+mn-cs"/>
                <a:sym typeface="Wingdings" charset="0"/>
              </a:rPr>
            </a:br>
            <a:r>
              <a:rPr lang="en-US" sz="2000" b="1">
                <a:solidFill>
                  <a:srgbClr val="99CCFF"/>
                </a:solidFill>
                <a:cs typeface="+mn-cs"/>
                <a:sym typeface="Wingdings" charset="0"/>
              </a:rPr>
              <a:t>disk-averaged values for 61 spirals () and to the </a:t>
            </a:r>
            <a:br>
              <a:rPr lang="en-US" sz="2000" b="1">
                <a:solidFill>
                  <a:srgbClr val="99CCFF"/>
                </a:solidFill>
                <a:cs typeface="+mn-cs"/>
                <a:sym typeface="Wingdings" charset="0"/>
              </a:rPr>
            </a:br>
            <a:r>
              <a:rPr lang="en-US" sz="2000" b="1">
                <a:solidFill>
                  <a:srgbClr val="99CCFF"/>
                </a:solidFill>
                <a:cs typeface="+mn-cs"/>
                <a:sym typeface="Wingdings" charset="0"/>
              </a:rPr>
              <a:t>central values for these galaxies ().  From Kormendy &amp; Kennicutt (2004).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693254" name="Rectangle 6"/>
          <p:cNvSpPr>
            <a:spLocks noChangeArrowheads="1"/>
          </p:cNvSpPr>
          <p:nvPr/>
        </p:nvSpPr>
        <p:spPr bwMode="auto">
          <a:xfrm>
            <a:off x="2559050" y="1538288"/>
            <a:ext cx="3360738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500" b="1">
                <a:solidFill>
                  <a:srgbClr val="0000FF"/>
                </a:solidFill>
                <a:cs typeface="+mn-cs"/>
              </a:rPr>
              <a:t>Gas consumption time = 0.1 Gyr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693255" name="Line 7"/>
          <p:cNvSpPr>
            <a:spLocks noChangeShapeType="1"/>
          </p:cNvSpPr>
          <p:nvPr/>
        </p:nvSpPr>
        <p:spPr bwMode="auto">
          <a:xfrm flipV="1">
            <a:off x="2528888" y="1508125"/>
            <a:ext cx="3560762" cy="3119438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93256" name="Rectangle 8"/>
          <p:cNvSpPr>
            <a:spLocks noChangeArrowheads="1"/>
          </p:cNvSpPr>
          <p:nvPr/>
        </p:nvSpPr>
        <p:spPr bwMode="auto">
          <a:xfrm>
            <a:off x="5000625" y="2946400"/>
            <a:ext cx="9112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500" b="1">
                <a:solidFill>
                  <a:srgbClr val="008000"/>
                </a:solidFill>
                <a:cs typeface="+mn-cs"/>
              </a:rPr>
              <a:t>1 Gyr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693257" name="Line 9"/>
          <p:cNvSpPr>
            <a:spLocks noChangeShapeType="1"/>
          </p:cNvSpPr>
          <p:nvPr/>
        </p:nvSpPr>
        <p:spPr bwMode="auto">
          <a:xfrm flipV="1">
            <a:off x="2528888" y="1882775"/>
            <a:ext cx="4014787" cy="3525838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93258" name="Line 10"/>
          <p:cNvSpPr>
            <a:spLocks noChangeShapeType="1"/>
          </p:cNvSpPr>
          <p:nvPr/>
        </p:nvSpPr>
        <p:spPr bwMode="auto">
          <a:xfrm flipV="1">
            <a:off x="2528888" y="2665413"/>
            <a:ext cx="4014787" cy="35258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93259" name="Rectangle 11"/>
          <p:cNvSpPr>
            <a:spLocks noChangeArrowheads="1"/>
          </p:cNvSpPr>
          <p:nvPr/>
        </p:nvSpPr>
        <p:spPr bwMode="auto">
          <a:xfrm>
            <a:off x="4938713" y="3854450"/>
            <a:ext cx="911225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500" b="1">
                <a:solidFill>
                  <a:srgbClr val="FF0000"/>
                </a:solidFill>
                <a:cs typeface="+mn-cs"/>
              </a:rPr>
              <a:t>10 Gyr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693260" name="Rectangle 12"/>
          <p:cNvSpPr>
            <a:spLocks noChangeArrowheads="1"/>
          </p:cNvSpPr>
          <p:nvPr/>
        </p:nvSpPr>
        <p:spPr bwMode="auto">
          <a:xfrm>
            <a:off x="6886575" y="1339850"/>
            <a:ext cx="2314575" cy="542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  <a:cs typeface="+mn-cs"/>
              </a:rPr>
              <a:t>Typical </a:t>
            </a:r>
            <a:br>
              <a:rPr lang="en-US" sz="2000" b="1" dirty="0">
                <a:solidFill>
                  <a:srgbClr val="FFFFFF"/>
                </a:solidFill>
                <a:cs typeface="+mn-cs"/>
              </a:rPr>
            </a:br>
            <a:r>
              <a:rPr lang="en-US" sz="2000" b="1" dirty="0" err="1">
                <a:solidFill>
                  <a:srgbClr val="FFFFFF"/>
                </a:solidFill>
                <a:cs typeface="+mn-cs"/>
              </a:rPr>
              <a:t>circumnuclear</a:t>
            </a:r>
            <a:r>
              <a:rPr lang="en-US" sz="2000" b="1" dirty="0">
                <a:solidFill>
                  <a:srgbClr val="FFFFFF"/>
                </a:solidFill>
                <a:cs typeface="+mn-cs"/>
              </a:rPr>
              <a:t/>
            </a:r>
            <a:br>
              <a:rPr lang="en-US" sz="2000" b="1" dirty="0">
                <a:solidFill>
                  <a:srgbClr val="FFFFFF"/>
                </a:solidFill>
                <a:cs typeface="+mn-cs"/>
              </a:rPr>
            </a:br>
            <a:r>
              <a:rPr lang="en-US" sz="2000" b="1" dirty="0">
                <a:solidFill>
                  <a:srgbClr val="FFFFFF"/>
                </a:solidFill>
                <a:cs typeface="+mn-cs"/>
              </a:rPr>
              <a:t>star formation </a:t>
            </a:r>
            <a:br>
              <a:rPr lang="en-US" sz="2000" b="1" dirty="0">
                <a:solidFill>
                  <a:srgbClr val="FFFFFF"/>
                </a:solidFill>
                <a:cs typeface="+mn-cs"/>
              </a:rPr>
            </a:br>
            <a:r>
              <a:rPr lang="en-US" sz="2000" b="1" dirty="0">
                <a:solidFill>
                  <a:srgbClr val="FFFFFF"/>
                </a:solidFill>
                <a:cs typeface="+mn-cs"/>
              </a:rPr>
              <a:t>rings</a:t>
            </a:r>
            <a:br>
              <a:rPr lang="en-US" sz="2000" b="1" dirty="0">
                <a:solidFill>
                  <a:srgbClr val="FFFFFF"/>
                </a:solidFill>
                <a:cs typeface="+mn-cs"/>
              </a:rPr>
            </a:br>
            <a:r>
              <a:rPr lang="en-US" sz="2000" b="1" dirty="0">
                <a:solidFill>
                  <a:srgbClr val="FFFFFF"/>
                </a:solidFill>
                <a:cs typeface="+mn-cs"/>
              </a:rPr>
              <a:t>should make</a:t>
            </a:r>
            <a:br>
              <a:rPr lang="en-US" sz="2000" b="1" dirty="0">
                <a:solidFill>
                  <a:srgbClr val="FFFFFF"/>
                </a:solidFill>
                <a:cs typeface="+mn-cs"/>
              </a:rPr>
            </a:br>
            <a:r>
              <a:rPr lang="en-US" sz="2000" b="1" dirty="0" err="1">
                <a:solidFill>
                  <a:srgbClr val="FFFFFF"/>
                </a:solidFill>
                <a:cs typeface="+mn-cs"/>
              </a:rPr>
              <a:t>pseudobulges</a:t>
            </a:r>
            <a:r>
              <a:rPr lang="en-US" sz="2000" b="1" dirty="0">
                <a:solidFill>
                  <a:srgbClr val="FFFFFF"/>
                </a:solidFill>
                <a:cs typeface="+mn-cs"/>
              </a:rPr>
              <a:t>  </a:t>
            </a:r>
            <a:br>
              <a:rPr lang="en-US" sz="2000" b="1" dirty="0">
                <a:solidFill>
                  <a:srgbClr val="FFFFFF"/>
                </a:solidFill>
                <a:cs typeface="+mn-cs"/>
              </a:rPr>
            </a:br>
            <a:r>
              <a:rPr lang="en-US" sz="2000" b="1" dirty="0">
                <a:solidFill>
                  <a:srgbClr val="FFFFFF"/>
                </a:solidFill>
                <a:cs typeface="+mn-cs"/>
              </a:rPr>
              <a:t>of mass </a:t>
            </a:r>
            <a:br>
              <a:rPr lang="en-US" sz="2000" b="1" dirty="0">
                <a:solidFill>
                  <a:srgbClr val="FFFFFF"/>
                </a:solidFill>
                <a:cs typeface="+mn-cs"/>
              </a:rPr>
            </a:br>
            <a:r>
              <a:rPr lang="en-US" sz="2000" b="1" dirty="0">
                <a:solidFill>
                  <a:srgbClr val="FFFFFF"/>
                </a:solidFill>
                <a:cs typeface="+mn-cs"/>
              </a:rPr>
              <a:t>10</a:t>
            </a:r>
            <a:r>
              <a:rPr lang="en-US" sz="2200" b="1" baseline="30000" dirty="0">
                <a:solidFill>
                  <a:srgbClr val="FFFFFF"/>
                </a:solidFill>
                <a:cs typeface="+mn-cs"/>
              </a:rPr>
              <a:t>7</a:t>
            </a:r>
            <a:r>
              <a:rPr lang="en-US" sz="2000" b="1" dirty="0">
                <a:solidFill>
                  <a:srgbClr val="FFFFFF"/>
                </a:solidFill>
                <a:cs typeface="+mn-cs"/>
              </a:rPr>
              <a:t> — 10</a:t>
            </a:r>
            <a:r>
              <a:rPr lang="en-US" sz="2200" b="1" baseline="30000" dirty="0">
                <a:solidFill>
                  <a:srgbClr val="FFFFFF"/>
                </a:solidFill>
                <a:cs typeface="+mn-cs"/>
              </a:rPr>
              <a:t>10</a:t>
            </a:r>
            <a:r>
              <a:rPr lang="en-US" sz="2000" b="1" dirty="0">
                <a:solidFill>
                  <a:srgbClr val="FFFFFF"/>
                </a:solidFill>
                <a:cs typeface="+mn-cs"/>
              </a:rPr>
              <a:t> M</a:t>
            </a:r>
            <a:r>
              <a:rPr lang="en-US" sz="2200" b="1" baseline="-25000" dirty="0">
                <a:solidFill>
                  <a:srgbClr val="FFFFFF"/>
                </a:solidFill>
                <a:cs typeface="+mn-cs"/>
                <a:sym typeface="Wingdings" charset="0"/>
              </a:rPr>
              <a:t></a:t>
            </a:r>
            <a:br>
              <a:rPr lang="en-US" sz="2200" b="1" baseline="-25000" dirty="0">
                <a:solidFill>
                  <a:srgbClr val="FFFFFF"/>
                </a:solidFill>
                <a:cs typeface="+mn-cs"/>
                <a:sym typeface="Wingdings" charset="0"/>
              </a:rPr>
            </a:br>
            <a:r>
              <a:rPr lang="en-US" sz="2000" b="1" dirty="0">
                <a:solidFill>
                  <a:srgbClr val="FFFFFF"/>
                </a:solidFill>
                <a:cs typeface="+mn-cs"/>
                <a:sym typeface="Wingdings" charset="0"/>
              </a:rPr>
              <a:t> in ~ 1 — 3 </a:t>
            </a:r>
            <a:r>
              <a:rPr lang="en-US" sz="2000" b="1" dirty="0" err="1">
                <a:solidFill>
                  <a:srgbClr val="FFFFFF"/>
                </a:solidFill>
                <a:cs typeface="+mn-cs"/>
                <a:sym typeface="Wingdings" charset="0"/>
              </a:rPr>
              <a:t>Gyr</a:t>
            </a:r>
            <a:r>
              <a:rPr lang="en-US" sz="2000" b="1" dirty="0">
                <a:solidFill>
                  <a:srgbClr val="FFFFFF"/>
                </a:solidFill>
                <a:cs typeface="+mn-cs"/>
                <a:sym typeface="Wingdings" charset="0"/>
              </a:rPr>
              <a:t>.</a:t>
            </a:r>
            <a:r>
              <a:rPr lang="en-US" sz="2000" b="1" dirty="0">
                <a:solidFill>
                  <a:srgbClr val="99CCFF"/>
                </a:solidFill>
                <a:cs typeface="+mn-cs"/>
                <a:sym typeface="Wingdings" charset="0"/>
              </a:rPr>
              <a:t/>
            </a:r>
            <a:br>
              <a:rPr lang="en-US" sz="2000" b="1" dirty="0">
                <a:solidFill>
                  <a:srgbClr val="99CCFF"/>
                </a:solidFill>
                <a:cs typeface="+mn-cs"/>
                <a:sym typeface="Wingdings" charset="0"/>
              </a:rPr>
            </a:br>
            <a:r>
              <a:rPr lang="en-US" sz="2000" b="1" dirty="0">
                <a:solidFill>
                  <a:srgbClr val="99CCFF"/>
                </a:solidFill>
                <a:cs typeface="+mn-cs"/>
                <a:sym typeface="Wingdings" charset="0"/>
              </a:rPr>
              <a:t/>
            </a:r>
            <a:br>
              <a:rPr lang="en-US" sz="2000" b="1" dirty="0">
                <a:solidFill>
                  <a:srgbClr val="99CCFF"/>
                </a:solidFill>
                <a:cs typeface="+mn-cs"/>
                <a:sym typeface="Wingdings" charset="0"/>
              </a:rPr>
            </a:br>
            <a:r>
              <a:rPr lang="en-US" sz="2000" b="1" dirty="0">
                <a:solidFill>
                  <a:srgbClr val="FF0000"/>
                </a:solidFill>
                <a:cs typeface="+mn-cs"/>
                <a:sym typeface="Wingdings" charset="0"/>
              </a:rPr>
              <a:t>Disk gas gets replenished by stellar mass loss &amp; cold gas </a:t>
            </a:r>
            <a:r>
              <a:rPr lang="en-US" sz="2000" b="1" dirty="0" err="1">
                <a:solidFill>
                  <a:srgbClr val="FF0000"/>
                </a:solidFill>
                <a:cs typeface="+mn-cs"/>
                <a:sym typeface="Wingdings" charset="0"/>
              </a:rPr>
              <a:t>infall</a:t>
            </a:r>
            <a:r>
              <a:rPr lang="en-US" sz="2000" b="1" dirty="0">
                <a:solidFill>
                  <a:srgbClr val="FF0000"/>
                </a:solidFill>
                <a:cs typeface="+mn-cs"/>
                <a:sym typeface="Wingdings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cs typeface="+mn-cs"/>
                <a:sym typeface="Symbol" charset="0"/>
              </a:rPr>
              <a:t></a:t>
            </a:r>
            <a:r>
              <a:rPr lang="en-US" sz="2000" b="1" dirty="0">
                <a:solidFill>
                  <a:srgbClr val="FF0000"/>
                </a:solidFill>
                <a:cs typeface="+mn-cs"/>
                <a:sym typeface="Wingdings" charset="0"/>
              </a:rPr>
              <a:t> gas consumption timescales are really longer.</a:t>
            </a:r>
            <a:endParaRPr lang="en-US" sz="2000" b="1" dirty="0">
              <a:solidFill>
                <a:srgbClr val="FF87FF"/>
              </a:solidFill>
              <a:cs typeface="+mn-cs"/>
              <a:sym typeface="Wingdings" charset="0"/>
            </a:endParaRPr>
          </a:p>
        </p:txBody>
      </p:sp>
      <p:sp>
        <p:nvSpPr>
          <p:cNvPr id="693261" name="Rectangle 13"/>
          <p:cNvSpPr>
            <a:spLocks noChangeArrowheads="1"/>
          </p:cNvSpPr>
          <p:nvPr/>
        </p:nvSpPr>
        <p:spPr bwMode="auto">
          <a:xfrm>
            <a:off x="4000500" y="5422900"/>
            <a:ext cx="2439988" cy="59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500" b="1">
                <a:solidFill>
                  <a:srgbClr val="000000"/>
                </a:solidFill>
                <a:cs typeface="+mn-cs"/>
                <a:sym typeface="Symbol" charset="0"/>
              </a:rPr>
              <a:t>Schmidt-Kennicutt Law:</a:t>
            </a:r>
            <a:br>
              <a:rPr lang="en-US" sz="1500" b="1">
                <a:solidFill>
                  <a:srgbClr val="000000"/>
                </a:solidFill>
                <a:cs typeface="+mn-cs"/>
                <a:sym typeface="Symbol" charset="0"/>
              </a:rPr>
            </a:br>
            <a:r>
              <a:rPr lang="en-US" sz="400" b="1">
                <a:solidFill>
                  <a:srgbClr val="000000"/>
                </a:solidFill>
                <a:cs typeface="+mn-cs"/>
              </a:rPr>
              <a:t/>
            </a:r>
            <a:br>
              <a:rPr lang="en-US" sz="400" b="1">
                <a:solidFill>
                  <a:srgbClr val="000000"/>
                </a:solidFill>
                <a:cs typeface="+mn-cs"/>
              </a:rPr>
            </a:br>
            <a:r>
              <a:rPr lang="en-US" sz="1500" b="1">
                <a:solidFill>
                  <a:srgbClr val="000000"/>
                </a:solidFill>
                <a:cs typeface="+mn-cs"/>
                <a:sym typeface="Symbol" charset="0"/>
              </a:rPr>
              <a:t></a:t>
            </a:r>
            <a:r>
              <a:rPr lang="en-US" sz="2200" b="1" baseline="-25000">
                <a:solidFill>
                  <a:srgbClr val="000000"/>
                </a:solidFill>
                <a:cs typeface="+mn-cs"/>
                <a:sym typeface="Symbol" charset="0"/>
              </a:rPr>
              <a:t>SFR</a:t>
            </a:r>
            <a:r>
              <a:rPr lang="en-US" sz="1500" b="1">
                <a:solidFill>
                  <a:srgbClr val="000000"/>
                </a:solidFill>
                <a:cs typeface="+mn-cs"/>
                <a:sym typeface="Symbol" charset="0"/>
              </a:rPr>
              <a:t>  </a:t>
            </a:r>
            <a:r>
              <a:rPr lang="en-US" sz="2200" b="1" baseline="-25000">
                <a:solidFill>
                  <a:srgbClr val="000000"/>
                </a:solidFill>
                <a:cs typeface="+mn-cs"/>
                <a:sym typeface="Symbol" charset="0"/>
              </a:rPr>
              <a:t>gas</a:t>
            </a:r>
            <a:r>
              <a:rPr lang="en-US" sz="2200" b="1" baseline="30000">
                <a:solidFill>
                  <a:srgbClr val="000000"/>
                </a:solidFill>
                <a:cs typeface="+mn-cs"/>
                <a:sym typeface="Symbol" charset="0"/>
              </a:rPr>
              <a:t>1.4</a:t>
            </a:r>
            <a:endParaRPr lang="en-US" sz="1500" b="1">
              <a:solidFill>
                <a:srgbClr val="FF0000"/>
              </a:solidFill>
              <a:cs typeface="+mn-cs"/>
              <a:sym typeface="Symbo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9" name="Rectangle 3"/>
          <p:cNvSpPr>
            <a:spLocks noChangeArrowheads="1"/>
          </p:cNvSpPr>
          <p:nvPr/>
        </p:nvSpPr>
        <p:spPr bwMode="auto">
          <a:xfrm>
            <a:off x="6419850" y="1296988"/>
            <a:ext cx="2687638" cy="477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800" b="1" dirty="0">
                <a:solidFill>
                  <a:srgbClr val="99CCFF"/>
                </a:solidFill>
                <a:cs typeface="+mn-cs"/>
              </a:rPr>
              <a:t>SFR </a:t>
            </a:r>
            <a:r>
              <a:rPr lang="en-US" sz="1800" b="1" dirty="0">
                <a:solidFill>
                  <a:srgbClr val="99CCFF"/>
                </a:solidFill>
                <a:cs typeface="+mn-cs"/>
                <a:sym typeface="Symbol" charset="0"/>
              </a:rPr>
              <a:t> </a:t>
            </a:r>
            <a:r>
              <a:rPr lang="en-US" sz="1800" b="1" dirty="0">
                <a:solidFill>
                  <a:srgbClr val="99CCFF"/>
                </a:solidFill>
                <a:cs typeface="+mn-cs"/>
              </a:rPr>
              <a:t>density</a:t>
            </a:r>
            <a:r>
              <a:rPr lang="en-US" sz="1800" b="1" baseline="30000" dirty="0">
                <a:solidFill>
                  <a:srgbClr val="99CCFF"/>
                </a:solidFill>
                <a:cs typeface="+mn-cs"/>
              </a:rPr>
              <a:t>1.4</a:t>
            </a:r>
            <a:r>
              <a:rPr lang="en-US" sz="1800" b="1" dirty="0">
                <a:solidFill>
                  <a:srgbClr val="99CCFF"/>
                </a:solidFill>
                <a:cs typeface="+mn-cs"/>
              </a:rPr>
              <a:t>,</a:t>
            </a:r>
            <a:r>
              <a:rPr lang="en-US" sz="1800" b="1" baseline="30000" dirty="0">
                <a:solidFill>
                  <a:srgbClr val="99CCFF"/>
                </a:solidFill>
                <a:cs typeface="+mn-cs"/>
              </a:rPr>
              <a:t/>
            </a:r>
            <a:br>
              <a:rPr lang="en-US" sz="1800" b="1" baseline="30000" dirty="0">
                <a:solidFill>
                  <a:srgbClr val="99CCFF"/>
                </a:solidFill>
                <a:cs typeface="+mn-cs"/>
              </a:rPr>
            </a:br>
            <a:r>
              <a:rPr lang="en-US" sz="1800" b="1" dirty="0">
                <a:solidFill>
                  <a:srgbClr val="99CCFF"/>
                </a:solidFill>
                <a:cs typeface="+mn-cs"/>
              </a:rPr>
              <a:t>so the </a:t>
            </a:r>
          </a:p>
          <a:p>
            <a:pPr algn="ctr">
              <a:defRPr/>
            </a:pPr>
            <a:r>
              <a:rPr lang="en-US" sz="1800" b="1" dirty="0" err="1">
                <a:solidFill>
                  <a:srgbClr val="99CCFF"/>
                </a:solidFill>
                <a:cs typeface="+mn-cs"/>
              </a:rPr>
              <a:t>pseudobulge</a:t>
            </a:r>
            <a:r>
              <a:rPr lang="en-US" sz="1800" b="1" dirty="0">
                <a:solidFill>
                  <a:srgbClr val="99CCFF"/>
                </a:solidFill>
                <a:cs typeface="+mn-cs"/>
              </a:rPr>
              <a:t>/disk ratio is guaranteed to grow.</a:t>
            </a:r>
            <a:br>
              <a:rPr lang="en-US" sz="1800" b="1" dirty="0">
                <a:solidFill>
                  <a:srgbClr val="99CCFF"/>
                </a:solidFill>
                <a:cs typeface="+mn-cs"/>
              </a:rPr>
            </a:br>
            <a:r>
              <a:rPr lang="en-US" sz="1800" b="1" dirty="0">
                <a:solidFill>
                  <a:srgbClr val="99CCFF"/>
                </a:solidFill>
                <a:cs typeface="+mn-cs"/>
              </a:rPr>
              <a:t/>
            </a:r>
            <a:br>
              <a:rPr lang="en-US" sz="1800" b="1" dirty="0">
                <a:solidFill>
                  <a:srgbClr val="99CCFF"/>
                </a:solidFill>
                <a:cs typeface="+mn-cs"/>
              </a:rPr>
            </a:br>
            <a:r>
              <a:rPr lang="en-US" sz="1800" b="1" dirty="0">
                <a:solidFill>
                  <a:srgbClr val="99CCFF"/>
                </a:solidFill>
                <a:cs typeface="+mn-cs"/>
              </a:rPr>
              <a:t/>
            </a:r>
            <a:br>
              <a:rPr lang="en-US" sz="1800" b="1" dirty="0">
                <a:solidFill>
                  <a:srgbClr val="99CCFF"/>
                </a:solidFill>
                <a:cs typeface="+mn-cs"/>
              </a:rPr>
            </a:br>
            <a:r>
              <a:rPr lang="en-US" sz="2000" b="1" dirty="0">
                <a:solidFill>
                  <a:srgbClr val="99CCFF"/>
                </a:solidFill>
                <a:cs typeface="+mn-cs"/>
              </a:rPr>
              <a:t/>
            </a:r>
            <a:br>
              <a:rPr lang="en-US" sz="2000" b="1" dirty="0">
                <a:solidFill>
                  <a:srgbClr val="99CCFF"/>
                </a:solidFill>
                <a:cs typeface="+mn-cs"/>
              </a:rPr>
            </a:br>
            <a:r>
              <a:rPr lang="en-US" sz="2000" b="1" dirty="0">
                <a:solidFill>
                  <a:srgbClr val="99CCFF"/>
                </a:solidFill>
                <a:cs typeface="+mn-cs"/>
              </a:rPr>
              <a:t/>
            </a:r>
            <a:br>
              <a:rPr lang="en-US" sz="2000" b="1" dirty="0">
                <a:solidFill>
                  <a:srgbClr val="99CCFF"/>
                </a:solidFill>
                <a:cs typeface="+mn-cs"/>
              </a:rPr>
            </a:br>
            <a:r>
              <a:rPr lang="en-US" sz="1800" b="1" dirty="0">
                <a:solidFill>
                  <a:srgbClr val="99CCFF"/>
                </a:solidFill>
                <a:cs typeface="+mn-cs"/>
              </a:rPr>
              <a:t>Regan et al. 2001, </a:t>
            </a:r>
            <a:r>
              <a:rPr lang="en-US" sz="1800" b="1" dirty="0" err="1">
                <a:solidFill>
                  <a:srgbClr val="99CCFF"/>
                </a:solidFill>
                <a:cs typeface="+mn-cs"/>
              </a:rPr>
              <a:t>ApJ</a:t>
            </a:r>
            <a:r>
              <a:rPr lang="en-US" sz="1800" b="1" dirty="0">
                <a:solidFill>
                  <a:srgbClr val="99CCFF"/>
                </a:solidFill>
                <a:cs typeface="+mn-cs"/>
              </a:rPr>
              <a:t>, 561, 218 </a:t>
            </a:r>
            <a:endParaRPr lang="en-US" sz="1800" b="1" dirty="0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pic>
        <p:nvPicPr>
          <p:cNvPr id="144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676275"/>
            <a:ext cx="5878513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5300" name="Rectangle 4"/>
          <p:cNvSpPr>
            <a:spLocks noChangeArrowheads="1"/>
          </p:cNvSpPr>
          <p:nvPr/>
        </p:nvSpPr>
        <p:spPr bwMode="auto">
          <a:xfrm>
            <a:off x="0" y="0"/>
            <a:ext cx="914400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>
                <a:solidFill>
                  <a:srgbClr val="99CCFF"/>
                </a:solidFill>
                <a:cs typeface="+mn-cs"/>
              </a:rPr>
              <a:t>Radial profiles of CO (points with error bars) and stellar K-band light (solid curves) from the BIMA Survey of Nearby Galaxies (SONG). 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695301" name="Text Box 5"/>
          <p:cNvSpPr txBox="1">
            <a:spLocks noChangeArrowheads="1"/>
          </p:cNvSpPr>
          <p:nvPr/>
        </p:nvSpPr>
        <p:spPr bwMode="auto">
          <a:xfrm>
            <a:off x="5429250" y="31543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695302" name="Text Box 6"/>
          <p:cNvSpPr txBox="1">
            <a:spLocks noChangeArrowheads="1"/>
          </p:cNvSpPr>
          <p:nvPr/>
        </p:nvSpPr>
        <p:spPr bwMode="auto">
          <a:xfrm>
            <a:off x="1622425" y="4856163"/>
            <a:ext cx="47148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100">
                <a:solidFill>
                  <a:srgbClr val="000000"/>
                </a:solidFill>
                <a:cs typeface="+mn-cs"/>
              </a:rPr>
              <a:t>Oval</a:t>
            </a:r>
          </a:p>
        </p:txBody>
      </p:sp>
      <p:sp>
        <p:nvSpPr>
          <p:cNvPr id="695303" name="Rectangle 7"/>
          <p:cNvSpPr>
            <a:spLocks noChangeArrowheads="1"/>
          </p:cNvSpPr>
          <p:nvPr/>
        </p:nvSpPr>
        <p:spPr bwMode="auto">
          <a:xfrm>
            <a:off x="6426200" y="1846263"/>
            <a:ext cx="2665413" cy="18319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ChangeArrowheads="1"/>
          </p:cNvSpPr>
          <p:nvPr/>
        </p:nvSpPr>
        <p:spPr bwMode="auto">
          <a:xfrm>
            <a:off x="0" y="1814513"/>
            <a:ext cx="9144000" cy="5043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97347" name="Rectangle 3"/>
          <p:cNvSpPr>
            <a:spLocks noChangeArrowheads="1"/>
          </p:cNvSpPr>
          <p:nvPr/>
        </p:nvSpPr>
        <p:spPr bwMode="auto">
          <a:xfrm>
            <a:off x="53975" y="1758950"/>
            <a:ext cx="5583238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cs typeface="+mn-cs"/>
              </a:rPr>
              <a:t>From David Fisher (see 2006, ApJ, 642, L17)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697348" name="Text Box 4"/>
          <p:cNvSpPr txBox="1">
            <a:spLocks noChangeArrowheads="1"/>
          </p:cNvSpPr>
          <p:nvPr/>
        </p:nvSpPr>
        <p:spPr bwMode="auto">
          <a:xfrm>
            <a:off x="5429250" y="31543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46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3175"/>
            <a:ext cx="35401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7350" name="Rectangle 6"/>
          <p:cNvSpPr>
            <a:spLocks noChangeArrowheads="1"/>
          </p:cNvSpPr>
          <p:nvPr/>
        </p:nvSpPr>
        <p:spPr bwMode="auto">
          <a:xfrm>
            <a:off x="0" y="0"/>
            <a:ext cx="9144000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000" b="1">
                <a:solidFill>
                  <a:srgbClr val="D00000"/>
                </a:solidFill>
                <a:cs typeface="+mn-cs"/>
              </a:rPr>
              <a:t>Spitzer MIPS (e. g., 24 </a:t>
            </a:r>
            <a: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  <a:t>m channel) measures </a:t>
            </a:r>
            <a:b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</a:br>
            <a: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  <a:t>warm dust reradiating light from </a:t>
            </a:r>
            <a:b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</a:br>
            <a: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  <a:t>young stars  star formation rate (SFR).</a:t>
            </a:r>
            <a:b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</a:br>
            <a:r>
              <a:rPr lang="en-US" sz="1000" b="1">
                <a:solidFill>
                  <a:srgbClr val="D00000"/>
                </a:solidFill>
                <a:cs typeface="+mn-cs"/>
              </a:rPr>
              <a:t/>
            </a:r>
            <a:br>
              <a:rPr lang="en-US" sz="1000" b="1">
                <a:solidFill>
                  <a:srgbClr val="D00000"/>
                </a:solidFill>
                <a:cs typeface="+mn-cs"/>
              </a:rPr>
            </a:br>
            <a: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  <a:t>SFR is high at the center of the oval and SB</a:t>
            </a:r>
            <a:b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</a:br>
            <a: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  <a:t>galaxies but not in the unbarred NGC 3521.</a:t>
            </a:r>
            <a:r>
              <a:rPr lang="en-US" sz="2000" b="1">
                <a:solidFill>
                  <a:srgbClr val="99CCFF"/>
                </a:solidFill>
                <a:cs typeface="+mn-cs"/>
                <a:sym typeface="Symbol" charset="0"/>
              </a:rPr>
              <a:t>   </a:t>
            </a:r>
            <a:r>
              <a:rPr lang="en-US" sz="2000" b="1">
                <a:solidFill>
                  <a:srgbClr val="99CCFF"/>
                </a:solidFill>
                <a:cs typeface="+mn-cs"/>
              </a:rPr>
              <a:t> 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697351" name="Text Box 7"/>
          <p:cNvSpPr txBox="1">
            <a:spLocks noChangeArrowheads="1"/>
          </p:cNvSpPr>
          <p:nvPr/>
        </p:nvSpPr>
        <p:spPr bwMode="auto">
          <a:xfrm>
            <a:off x="5937250" y="57150"/>
            <a:ext cx="30972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000000"/>
                </a:solidFill>
                <a:cs typeface="+mn-cs"/>
              </a:rPr>
              <a:t>Schematic Spectrum from Kennicutt (2003)</a:t>
            </a:r>
          </a:p>
        </p:txBody>
      </p:sp>
      <p:sp>
        <p:nvSpPr>
          <p:cNvPr id="697352" name="Text Box 8"/>
          <p:cNvSpPr txBox="1">
            <a:spLocks noChangeArrowheads="1"/>
          </p:cNvSpPr>
          <p:nvPr/>
        </p:nvSpPr>
        <p:spPr bwMode="auto">
          <a:xfrm>
            <a:off x="6299200" y="592138"/>
            <a:ext cx="514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000000"/>
                </a:solidFill>
                <a:cs typeface="+mn-cs"/>
              </a:rPr>
              <a:t>stars</a:t>
            </a:r>
          </a:p>
        </p:txBody>
      </p:sp>
      <p:sp>
        <p:nvSpPr>
          <p:cNvPr id="697353" name="Text Box 9"/>
          <p:cNvSpPr txBox="1">
            <a:spLocks noChangeArrowheads="1"/>
          </p:cNvSpPr>
          <p:nvPr/>
        </p:nvSpPr>
        <p:spPr bwMode="auto">
          <a:xfrm>
            <a:off x="7872413" y="588963"/>
            <a:ext cx="4714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000000"/>
                </a:solidFill>
                <a:cs typeface="+mn-cs"/>
              </a:rPr>
              <a:t>dust</a:t>
            </a:r>
          </a:p>
        </p:txBody>
      </p:sp>
      <p:pic>
        <p:nvPicPr>
          <p:cNvPr id="146442" name="Picture 10" descr="talk"/>
          <p:cNvPicPr>
            <a:picLocks noChangeAspect="1" noChangeArrowheads="1"/>
          </p:cNvPicPr>
          <p:nvPr/>
        </p:nvPicPr>
        <p:blipFill>
          <a:blip r:embed="rId4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0125"/>
            <a:ext cx="9144000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066" name="Rectangle 2"/>
          <p:cNvSpPr>
            <a:spLocks noChangeArrowheads="1"/>
          </p:cNvSpPr>
          <p:nvPr/>
        </p:nvSpPr>
        <p:spPr bwMode="auto">
          <a:xfrm>
            <a:off x="0" y="1814513"/>
            <a:ext cx="9144000" cy="5043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28067" name="Rectangle 3"/>
          <p:cNvSpPr>
            <a:spLocks noChangeArrowheads="1"/>
          </p:cNvSpPr>
          <p:nvPr/>
        </p:nvSpPr>
        <p:spPr bwMode="auto">
          <a:xfrm>
            <a:off x="1835150" y="2284413"/>
            <a:ext cx="5583238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cs typeface="+mn-cs"/>
              </a:rPr>
              <a:t>David Fisher (2006, ApJ, 642, L17)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728068" name="Text Box 4"/>
          <p:cNvSpPr txBox="1">
            <a:spLocks noChangeArrowheads="1"/>
          </p:cNvSpPr>
          <p:nvPr/>
        </p:nvSpPr>
        <p:spPr bwMode="auto">
          <a:xfrm>
            <a:off x="5429250" y="31543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484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5" y="3175"/>
            <a:ext cx="3540125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8070" name="Rectangle 6"/>
          <p:cNvSpPr>
            <a:spLocks noChangeArrowheads="1"/>
          </p:cNvSpPr>
          <p:nvPr/>
        </p:nvSpPr>
        <p:spPr bwMode="auto">
          <a:xfrm>
            <a:off x="0" y="0"/>
            <a:ext cx="9144000" cy="22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lnSpc>
                <a:spcPct val="90000"/>
              </a:lnSpc>
              <a:defRPr/>
            </a:pPr>
            <a:r>
              <a:rPr lang="en-US" sz="2000" b="1">
                <a:solidFill>
                  <a:srgbClr val="D00000"/>
                </a:solidFill>
                <a:cs typeface="+mn-cs"/>
              </a:rPr>
              <a:t>Spitzer MIPS (e. g., 24 </a:t>
            </a:r>
            <a: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  <a:t>m channel) measures </a:t>
            </a:r>
            <a:b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</a:br>
            <a: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  <a:t>    warm dust reradiating light from </a:t>
            </a:r>
            <a:b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</a:br>
            <a: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  <a:t>    young stars  star formation rate (SFR).</a:t>
            </a:r>
            <a:b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</a:br>
            <a:r>
              <a:rPr lang="en-US" sz="1000" b="1">
                <a:solidFill>
                  <a:srgbClr val="D00000"/>
                </a:solidFill>
                <a:cs typeface="+mn-cs"/>
              </a:rPr>
              <a:t/>
            </a:r>
            <a:br>
              <a:rPr lang="en-US" sz="1000" b="1">
                <a:solidFill>
                  <a:srgbClr val="D00000"/>
                </a:solidFill>
                <a:cs typeface="+mn-cs"/>
              </a:rPr>
            </a:br>
            <a:r>
              <a:rPr lang="en-US" sz="2000" b="1">
                <a:solidFill>
                  <a:srgbClr val="3333CC"/>
                </a:solidFill>
                <a:cs typeface="+mn-cs"/>
                <a:sym typeface="Symbol" charset="0"/>
              </a:rPr>
              <a:t>SFR is generally low in classical bulges.</a:t>
            </a:r>
            <a: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  <a:t/>
            </a:r>
            <a:b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</a:br>
            <a:r>
              <a:rPr lang="en-US" sz="1000" b="1">
                <a:solidFill>
                  <a:srgbClr val="D00000"/>
                </a:solidFill>
                <a:cs typeface="+mn-cs"/>
                <a:sym typeface="Symbol" charset="0"/>
              </a:rPr>
              <a:t/>
            </a:r>
            <a:br>
              <a:rPr lang="en-US" sz="1000" b="1">
                <a:solidFill>
                  <a:srgbClr val="D00000"/>
                </a:solidFill>
                <a:cs typeface="+mn-cs"/>
                <a:sym typeface="Symbol" charset="0"/>
              </a:rPr>
            </a:br>
            <a: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  <a:t>But pseudobulges have SFRs as high as</a:t>
            </a:r>
            <a:b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</a:br>
            <a:r>
              <a:rPr lang="en-US" sz="2000" b="1">
                <a:solidFill>
                  <a:srgbClr val="D00000"/>
                </a:solidFill>
                <a:cs typeface="+mn-cs"/>
                <a:sym typeface="Symbol" charset="0"/>
              </a:rPr>
              <a:t>    in their associated disks.</a:t>
            </a:r>
            <a:r>
              <a:rPr lang="en-US" sz="2000" b="1">
                <a:solidFill>
                  <a:srgbClr val="99CCFF"/>
                </a:solidFill>
                <a:cs typeface="+mn-cs"/>
                <a:sym typeface="Symbol" charset="0"/>
              </a:rPr>
              <a:t>   </a:t>
            </a:r>
            <a:r>
              <a:rPr lang="en-US" sz="2000" b="1">
                <a:solidFill>
                  <a:srgbClr val="99CCFF"/>
                </a:solidFill>
                <a:cs typeface="+mn-cs"/>
              </a:rPr>
              <a:t> 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728071" name="Text Box 7"/>
          <p:cNvSpPr txBox="1">
            <a:spLocks noChangeArrowheads="1"/>
          </p:cNvSpPr>
          <p:nvPr/>
        </p:nvSpPr>
        <p:spPr bwMode="auto">
          <a:xfrm>
            <a:off x="5937250" y="57150"/>
            <a:ext cx="309721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000000"/>
                </a:solidFill>
                <a:cs typeface="+mn-cs"/>
              </a:rPr>
              <a:t>Schematic Spectrum from Kennicutt (2003)</a:t>
            </a:r>
          </a:p>
        </p:txBody>
      </p:sp>
      <p:sp>
        <p:nvSpPr>
          <p:cNvPr id="728072" name="Text Box 8"/>
          <p:cNvSpPr txBox="1">
            <a:spLocks noChangeArrowheads="1"/>
          </p:cNvSpPr>
          <p:nvPr/>
        </p:nvSpPr>
        <p:spPr bwMode="auto">
          <a:xfrm>
            <a:off x="6299200" y="592138"/>
            <a:ext cx="514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000000"/>
                </a:solidFill>
                <a:cs typeface="+mn-cs"/>
              </a:rPr>
              <a:t>stars</a:t>
            </a:r>
          </a:p>
        </p:txBody>
      </p:sp>
      <p:sp>
        <p:nvSpPr>
          <p:cNvPr id="728073" name="Text Box 9"/>
          <p:cNvSpPr txBox="1">
            <a:spLocks noChangeArrowheads="1"/>
          </p:cNvSpPr>
          <p:nvPr/>
        </p:nvSpPr>
        <p:spPr bwMode="auto">
          <a:xfrm>
            <a:off x="7872413" y="588963"/>
            <a:ext cx="4714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>
                <a:solidFill>
                  <a:srgbClr val="000000"/>
                </a:solidFill>
                <a:cs typeface="+mn-cs"/>
              </a:rPr>
              <a:t>dust</a:t>
            </a:r>
          </a:p>
        </p:txBody>
      </p:sp>
      <p:pic>
        <p:nvPicPr>
          <p:cNvPr id="148490" name="Picture 11" descr="dbf-le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0813"/>
            <a:ext cx="9144000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" t="12674" r="6696" b="22534"/>
          <a:stretch>
            <a:fillRect/>
          </a:stretch>
        </p:blipFill>
        <p:spPr bwMode="auto">
          <a:xfrm>
            <a:off x="38100" y="4889500"/>
            <a:ext cx="4344988" cy="180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053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" t="7076" r="1027" b="19417"/>
          <a:stretch>
            <a:fillRect/>
          </a:stretch>
        </p:blipFill>
        <p:spPr bwMode="auto">
          <a:xfrm>
            <a:off x="4432300" y="4876800"/>
            <a:ext cx="47117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655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27113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z="3600" b="1" smtClean="0">
                <a:cs typeface="Helvetica Neue" charset="0"/>
              </a:rPr>
              <a:t>B</a:t>
            </a:r>
            <a:r>
              <a:rPr lang="en-US" sz="3600" smtClean="0">
                <a:cs typeface="Helvetica Neue" charset="0"/>
              </a:rPr>
              <a:t>ulges </a:t>
            </a:r>
            <a:r>
              <a:rPr lang="en-US" sz="3600" b="1" smtClean="0">
                <a:cs typeface="Helvetica Neue" charset="0"/>
              </a:rPr>
              <a:t>O</a:t>
            </a:r>
            <a:r>
              <a:rPr lang="en-US" sz="3600" smtClean="0">
                <a:cs typeface="Helvetica Neue" charset="0"/>
              </a:rPr>
              <a:t>f </a:t>
            </a:r>
            <a:r>
              <a:rPr lang="en-US" sz="3600" b="1" smtClean="0">
                <a:cs typeface="Helvetica Neue" charset="0"/>
              </a:rPr>
              <a:t>N</a:t>
            </a:r>
            <a:r>
              <a:rPr lang="en-US" sz="3600" smtClean="0">
                <a:cs typeface="Helvetica Neue" charset="0"/>
              </a:rPr>
              <a:t>earby </a:t>
            </a:r>
            <a:r>
              <a:rPr lang="en-US" sz="3600" b="1" smtClean="0">
                <a:cs typeface="Helvetica Neue" charset="0"/>
              </a:rPr>
              <a:t>G</a:t>
            </a:r>
            <a:r>
              <a:rPr lang="en-US" sz="3600" smtClean="0">
                <a:cs typeface="Helvetica Neue" charset="0"/>
              </a:rPr>
              <a:t>alaxies with </a:t>
            </a:r>
            <a:r>
              <a:rPr lang="en-US" sz="3600" b="1" smtClean="0">
                <a:cs typeface="Helvetica Neue" charset="0"/>
              </a:rPr>
              <a:t>S</a:t>
            </a:r>
            <a:r>
              <a:rPr lang="en-US" sz="3600" smtClean="0">
                <a:cs typeface="Helvetica Neue" charset="0"/>
              </a:rPr>
              <a:t>pitzer</a:t>
            </a:r>
            <a:r>
              <a:rPr lang="en-US" sz="3600" smtClean="0">
                <a:latin typeface="Helvetica Neue" charset="0"/>
                <a:cs typeface="Helvetica Neue" charset="0"/>
                <a:sym typeface="Helvetica Neue" charset="0"/>
              </a:rPr>
              <a:t/>
            </a:r>
            <a:br>
              <a:rPr lang="en-US" sz="3600" smtClean="0">
                <a:latin typeface="Helvetica Neue" charset="0"/>
                <a:cs typeface="Helvetica Neue" charset="0"/>
                <a:sym typeface="Helvetica Neue" charset="0"/>
              </a:rPr>
            </a:br>
            <a:r>
              <a:rPr lang="en-US" sz="2000" smtClean="0">
                <a:cs typeface="Helvetica Neue" charset="0"/>
              </a:rPr>
              <a:t>Fisher, Drory, &amp; Fabricius (2009, ApJ, 697, 630)</a:t>
            </a:r>
            <a:endParaRPr lang="en-US" sz="3600" smtClean="0">
              <a:latin typeface="Helvetica Neue" charset="0"/>
              <a:sym typeface="Helvetica Neue" charset="0"/>
            </a:endParaRPr>
          </a:p>
        </p:txBody>
      </p:sp>
      <p:sp>
        <p:nvSpPr>
          <p:cNvPr id="150532" name="Rectangle 7"/>
          <p:cNvSpPr>
            <a:spLocks/>
          </p:cNvSpPr>
          <p:nvPr/>
        </p:nvSpPr>
        <p:spPr bwMode="auto">
          <a:xfrm>
            <a:off x="0" y="2733675"/>
            <a:ext cx="9144000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2100" b="1">
                <a:solidFill>
                  <a:srgbClr val="0D3385"/>
                </a:solidFill>
                <a:cs typeface="Helvetica Neue" charset="0"/>
              </a:rPr>
              <a:t>Present-Day Growth Of (Pseudo)Bulges:</a:t>
            </a:r>
          </a:p>
          <a:p>
            <a:pPr marL="39688" algn="ctr"/>
            <a:r>
              <a:rPr lang="en-US" sz="1900">
                <a:solidFill>
                  <a:srgbClr val="0D3385"/>
                </a:solidFill>
                <a:cs typeface="Helvetica Neue" charset="0"/>
              </a:rPr>
              <a:t>Are the present-day star formation rates in pseudobulges sufficient to form the bulge in a reasonable amount of time (a few Gyr)? </a:t>
            </a:r>
          </a:p>
          <a:p>
            <a:pPr marL="39688" algn="ctr"/>
            <a:endParaRPr lang="en-US" sz="1000">
              <a:solidFill>
                <a:srgbClr val="0D3385"/>
              </a:solidFill>
              <a:cs typeface="Helvetica Neue" charset="0"/>
            </a:endParaRPr>
          </a:p>
          <a:p>
            <a:pPr marL="39688" algn="ctr"/>
            <a:r>
              <a:rPr lang="en-US" sz="1900">
                <a:solidFill>
                  <a:srgbClr val="0D3385"/>
                </a:solidFill>
                <a:cs typeface="Helvetica Neue" charset="0"/>
              </a:rPr>
              <a:t>Are pseudobulge-to-total mass ratios growing?</a:t>
            </a:r>
            <a:endParaRPr lang="en-US" sz="1800" i="1">
              <a:solidFill>
                <a:srgbClr val="0D3385"/>
              </a:solidFill>
              <a:cs typeface="Helvetica Neue" charset="0"/>
            </a:endParaRPr>
          </a:p>
          <a:p>
            <a:pPr marL="39688" algn="ctr"/>
            <a:endParaRPr lang="en-US" sz="1000">
              <a:solidFill>
                <a:srgbClr val="0D3385"/>
              </a:solidFill>
              <a:cs typeface="Helvetica Neue" charset="0"/>
            </a:endParaRPr>
          </a:p>
          <a:p>
            <a:pPr marL="39688" algn="ctr"/>
            <a:r>
              <a:rPr lang="en-US" sz="1800">
                <a:solidFill>
                  <a:srgbClr val="0D3385"/>
                </a:solidFill>
                <a:cs typeface="Helvetica Neue" charset="0"/>
              </a:rPr>
              <a:t>Are today</a:t>
            </a:r>
            <a:r>
              <a:rPr lang="ja-JP" altLang="en-US" sz="1800">
                <a:solidFill>
                  <a:srgbClr val="0D3385"/>
                </a:solidFill>
                <a:cs typeface="Helvetica Neue" charset="0"/>
              </a:rPr>
              <a:t>’</a:t>
            </a:r>
            <a:r>
              <a:rPr lang="en-US" altLang="ja-JP" sz="1800">
                <a:solidFill>
                  <a:srgbClr val="0D3385"/>
                </a:solidFill>
                <a:cs typeface="Helvetica Neue" charset="0"/>
              </a:rPr>
              <a:t>s bulgeless Sc galaxies tomorrow</a:t>
            </a:r>
            <a:r>
              <a:rPr lang="ja-JP" altLang="en-US" sz="1800">
                <a:solidFill>
                  <a:srgbClr val="0D3385"/>
                </a:solidFill>
                <a:cs typeface="Helvetica Neue" charset="0"/>
              </a:rPr>
              <a:t>’</a:t>
            </a:r>
            <a:r>
              <a:rPr lang="en-US" altLang="ja-JP" sz="1800">
                <a:solidFill>
                  <a:srgbClr val="0D3385"/>
                </a:solidFill>
                <a:cs typeface="Helvetica Neue" charset="0"/>
              </a:rPr>
              <a:t>s pseudobulge galaxies?</a:t>
            </a:r>
            <a:endParaRPr lang="en-US" sz="1800">
              <a:solidFill>
                <a:srgbClr val="00000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150533" name="Rectangle 8"/>
          <p:cNvSpPr>
            <a:spLocks/>
          </p:cNvSpPr>
          <p:nvPr/>
        </p:nvSpPr>
        <p:spPr bwMode="auto">
          <a:xfrm>
            <a:off x="28575" y="6475413"/>
            <a:ext cx="11017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FFFFFF"/>
                </a:solidFill>
                <a:cs typeface="Arial" charset="0"/>
                <a:sym typeface="Arial" charset="0"/>
              </a:rPr>
              <a:t>IRAC 3.6 µm</a:t>
            </a:r>
          </a:p>
        </p:txBody>
      </p:sp>
      <p:sp>
        <p:nvSpPr>
          <p:cNvPr id="150534" name="Rectangle 9"/>
          <p:cNvSpPr>
            <a:spLocks/>
          </p:cNvSpPr>
          <p:nvPr/>
        </p:nvSpPr>
        <p:spPr bwMode="auto">
          <a:xfrm>
            <a:off x="2219325" y="6475413"/>
            <a:ext cx="1062038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FFFFFF"/>
                </a:solidFill>
                <a:cs typeface="Arial" charset="0"/>
                <a:sym typeface="Arial" charset="0"/>
              </a:rPr>
              <a:t>MIPS 24 µm</a:t>
            </a:r>
          </a:p>
        </p:txBody>
      </p:sp>
      <p:sp>
        <p:nvSpPr>
          <p:cNvPr id="150535" name="Rectangle 10"/>
          <p:cNvSpPr>
            <a:spLocks/>
          </p:cNvSpPr>
          <p:nvPr/>
        </p:nvSpPr>
        <p:spPr bwMode="auto">
          <a:xfrm>
            <a:off x="25400" y="4895850"/>
            <a:ext cx="208121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300">
                <a:solidFill>
                  <a:srgbClr val="FFFFFF"/>
                </a:solidFill>
                <a:cs typeface="Arial" charset="0"/>
                <a:sym typeface="Arial" charset="0"/>
              </a:rPr>
              <a:t>NGC 2775: Classical Bulge</a:t>
            </a:r>
          </a:p>
        </p:txBody>
      </p:sp>
      <p:sp>
        <p:nvSpPr>
          <p:cNvPr id="150536" name="Rectangle 11"/>
          <p:cNvSpPr>
            <a:spLocks/>
          </p:cNvSpPr>
          <p:nvPr/>
        </p:nvSpPr>
        <p:spPr bwMode="auto">
          <a:xfrm>
            <a:off x="4432300" y="4887913"/>
            <a:ext cx="19161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300">
                <a:solidFill>
                  <a:srgbClr val="FFFFFF"/>
                </a:solidFill>
                <a:cs typeface="Arial" charset="0"/>
                <a:sym typeface="Arial" charset="0"/>
              </a:rPr>
              <a:t>NGC 5055: Pseudobulge</a:t>
            </a:r>
          </a:p>
        </p:txBody>
      </p:sp>
      <p:sp>
        <p:nvSpPr>
          <p:cNvPr id="150537" name="Rectangle 12"/>
          <p:cNvSpPr>
            <a:spLocks/>
          </p:cNvSpPr>
          <p:nvPr/>
        </p:nvSpPr>
        <p:spPr bwMode="auto">
          <a:xfrm>
            <a:off x="4422775" y="6475413"/>
            <a:ext cx="11017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FFFFFF"/>
                </a:solidFill>
                <a:cs typeface="Arial" charset="0"/>
                <a:sym typeface="Arial" charset="0"/>
              </a:rPr>
              <a:t>IRAC 3.6 µm</a:t>
            </a:r>
          </a:p>
        </p:txBody>
      </p:sp>
      <p:sp>
        <p:nvSpPr>
          <p:cNvPr id="150538" name="Rectangle 13"/>
          <p:cNvSpPr>
            <a:spLocks/>
          </p:cNvSpPr>
          <p:nvPr/>
        </p:nvSpPr>
        <p:spPr bwMode="auto">
          <a:xfrm>
            <a:off x="6786563" y="6475413"/>
            <a:ext cx="169227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FFFFFF"/>
                </a:solidFill>
                <a:cs typeface="Arial" charset="0"/>
                <a:sym typeface="Arial" charset="0"/>
              </a:rPr>
              <a:t>MIPS 24 µm </a:t>
            </a:r>
            <a:r>
              <a:rPr lang="en-US">
                <a:solidFill>
                  <a:srgbClr val="FFB495"/>
                </a:solidFill>
                <a:cs typeface="Arial" charset="0"/>
                <a:sym typeface="Symbol" charset="0"/>
              </a:rPr>
              <a:t> SFR</a:t>
            </a:r>
            <a:endParaRPr lang="en-US">
              <a:solidFill>
                <a:srgbClr val="FFFFFF"/>
              </a:solidFill>
              <a:cs typeface="Arial" charset="0"/>
              <a:sym typeface="Arial" charset="0"/>
            </a:endParaRPr>
          </a:p>
        </p:txBody>
      </p:sp>
      <p:pic>
        <p:nvPicPr>
          <p:cNvPr id="150539" name="Picture 1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9144000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48" name="Text Box 8"/>
          <p:cNvSpPr txBox="1">
            <a:spLocks noChangeArrowheads="1"/>
          </p:cNvSpPr>
          <p:nvPr/>
        </p:nvSpPr>
        <p:spPr bwMode="auto">
          <a:xfrm>
            <a:off x="5021263" y="2867025"/>
            <a:ext cx="1028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cs typeface="ヒラギノ角ゴ Pro W3"/>
              </a:rPr>
              <a:t>T = 10 Gyr</a:t>
            </a:r>
          </a:p>
        </p:txBody>
      </p:sp>
      <p:pic>
        <p:nvPicPr>
          <p:cNvPr id="152578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4" b="35468"/>
          <a:stretch>
            <a:fillRect/>
          </a:stretch>
        </p:blipFill>
        <p:spPr bwMode="auto">
          <a:xfrm>
            <a:off x="0" y="6858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4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2625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z="3000" smtClean="0">
                <a:cs typeface="Helvetica Neue" charset="0"/>
              </a:rPr>
              <a:t>Present-Day Growth of (Pseudo)Bulges</a:t>
            </a:r>
            <a:endParaRPr lang="en-US" sz="3600" smtClean="0">
              <a:latin typeface="Helvetica Neue" charset="0"/>
              <a:sym typeface="Helvetica Neue" charset="0"/>
            </a:endParaRPr>
          </a:p>
        </p:txBody>
      </p:sp>
      <p:sp>
        <p:nvSpPr>
          <p:cNvPr id="152580" name="Rectangle 6"/>
          <p:cNvSpPr>
            <a:spLocks/>
          </p:cNvSpPr>
          <p:nvPr/>
        </p:nvSpPr>
        <p:spPr bwMode="auto">
          <a:xfrm>
            <a:off x="31750" y="1738313"/>
            <a:ext cx="4146550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900"/>
              </a:spcBef>
              <a:buClr>
                <a:srgbClr val="000000"/>
              </a:buClr>
              <a:buSzPct val="100000"/>
              <a:buFont typeface="Helvetica Neue" charset="0"/>
              <a:buChar char="•"/>
            </a:pPr>
            <a:r>
              <a:rPr lang="en-US" sz="1600">
                <a:solidFill>
                  <a:srgbClr val="000000"/>
                </a:solidFill>
                <a:cs typeface="Helvetica Neue" charset="0"/>
              </a:rPr>
              <a:t> </a:t>
            </a:r>
            <a:r>
              <a:rPr lang="en-US" sz="1500">
                <a:solidFill>
                  <a:srgbClr val="000000"/>
                </a:solidFill>
                <a:cs typeface="Helvetica Neue" charset="0"/>
              </a:rPr>
              <a:t>All bulges are forming some stars.</a:t>
            </a:r>
          </a:p>
          <a:p>
            <a:pPr marL="39688">
              <a:spcBef>
                <a:spcPts val="900"/>
              </a:spcBef>
              <a:buClr>
                <a:srgbClr val="000000"/>
              </a:buClr>
              <a:buSzPct val="100000"/>
              <a:buFont typeface="Helvetica Neue" charset="0"/>
              <a:buChar char="•"/>
            </a:pPr>
            <a:endParaRPr lang="en-US" sz="1500">
              <a:solidFill>
                <a:srgbClr val="000000"/>
              </a:solidFill>
              <a:cs typeface="Helvetica Neue" charset="0"/>
            </a:endParaRPr>
          </a:p>
          <a:p>
            <a:pPr marL="39688">
              <a:spcBef>
                <a:spcPts val="900"/>
              </a:spcBef>
              <a:buClr>
                <a:srgbClr val="000000"/>
              </a:buClr>
              <a:buSzPct val="100000"/>
              <a:buFont typeface="Helvetica Neue" charset="0"/>
              <a:buChar char="•"/>
            </a:pPr>
            <a:r>
              <a:rPr lang="en-US" sz="1500">
                <a:solidFill>
                  <a:srgbClr val="000000"/>
                </a:solidFill>
                <a:cs typeface="Helvetica Neue" charset="0"/>
              </a:rPr>
              <a:t>Late-type galaxy pseudobulges (</a:t>
            </a:r>
            <a:r>
              <a:rPr lang="en-US" sz="1500">
                <a:solidFill>
                  <a:srgbClr val="1DFFFF"/>
                </a:solidFill>
                <a:cs typeface="Helvetica Neue" charset="0"/>
                <a:sym typeface="Monotype Sorts" charset="0"/>
              </a:rPr>
              <a:t></a:t>
            </a:r>
            <a:r>
              <a:rPr lang="en-US" sz="1500">
                <a:solidFill>
                  <a:srgbClr val="000000"/>
                </a:solidFill>
                <a:cs typeface="Helvetica Neue" charset="0"/>
              </a:rPr>
              <a:t>)   </a:t>
            </a:r>
            <a:r>
              <a:rPr lang="en-US" sz="1500">
                <a:solidFill>
                  <a:srgbClr val="FFFFFF"/>
                </a:solidFill>
                <a:cs typeface="Helvetica Neue" charset="0"/>
              </a:rPr>
              <a:t>o.  0.   </a:t>
            </a:r>
            <a:r>
              <a:rPr lang="en-US" sz="1500">
                <a:solidFill>
                  <a:srgbClr val="000000"/>
                </a:solidFill>
                <a:cs typeface="Helvetica Neue" charset="0"/>
              </a:rPr>
              <a:t>have higher SFR per unit stellar mass of the pseudobulge than</a:t>
            </a:r>
          </a:p>
          <a:p>
            <a:pPr marL="39688">
              <a:spcBef>
                <a:spcPts val="900"/>
              </a:spcBef>
              <a:buClr>
                <a:srgbClr val="000000"/>
              </a:buClr>
              <a:buSzPct val="100000"/>
              <a:buFont typeface="Helvetica Neue" charset="0"/>
              <a:buChar char="•"/>
            </a:pPr>
            <a:r>
              <a:rPr lang="en-US" sz="1500">
                <a:solidFill>
                  <a:srgbClr val="000000"/>
                </a:solidFill>
                <a:cs typeface="Helvetica Neue" charset="0"/>
              </a:rPr>
              <a:t> intermediate-type pseudobulges (</a:t>
            </a:r>
            <a:r>
              <a:rPr lang="en-US" sz="1500">
                <a:solidFill>
                  <a:srgbClr val="0911FF"/>
                </a:solidFill>
                <a:cs typeface="Helvetica Neue" charset="0"/>
                <a:sym typeface="Monotype Sorts" charset="0"/>
              </a:rPr>
              <a:t></a:t>
            </a:r>
            <a:r>
              <a:rPr lang="en-US" sz="1500">
                <a:solidFill>
                  <a:srgbClr val="000000"/>
                </a:solidFill>
                <a:cs typeface="Helvetica Neue" charset="0"/>
              </a:rPr>
              <a:t>) </a:t>
            </a:r>
            <a:r>
              <a:rPr lang="en-US" sz="1500">
                <a:solidFill>
                  <a:srgbClr val="FFFFFF"/>
                </a:solidFill>
                <a:cs typeface="Helvetica Neue" charset="0"/>
              </a:rPr>
              <a:t>o.       </a:t>
            </a:r>
            <a:r>
              <a:rPr lang="en-US" sz="1500">
                <a:solidFill>
                  <a:srgbClr val="000000"/>
                </a:solidFill>
                <a:cs typeface="Helvetica Neue" charset="0"/>
              </a:rPr>
              <a:t>which have higher SFR per unit stellar mass than</a:t>
            </a:r>
          </a:p>
          <a:p>
            <a:pPr marL="39688">
              <a:spcBef>
                <a:spcPts val="900"/>
              </a:spcBef>
              <a:buClr>
                <a:srgbClr val="000000"/>
              </a:buClr>
              <a:buSzPct val="100000"/>
              <a:buFont typeface="Helvetica Neue" charset="0"/>
              <a:buChar char="•"/>
            </a:pPr>
            <a:r>
              <a:rPr lang="en-US" sz="1500">
                <a:solidFill>
                  <a:srgbClr val="000000"/>
                </a:solidFill>
                <a:cs typeface="Helvetica Neue" charset="0"/>
              </a:rPr>
              <a:t> inactive pseudobulges (</a:t>
            </a:r>
            <a:r>
              <a:rPr lang="en-US" sz="1500">
                <a:solidFill>
                  <a:srgbClr val="0911FF"/>
                </a:solidFill>
                <a:cs typeface="Helvetica Neue" charset="0"/>
              </a:rPr>
              <a:t>o</a:t>
            </a:r>
            <a:r>
              <a:rPr lang="en-US" sz="1500">
                <a:solidFill>
                  <a:srgbClr val="000000"/>
                </a:solidFill>
                <a:cs typeface="Helvetica Neue" charset="0"/>
              </a:rPr>
              <a:t>) -- i.e., ones </a:t>
            </a:r>
            <a:r>
              <a:rPr lang="en-US" sz="1500">
                <a:solidFill>
                  <a:srgbClr val="FFFFFF"/>
                </a:solidFill>
                <a:cs typeface="Helvetica Neue" charset="0"/>
              </a:rPr>
              <a:t>o.      </a:t>
            </a:r>
            <a:r>
              <a:rPr lang="en-US" sz="1500">
                <a:solidFill>
                  <a:srgbClr val="000000"/>
                </a:solidFill>
                <a:cs typeface="Helvetica Neue" charset="0"/>
              </a:rPr>
              <a:t>that are not visibly forming stars.</a:t>
            </a:r>
          </a:p>
          <a:p>
            <a:pPr marL="39688">
              <a:spcBef>
                <a:spcPts val="900"/>
              </a:spcBef>
              <a:buClr>
                <a:srgbClr val="000000"/>
              </a:buClr>
              <a:buSzPct val="100000"/>
              <a:buFont typeface="Helvetica Neue" charset="0"/>
              <a:buChar char="•"/>
            </a:pPr>
            <a:r>
              <a:rPr lang="en-US" sz="1500">
                <a:solidFill>
                  <a:srgbClr val="000000"/>
                </a:solidFill>
                <a:cs typeface="Helvetica Neue" charset="0"/>
              </a:rPr>
              <a:t> Classical bulges and red-sequence </a:t>
            </a:r>
            <a:r>
              <a:rPr lang="en-US" sz="1500">
                <a:solidFill>
                  <a:srgbClr val="FFFFFF"/>
                </a:solidFill>
                <a:cs typeface="Helvetica Neue" charset="0"/>
              </a:rPr>
              <a:t>o.</a:t>
            </a:r>
            <a:r>
              <a:rPr lang="en-US" sz="1500">
                <a:solidFill>
                  <a:srgbClr val="000000"/>
                </a:solidFill>
                <a:cs typeface="Helvetica Neue" charset="0"/>
              </a:rPr>
              <a:t>pseudobulges (</a:t>
            </a:r>
            <a:r>
              <a:rPr lang="en-US" sz="1500">
                <a:solidFill>
                  <a:srgbClr val="FF0202"/>
                </a:solidFill>
                <a:cs typeface="Helvetica Neue" charset="0"/>
                <a:sym typeface="Webdings" charset="0"/>
              </a:rPr>
              <a:t></a:t>
            </a:r>
            <a:r>
              <a:rPr lang="en-US" sz="1500">
                <a:solidFill>
                  <a:srgbClr val="FF0202"/>
                </a:solidFill>
                <a:cs typeface="Helvetica Neue" charset="0"/>
                <a:sym typeface="Wingdings 3" charset="0"/>
              </a:rPr>
              <a:t></a:t>
            </a:r>
            <a:r>
              <a:rPr lang="en-US" sz="1500">
                <a:solidFill>
                  <a:srgbClr val="000000"/>
                </a:solidFill>
                <a:cs typeface="Helvetica Neue" charset="0"/>
              </a:rPr>
              <a:t>) have similar low SFR</a:t>
            </a:r>
            <a:r>
              <a:rPr lang="en-US" sz="1600">
                <a:solidFill>
                  <a:srgbClr val="000000"/>
                </a:solidFill>
                <a:cs typeface="Helvetica Neue" charset="0"/>
              </a:rPr>
              <a:t>.</a:t>
            </a:r>
          </a:p>
        </p:txBody>
      </p:sp>
      <p:sp>
        <p:nvSpPr>
          <p:cNvPr id="880649" name="Text Box 9"/>
          <p:cNvSpPr txBox="1">
            <a:spLocks noChangeArrowheads="1"/>
          </p:cNvSpPr>
          <p:nvPr/>
        </p:nvSpPr>
        <p:spPr bwMode="auto">
          <a:xfrm>
            <a:off x="5037138" y="3838575"/>
            <a:ext cx="1127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cs typeface="ヒラギノ角ゴ Pro W3"/>
              </a:rPr>
              <a:t>T = 100 Gyr</a:t>
            </a:r>
          </a:p>
        </p:txBody>
      </p:sp>
      <p:sp>
        <p:nvSpPr>
          <p:cNvPr id="880650" name="Text Box 10"/>
          <p:cNvSpPr txBox="1">
            <a:spLocks noChangeArrowheads="1"/>
          </p:cNvSpPr>
          <p:nvPr/>
        </p:nvSpPr>
        <p:spPr bwMode="auto">
          <a:xfrm>
            <a:off x="146050" y="5842000"/>
            <a:ext cx="38084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000000"/>
                </a:solidFill>
                <a:cs typeface="ヒラギノ角ゴ Pro W3"/>
              </a:rPr>
              <a:t>T ~ mass/SFR ~ growth time at present SFR.</a:t>
            </a:r>
          </a:p>
        </p:txBody>
      </p:sp>
      <p:pic>
        <p:nvPicPr>
          <p:cNvPr id="152583" name="Picture 7" descr="SSF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0" y="1339850"/>
            <a:ext cx="4665663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84" b="35468"/>
          <a:stretch>
            <a:fillRect/>
          </a:stretch>
        </p:blipFill>
        <p:spPr bwMode="auto">
          <a:xfrm>
            <a:off x="0" y="68580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6" name="Rectangle 6"/>
          <p:cNvSpPr>
            <a:spLocks/>
          </p:cNvSpPr>
          <p:nvPr/>
        </p:nvSpPr>
        <p:spPr bwMode="auto">
          <a:xfrm>
            <a:off x="119063" y="2559050"/>
            <a:ext cx="3673475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/>
          <a:p>
            <a:r>
              <a:rPr lang="en-US" sz="1600">
                <a:solidFill>
                  <a:srgbClr val="0911FF"/>
                </a:solidFill>
                <a:latin typeface="Helvetica Neue" charset="0"/>
                <a:cs typeface="Helvetica Neue" charset="0"/>
                <a:sym typeface="Helvetica Neue" charset="0"/>
              </a:rPr>
              <a:t>SFR/(stellar mass) of the bulge </a:t>
            </a:r>
          </a:p>
          <a:p>
            <a:r>
              <a:rPr lang="en-US" sz="1600">
                <a:solidFill>
                  <a:srgbClr val="0911FF"/>
                </a:solidFill>
                <a:latin typeface="Helvetica Neue" charset="0"/>
                <a:cs typeface="Helvetica Neue" charset="0"/>
                <a:sym typeface="Helvetica Neue" charset="0"/>
              </a:rPr>
              <a:t>is always higher than the </a:t>
            </a:r>
          </a:p>
          <a:p>
            <a:r>
              <a:rPr lang="en-US" sz="1600">
                <a:solidFill>
                  <a:srgbClr val="0911FF"/>
                </a:solidFill>
                <a:latin typeface="Helvetica Neue" charset="0"/>
                <a:cs typeface="Helvetica Neue" charset="0"/>
                <a:sym typeface="Helvetica Neue" charset="0"/>
              </a:rPr>
              <a:t>SFR/(stellar mass) of the disk.</a:t>
            </a:r>
          </a:p>
          <a:p>
            <a:endParaRPr lang="en-US" sz="1600">
              <a:solidFill>
                <a:srgbClr val="0911FF"/>
              </a:solidFill>
              <a:latin typeface="Helvetica Neue" charset="0"/>
              <a:cs typeface="Helvetica Neue" charset="0"/>
              <a:sym typeface="Helvetica Neue" charset="0"/>
            </a:endParaRPr>
          </a:p>
          <a:p>
            <a:r>
              <a:rPr lang="en-US" sz="1600" b="1">
                <a:solidFill>
                  <a:srgbClr val="0911FF"/>
                </a:solidFill>
                <a:latin typeface="Helvetica Neue" charset="0"/>
                <a:cs typeface="Helvetica Neue" charset="0"/>
                <a:sym typeface="Helvetica Neue" charset="0"/>
              </a:rPr>
              <a:t>Bulge growth through SF is ubiquitous in disk galaxies.</a:t>
            </a:r>
          </a:p>
          <a:p>
            <a:r>
              <a:rPr lang="en-US" sz="1600" b="1">
                <a:solidFill>
                  <a:srgbClr val="0911FF"/>
                </a:solidFill>
                <a:latin typeface="Helvetica Neue" charset="0"/>
                <a:cs typeface="Helvetica Neue" charset="0"/>
                <a:sym typeface="Helvetica Neue" charset="0"/>
              </a:rPr>
              <a:t>(Pseudo)bulge-to-total mass ratios</a:t>
            </a:r>
          </a:p>
          <a:p>
            <a:r>
              <a:rPr lang="en-US" sz="1600" b="1">
                <a:solidFill>
                  <a:srgbClr val="0911FF"/>
                </a:solidFill>
                <a:latin typeface="Helvetica Neue" charset="0"/>
                <a:cs typeface="Helvetica Neue" charset="0"/>
                <a:sym typeface="Helvetica Neue" charset="0"/>
              </a:rPr>
              <a:t>are growing.</a:t>
            </a:r>
          </a:p>
          <a:p>
            <a:endParaRPr lang="en-US" sz="1600">
              <a:solidFill>
                <a:srgbClr val="000000"/>
              </a:solidFill>
              <a:latin typeface="Helvetica Neue" charset="0"/>
              <a:cs typeface="Helvetica Neue" charset="0"/>
              <a:sym typeface="Helvetica Neue" charset="0"/>
            </a:endParaRPr>
          </a:p>
          <a:p>
            <a:r>
              <a:rPr lang="en-US" sz="1600">
                <a:solidFill>
                  <a:srgbClr val="FF0202"/>
                </a:solidFill>
                <a:latin typeface="Helvetica Neue" charset="0"/>
                <a:cs typeface="Helvetica Neue" charset="0"/>
                <a:sym typeface="Helvetica Neue" charset="0"/>
              </a:rPr>
              <a:t>However, in disks with classical bulges, the secular evolution is unimportant: it builds relatively little mass. </a:t>
            </a:r>
            <a:endParaRPr lang="en-US" sz="1600">
              <a:solidFill>
                <a:srgbClr val="000000"/>
              </a:solidFill>
              <a:latin typeface="Helvetica Neue" charset="0"/>
              <a:cs typeface="Helvetica Neue" charset="0"/>
              <a:sym typeface="Helvetica Neue" charset="0"/>
            </a:endParaRPr>
          </a:p>
        </p:txBody>
      </p:sp>
      <p:sp>
        <p:nvSpPr>
          <p:cNvPr id="894984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2625"/>
          </a:xfrm>
        </p:spPr>
        <p:txBody>
          <a:bodyPr rIns="132080"/>
          <a:lstStyle/>
          <a:p>
            <a:pPr indent="0" eaLnBrk="1" hangingPunct="1">
              <a:defRPr/>
            </a:pPr>
            <a:r>
              <a:rPr lang="en-US" sz="3000" smtClean="0">
                <a:cs typeface="Helvetica Neue" charset="0"/>
              </a:rPr>
              <a:t>Present-Day Growth of (Pseudo)Bulges</a:t>
            </a:r>
            <a:endParaRPr lang="en-US" sz="3600" smtClean="0">
              <a:latin typeface="Helvetica Neue" charset="0"/>
              <a:sym typeface="Helvetica Neue" charset="0"/>
            </a:endParaRPr>
          </a:p>
        </p:txBody>
      </p:sp>
      <p:pic>
        <p:nvPicPr>
          <p:cNvPr id="154628" name="Picture 9" descr="SSFRbulge-dis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5" y="1330325"/>
            <a:ext cx="4891088" cy="539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4986" name="Line 10"/>
          <p:cNvSpPr>
            <a:spLocks noChangeShapeType="1"/>
          </p:cNvSpPr>
          <p:nvPr/>
        </p:nvSpPr>
        <p:spPr bwMode="auto">
          <a:xfrm flipV="1">
            <a:off x="5187950" y="2355850"/>
            <a:ext cx="3292475" cy="28829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ヒラギノ角ゴ Pro W3"/>
            </a:endParaRPr>
          </a:p>
        </p:txBody>
      </p:sp>
      <p:sp>
        <p:nvSpPr>
          <p:cNvPr id="894987" name="Line 11"/>
          <p:cNvSpPr>
            <a:spLocks noChangeShapeType="1"/>
          </p:cNvSpPr>
          <p:nvPr/>
        </p:nvSpPr>
        <p:spPr bwMode="auto">
          <a:xfrm>
            <a:off x="4252913" y="6140450"/>
            <a:ext cx="3057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ヒラギノ角ゴ Pro W3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2613025" y="66675"/>
            <a:ext cx="3878263" cy="2682875"/>
          </a:xfrm>
          <a:solidFill>
            <a:srgbClr val="CCEC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3200" smtClean="0">
                <a:solidFill>
                  <a:srgbClr val="000066"/>
                </a:solidFill>
                <a:cs typeface="+mj-cs"/>
              </a:rPr>
              <a:t>Why</a:t>
            </a:r>
            <a:br>
              <a:rPr lang="en-US" sz="3200" smtClean="0">
                <a:solidFill>
                  <a:srgbClr val="000066"/>
                </a:solidFill>
                <a:cs typeface="+mj-cs"/>
              </a:rPr>
            </a:br>
            <a:r>
              <a:rPr lang="en-US" sz="3200" smtClean="0">
                <a:solidFill>
                  <a:srgbClr val="000066"/>
                </a:solidFill>
                <a:cs typeface="+mj-cs"/>
              </a:rPr>
              <a:t>secular evolution </a:t>
            </a:r>
            <a:br>
              <a:rPr lang="en-US" sz="3200" smtClean="0">
                <a:solidFill>
                  <a:srgbClr val="000066"/>
                </a:solidFill>
                <a:cs typeface="+mj-cs"/>
              </a:rPr>
            </a:br>
            <a:r>
              <a:rPr lang="en-US" sz="3200" smtClean="0">
                <a:solidFill>
                  <a:srgbClr val="000066"/>
                </a:solidFill>
                <a:cs typeface="+mj-cs"/>
              </a:rPr>
              <a:t>is important</a:t>
            </a:r>
            <a:br>
              <a:rPr lang="en-US" sz="3200" smtClean="0">
                <a:solidFill>
                  <a:srgbClr val="000066"/>
                </a:solidFill>
                <a:cs typeface="+mj-cs"/>
              </a:rPr>
            </a:br>
            <a:r>
              <a:rPr lang="en-US" sz="3200" smtClean="0">
                <a:solidFill>
                  <a:srgbClr val="000066"/>
                </a:solidFill>
                <a:cs typeface="+mj-cs"/>
              </a:rPr>
              <a:t>in more than just </a:t>
            </a:r>
            <a:br>
              <a:rPr lang="en-US" sz="3200" smtClean="0">
                <a:solidFill>
                  <a:srgbClr val="000066"/>
                </a:solidFill>
                <a:cs typeface="+mj-cs"/>
              </a:rPr>
            </a:br>
            <a:r>
              <a:rPr lang="en-US" sz="3200" smtClean="0">
                <a:solidFill>
                  <a:srgbClr val="000066"/>
                </a:solidFill>
                <a:cs typeface="+mj-cs"/>
              </a:rPr>
              <a:t>barred galaxies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  <p:sp>
        <p:nvSpPr>
          <p:cNvPr id="859139" name="Text Box 3"/>
          <p:cNvSpPr txBox="1">
            <a:spLocks noChangeArrowheads="1"/>
          </p:cNvSpPr>
          <p:nvPr/>
        </p:nvSpPr>
        <p:spPr bwMode="auto">
          <a:xfrm>
            <a:off x="144463" y="2801938"/>
            <a:ext cx="899953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</a:rPr>
              <a:t> 1 — Many </a:t>
            </a:r>
            <a:r>
              <a:rPr lang="ja-JP" altLang="en-US" sz="2400">
                <a:solidFill>
                  <a:srgbClr val="CCECFF"/>
                </a:solidFill>
                <a:latin typeface="Arial"/>
                <a:cs typeface="+mn-cs"/>
              </a:rPr>
              <a:t>“</a:t>
            </a:r>
            <a:r>
              <a:rPr lang="en-US" sz="2400">
                <a:solidFill>
                  <a:srgbClr val="CCECFF"/>
                </a:solidFill>
                <a:cs typeface="+mn-cs"/>
              </a:rPr>
              <a:t>unbarred</a:t>
            </a:r>
            <a:r>
              <a:rPr lang="ja-JP" altLang="en-US" sz="2400">
                <a:solidFill>
                  <a:srgbClr val="CCECFF"/>
                </a:solidFill>
                <a:latin typeface="Arial"/>
                <a:cs typeface="+mn-cs"/>
              </a:rPr>
              <a:t>”</a:t>
            </a:r>
            <a:r>
              <a:rPr lang="en-US" sz="2400">
                <a:solidFill>
                  <a:srgbClr val="CCECFF"/>
                </a:solidFill>
                <a:cs typeface="+mn-cs"/>
              </a:rPr>
              <a:t> galaxies show bars in the infrared.</a:t>
            </a:r>
          </a:p>
          <a:p>
            <a:pPr>
              <a:lnSpc>
                <a:spcPct val="110000"/>
              </a:lnSpc>
              <a:defRPr/>
            </a:pPr>
            <a:endParaRPr lang="en-US" sz="1000">
              <a:solidFill>
                <a:srgbClr val="CCECFF"/>
              </a:solidFill>
              <a:cs typeface="+mn-cs"/>
            </a:endParaRPr>
          </a:p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</a:rPr>
              <a:t> 2 — Unbarred but oval galaxies should evolve like SB galaxies.</a:t>
            </a:r>
          </a:p>
          <a:p>
            <a:pPr>
              <a:lnSpc>
                <a:spcPct val="110000"/>
              </a:lnSpc>
              <a:defRPr/>
            </a:pPr>
            <a:endParaRPr lang="en-US" sz="1000">
              <a:solidFill>
                <a:srgbClr val="CCECFF"/>
              </a:solidFill>
              <a:cs typeface="+mn-cs"/>
            </a:endParaRPr>
          </a:p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</a:rPr>
              <a:t> 3 — Unbarred, global-pattern spirals should evolve like SB </a:t>
            </a:r>
            <a:r>
              <a:rPr lang="en-US" sz="2400">
                <a:solidFill>
                  <a:srgbClr val="000000"/>
                </a:solidFill>
                <a:cs typeface="+mn-cs"/>
              </a:rPr>
              <a:t>xxx</a:t>
            </a:r>
            <a:r>
              <a:rPr lang="en-US" sz="2400" baseline="-25000">
                <a:solidFill>
                  <a:srgbClr val="000000"/>
                </a:solidFill>
                <a:cs typeface="+mn-cs"/>
              </a:rPr>
              <a:t>x</a:t>
            </a:r>
            <a:r>
              <a:rPr lang="en-US" sz="2400">
                <a:solidFill>
                  <a:srgbClr val="000000"/>
                </a:solidFill>
                <a:cs typeface="+mn-cs"/>
              </a:rPr>
              <a:t>x</a:t>
            </a:r>
            <a:r>
              <a:rPr lang="en-US" sz="2400" baseline="-25000">
                <a:solidFill>
                  <a:srgbClr val="000000"/>
                </a:solidFill>
                <a:cs typeface="+mn-cs"/>
              </a:rPr>
              <a:t>.</a:t>
            </a:r>
            <a:r>
              <a:rPr lang="en-US" sz="2400">
                <a:solidFill>
                  <a:srgbClr val="CCECFF"/>
                </a:solidFill>
                <a:cs typeface="+mn-cs"/>
              </a:rPr>
              <a:t>galaxies, only more slowly.</a:t>
            </a:r>
          </a:p>
          <a:p>
            <a:pPr>
              <a:lnSpc>
                <a:spcPct val="110000"/>
              </a:lnSpc>
              <a:defRPr/>
            </a:pPr>
            <a:endParaRPr lang="en-US" sz="1000">
              <a:solidFill>
                <a:srgbClr val="CCECFF"/>
              </a:solidFill>
              <a:cs typeface="+mn-cs"/>
            </a:endParaRPr>
          </a:p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</a:rPr>
              <a:t> 4 — Bars can commit suicide.  Some presently unbarred </a:t>
            </a:r>
            <a:r>
              <a:rPr lang="en-US" sz="2400">
                <a:solidFill>
                  <a:srgbClr val="000000"/>
                </a:solidFill>
                <a:cs typeface="+mn-cs"/>
              </a:rPr>
              <a:t>xx</a:t>
            </a:r>
            <a:r>
              <a:rPr lang="en-US" sz="2400" baseline="-25000">
                <a:solidFill>
                  <a:srgbClr val="000000"/>
                </a:solidFill>
                <a:cs typeface="+mn-cs"/>
              </a:rPr>
              <a:t>x</a:t>
            </a:r>
            <a:r>
              <a:rPr lang="en-US" sz="2400">
                <a:solidFill>
                  <a:srgbClr val="000000"/>
                </a:solidFill>
                <a:cs typeface="+mn-cs"/>
              </a:rPr>
              <a:t>xx</a:t>
            </a:r>
            <a:r>
              <a:rPr lang="en-US" sz="2400" baseline="-25000">
                <a:solidFill>
                  <a:srgbClr val="000000"/>
                </a:solidFill>
                <a:cs typeface="+mn-cs"/>
              </a:rPr>
              <a:t>.</a:t>
            </a:r>
            <a:r>
              <a:rPr lang="en-US" sz="2400">
                <a:solidFill>
                  <a:srgbClr val="CCECFF"/>
                </a:solidFill>
                <a:cs typeface="+mn-cs"/>
              </a:rPr>
              <a:t>galaxies may have been barred in the past (e. g.,</a:t>
            </a:r>
          </a:p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</a:rPr>
              <a:t>         Norman, Sellwood &amp; Hasan 1996, ApJ, 462, 114).</a:t>
            </a:r>
          </a:p>
          <a:p>
            <a:pPr>
              <a:lnSpc>
                <a:spcPct val="110000"/>
              </a:lnSpc>
              <a:buFontTx/>
              <a:buChar char="•"/>
              <a:defRPr/>
            </a:pPr>
            <a:endParaRPr lang="en-US" sz="2400">
              <a:solidFill>
                <a:srgbClr val="CCECFF"/>
              </a:solidFill>
              <a:cs typeface="+mn-cs"/>
            </a:endParaRPr>
          </a:p>
        </p:txBody>
      </p:sp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3">
            <a:lum bright="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33350"/>
            <a:ext cx="2465388" cy="246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7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21212"/>
              </a:clrFrom>
              <a:clrTo>
                <a:srgbClr val="12121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9"/>
          <a:stretch>
            <a:fillRect/>
          </a:stretch>
        </p:blipFill>
        <p:spPr bwMode="auto">
          <a:xfrm>
            <a:off x="6527800" y="114300"/>
            <a:ext cx="2597150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458" name="Text Box 2"/>
          <p:cNvSpPr txBox="1">
            <a:spLocks noChangeArrowheads="1"/>
          </p:cNvSpPr>
          <p:nvPr/>
        </p:nvSpPr>
        <p:spPr bwMode="auto">
          <a:xfrm>
            <a:off x="100013" y="5003800"/>
            <a:ext cx="2744787" cy="13112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ED181E"/>
                </a:solidFill>
                <a:cs typeface="+mn-cs"/>
              </a:rPr>
              <a:t>             INTERNAL</a:t>
            </a:r>
          </a:p>
          <a:p>
            <a:pPr>
              <a:defRPr/>
            </a:pPr>
            <a:r>
              <a:rPr lang="en-US" sz="1600" b="1">
                <a:solidFill>
                  <a:srgbClr val="ED181E"/>
                </a:solidFill>
                <a:cs typeface="+mn-cs"/>
              </a:rPr>
              <a:t>   SECULAR EVOLUTION</a:t>
            </a:r>
          </a:p>
          <a:p>
            <a:pPr>
              <a:defRPr/>
            </a:pPr>
            <a:r>
              <a:rPr lang="en-US" sz="1200" b="1">
                <a:solidFill>
                  <a:srgbClr val="ED181E"/>
                </a:solidFill>
                <a:cs typeface="+mn-cs"/>
              </a:rPr>
              <a:t>driven</a:t>
            </a:r>
            <a:r>
              <a:rPr lang="en-US" sz="1200" b="1" baseline="30000">
                <a:solidFill>
                  <a:srgbClr val="ED181E"/>
                </a:solidFill>
                <a:cs typeface="+mn-cs"/>
              </a:rPr>
              <a:t> </a:t>
            </a:r>
            <a:r>
              <a:rPr lang="en-US" sz="1200" b="1">
                <a:solidFill>
                  <a:srgbClr val="ED181E"/>
                </a:solidFill>
                <a:cs typeface="+mn-cs"/>
              </a:rPr>
              <a:t>by bars and oval distortions,</a:t>
            </a:r>
          </a:p>
          <a:p>
            <a:pPr>
              <a:defRPr/>
            </a:pPr>
            <a:r>
              <a:rPr lang="en-US" sz="1200" b="1">
                <a:solidFill>
                  <a:srgbClr val="ED181E"/>
                </a:solidFill>
                <a:cs typeface="+mn-cs"/>
              </a:rPr>
              <a:t>            by spiral structure,</a:t>
            </a:r>
          </a:p>
          <a:p>
            <a:pPr>
              <a:defRPr/>
            </a:pPr>
            <a:r>
              <a:rPr lang="en-US" sz="1200" b="1">
                <a:solidFill>
                  <a:srgbClr val="ED181E"/>
                </a:solidFill>
                <a:cs typeface="+mn-cs"/>
              </a:rPr>
              <a:t>            etc. </a:t>
            </a:r>
          </a:p>
          <a:p>
            <a:pPr>
              <a:defRPr/>
            </a:pPr>
            <a:r>
              <a:rPr lang="en-US" sz="1200" b="1">
                <a:solidFill>
                  <a:srgbClr val="ED181E"/>
                </a:solidFill>
                <a:cs typeface="+mn-cs"/>
              </a:rPr>
              <a:t>            </a:t>
            </a:r>
          </a:p>
        </p:txBody>
      </p:sp>
      <p:sp>
        <p:nvSpPr>
          <p:cNvPr id="787459" name="Text Box 3"/>
          <p:cNvSpPr txBox="1">
            <a:spLocks noChangeArrowheads="1"/>
          </p:cNvSpPr>
          <p:nvPr/>
        </p:nvSpPr>
        <p:spPr bwMode="auto">
          <a:xfrm>
            <a:off x="6445250" y="5014913"/>
            <a:ext cx="2646363" cy="14938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ED181E"/>
                </a:solidFill>
                <a:cs typeface="+mn-cs"/>
              </a:rPr>
              <a:t>    </a:t>
            </a:r>
            <a:r>
              <a:rPr lang="en-US" sz="1600" b="1">
                <a:solidFill>
                  <a:srgbClr val="FFFC1E"/>
                </a:solidFill>
                <a:cs typeface="+mn-cs"/>
              </a:rPr>
              <a:t>ENVIRONMENTAL</a:t>
            </a:r>
          </a:p>
          <a:p>
            <a:pPr>
              <a:defRPr/>
            </a:pPr>
            <a:r>
              <a:rPr lang="en-US" sz="1600" b="1">
                <a:solidFill>
                  <a:srgbClr val="FFFC1E"/>
                </a:solidFill>
                <a:cs typeface="+mn-cs"/>
              </a:rPr>
              <a:t>SECULAR EVOLUTION</a:t>
            </a:r>
          </a:p>
          <a:p>
            <a:pPr>
              <a:defRPr/>
            </a:pPr>
            <a:r>
              <a:rPr lang="en-US" sz="1200" b="1">
                <a:solidFill>
                  <a:srgbClr val="FFFC1E"/>
                </a:solidFill>
                <a:cs typeface="+mn-cs"/>
              </a:rPr>
              <a:t>driven</a:t>
            </a:r>
            <a:r>
              <a:rPr lang="en-US" sz="1200" b="1" baseline="30000">
                <a:solidFill>
                  <a:srgbClr val="FFFC1E"/>
                </a:solidFill>
                <a:cs typeface="+mn-cs"/>
              </a:rPr>
              <a:t>  </a:t>
            </a:r>
            <a:r>
              <a:rPr lang="en-US" sz="1200" b="1">
                <a:solidFill>
                  <a:srgbClr val="FFFC1E"/>
                </a:solidFill>
                <a:cs typeface="+mn-cs"/>
              </a:rPr>
              <a:t>by prolonged gas infall,</a:t>
            </a:r>
          </a:p>
          <a:p>
            <a:pPr>
              <a:defRPr/>
            </a:pPr>
            <a:r>
              <a:rPr lang="en-US" sz="1200" b="1">
                <a:solidFill>
                  <a:srgbClr val="FFFC1E"/>
                </a:solidFill>
                <a:cs typeface="+mn-cs"/>
              </a:rPr>
              <a:t>           </a:t>
            </a:r>
            <a:r>
              <a:rPr lang="en-US" sz="1200" b="1" baseline="30000">
                <a:solidFill>
                  <a:srgbClr val="FFFC1E"/>
                </a:solidFill>
                <a:cs typeface="+mn-cs"/>
              </a:rPr>
              <a:t>  </a:t>
            </a:r>
            <a:r>
              <a:rPr lang="en-US" sz="1200" b="1">
                <a:solidFill>
                  <a:srgbClr val="FFFC1E"/>
                </a:solidFill>
                <a:cs typeface="+mn-cs"/>
              </a:rPr>
              <a:t>by minor mergers,</a:t>
            </a:r>
          </a:p>
          <a:p>
            <a:pPr>
              <a:defRPr/>
            </a:pPr>
            <a:r>
              <a:rPr lang="en-US" sz="1200" b="1">
                <a:solidFill>
                  <a:srgbClr val="FFFC1E"/>
                </a:solidFill>
                <a:cs typeface="+mn-cs"/>
              </a:rPr>
              <a:t>           </a:t>
            </a:r>
            <a:r>
              <a:rPr lang="en-US" sz="400" b="1">
                <a:solidFill>
                  <a:srgbClr val="FFFC1E"/>
                </a:solidFill>
                <a:cs typeface="+mn-cs"/>
              </a:rPr>
              <a:t> </a:t>
            </a:r>
            <a:r>
              <a:rPr lang="en-US" sz="1200" b="1">
                <a:solidFill>
                  <a:srgbClr val="FFFC1E"/>
                </a:solidFill>
                <a:cs typeface="+mn-cs"/>
              </a:rPr>
              <a:t> by ram-pressure-stripping,</a:t>
            </a:r>
          </a:p>
          <a:p>
            <a:pPr>
              <a:defRPr/>
            </a:pPr>
            <a:r>
              <a:rPr lang="en-US" sz="1200" b="1">
                <a:solidFill>
                  <a:srgbClr val="FFFC1E"/>
                </a:solidFill>
                <a:cs typeface="+mn-cs"/>
              </a:rPr>
              <a:t>           </a:t>
            </a:r>
            <a:r>
              <a:rPr lang="en-US" sz="1200" b="1" baseline="30000">
                <a:solidFill>
                  <a:srgbClr val="FFFC1E"/>
                </a:solidFill>
                <a:cs typeface="+mn-cs"/>
              </a:rPr>
              <a:t>  </a:t>
            </a:r>
            <a:r>
              <a:rPr lang="en-US" sz="1200" b="1">
                <a:solidFill>
                  <a:srgbClr val="FFFC1E"/>
                </a:solidFill>
                <a:cs typeface="+mn-cs"/>
              </a:rPr>
              <a:t>by galaxy harassment,</a:t>
            </a:r>
          </a:p>
          <a:p>
            <a:pPr>
              <a:defRPr/>
            </a:pPr>
            <a:r>
              <a:rPr lang="en-US" sz="1200" b="1">
                <a:solidFill>
                  <a:srgbClr val="FFFC1E"/>
                </a:solidFill>
                <a:cs typeface="+mn-cs"/>
              </a:rPr>
              <a:t>           </a:t>
            </a:r>
            <a:r>
              <a:rPr lang="en-US" sz="1200" b="1" baseline="30000">
                <a:solidFill>
                  <a:srgbClr val="FFFC1E"/>
                </a:solidFill>
                <a:cs typeface="+mn-cs"/>
              </a:rPr>
              <a:t>  </a:t>
            </a:r>
            <a:r>
              <a:rPr lang="en-US" sz="1200" b="1">
                <a:solidFill>
                  <a:srgbClr val="FFFC1E"/>
                </a:solidFill>
                <a:cs typeface="+mn-cs"/>
              </a:rPr>
              <a:t>etc.</a:t>
            </a:r>
          </a:p>
        </p:txBody>
      </p:sp>
      <p:sp>
        <p:nvSpPr>
          <p:cNvPr id="787460" name="Text Box 4"/>
          <p:cNvSpPr txBox="1">
            <a:spLocks noChangeArrowheads="1"/>
          </p:cNvSpPr>
          <p:nvPr/>
        </p:nvSpPr>
        <p:spPr bwMode="auto">
          <a:xfrm>
            <a:off x="6311900" y="874713"/>
            <a:ext cx="2832100" cy="581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ED181E"/>
                </a:solidFill>
                <a:cs typeface="+mn-cs"/>
              </a:rPr>
              <a:t>      </a:t>
            </a:r>
            <a:r>
              <a:rPr lang="en-US" sz="1600" b="1" baseline="30000">
                <a:solidFill>
                  <a:srgbClr val="ED181E"/>
                </a:solidFill>
                <a:cs typeface="+mn-cs"/>
              </a:rPr>
              <a:t> </a:t>
            </a:r>
            <a:r>
              <a:rPr lang="en-US" sz="1600" b="1">
                <a:solidFill>
                  <a:srgbClr val="2F8B20"/>
                </a:solidFill>
                <a:cs typeface="+mn-cs"/>
              </a:rPr>
              <a:t>GALAXY MERGERS</a:t>
            </a:r>
          </a:p>
          <a:p>
            <a:pPr>
              <a:defRPr/>
            </a:pPr>
            <a:r>
              <a:rPr lang="en-US" sz="1600" b="1">
                <a:solidFill>
                  <a:srgbClr val="2F8B20"/>
                </a:solidFill>
                <a:cs typeface="+mn-cs"/>
              </a:rPr>
              <a:t>       </a:t>
            </a:r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8" y="1250950"/>
            <a:ext cx="193675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5021263"/>
            <a:ext cx="3614738" cy="13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7463" name="Text Box 7"/>
          <p:cNvSpPr txBox="1">
            <a:spLocks noChangeArrowheads="1"/>
          </p:cNvSpPr>
          <p:nvPr/>
        </p:nvSpPr>
        <p:spPr bwMode="auto">
          <a:xfrm>
            <a:off x="127000" y="817563"/>
            <a:ext cx="2351088" cy="581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ED181E"/>
                </a:solidFill>
                <a:cs typeface="+mn-cs"/>
              </a:rPr>
              <a:t>       </a:t>
            </a:r>
            <a:r>
              <a:rPr lang="en-US" sz="1600" b="1">
                <a:solidFill>
                  <a:srgbClr val="5DBACA"/>
                </a:solidFill>
                <a:cs typeface="+mn-cs"/>
              </a:rPr>
              <a:t>PROTOGALACTIC</a:t>
            </a:r>
          </a:p>
          <a:p>
            <a:pPr>
              <a:defRPr/>
            </a:pPr>
            <a:r>
              <a:rPr lang="en-US" sz="1600" b="1">
                <a:solidFill>
                  <a:srgbClr val="5DBACA"/>
                </a:solidFill>
                <a:cs typeface="+mn-cs"/>
              </a:rPr>
              <a:t>            COLLAPSE</a:t>
            </a:r>
          </a:p>
        </p:txBody>
      </p:sp>
      <p:pic>
        <p:nvPicPr>
          <p:cNvPr id="307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1346200"/>
            <a:ext cx="2286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1014413"/>
            <a:ext cx="3754437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7466" name="Text Box 10"/>
          <p:cNvSpPr txBox="1">
            <a:spLocks noChangeArrowheads="1"/>
          </p:cNvSpPr>
          <p:nvPr/>
        </p:nvSpPr>
        <p:spPr bwMode="auto">
          <a:xfrm>
            <a:off x="1795463" y="2843213"/>
            <a:ext cx="676275" cy="639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5DBACA"/>
                </a:solidFill>
                <a:cs typeface="+mn-cs"/>
              </a:rPr>
              <a:t>fast</a:t>
            </a:r>
          </a:p>
          <a:p>
            <a:pPr algn="ctr">
              <a:defRPr/>
            </a:pPr>
            <a:r>
              <a:rPr lang="en-US" sz="1200" b="1">
                <a:solidFill>
                  <a:schemeClr val="bg1"/>
                </a:solidFill>
                <a:cs typeface="+mn-cs"/>
              </a:rPr>
              <a:t>versus</a:t>
            </a:r>
          </a:p>
          <a:p>
            <a:pPr algn="ctr">
              <a:defRPr/>
            </a:pPr>
            <a:r>
              <a:rPr lang="en-US" sz="1200" b="1">
                <a:solidFill>
                  <a:srgbClr val="ED181E"/>
                </a:solidFill>
                <a:cs typeface="+mn-cs"/>
              </a:rPr>
              <a:t>slow</a:t>
            </a:r>
          </a:p>
        </p:txBody>
      </p:sp>
      <p:sp>
        <p:nvSpPr>
          <p:cNvPr id="787467" name="Text Box 11"/>
          <p:cNvSpPr txBox="1">
            <a:spLocks noChangeArrowheads="1"/>
          </p:cNvSpPr>
          <p:nvPr/>
        </p:nvSpPr>
        <p:spPr bwMode="auto">
          <a:xfrm>
            <a:off x="6591300" y="2838450"/>
            <a:ext cx="676275" cy="6397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2F8B20"/>
                </a:solidFill>
                <a:cs typeface="+mn-cs"/>
              </a:rPr>
              <a:t>fast</a:t>
            </a:r>
          </a:p>
          <a:p>
            <a:pPr algn="ctr">
              <a:defRPr/>
            </a:pPr>
            <a:r>
              <a:rPr lang="en-US" sz="1200" b="1">
                <a:solidFill>
                  <a:schemeClr val="bg1"/>
                </a:solidFill>
                <a:cs typeface="+mn-cs"/>
              </a:rPr>
              <a:t>versus</a:t>
            </a:r>
          </a:p>
          <a:p>
            <a:pPr algn="ctr">
              <a:defRPr/>
            </a:pPr>
            <a:r>
              <a:rPr lang="en-US" sz="1200" b="1">
                <a:solidFill>
                  <a:srgbClr val="FFFC1E"/>
                </a:solidFill>
                <a:cs typeface="+mn-cs"/>
              </a:rPr>
              <a:t>slow</a:t>
            </a:r>
          </a:p>
        </p:txBody>
      </p:sp>
      <p:sp>
        <p:nvSpPr>
          <p:cNvPr id="787468" name="Text Box 12"/>
          <p:cNvSpPr txBox="1">
            <a:spLocks noChangeArrowheads="1"/>
          </p:cNvSpPr>
          <p:nvPr/>
        </p:nvSpPr>
        <p:spPr bwMode="auto">
          <a:xfrm>
            <a:off x="3571875" y="5168900"/>
            <a:ext cx="1895475" cy="27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ED181E"/>
                </a:solidFill>
                <a:cs typeface="+mn-cs"/>
              </a:rPr>
              <a:t>internal</a:t>
            </a:r>
            <a:r>
              <a:rPr lang="en-US" sz="1200" b="1">
                <a:solidFill>
                  <a:srgbClr val="5DBACA"/>
                </a:solidFill>
                <a:cs typeface="+mn-cs"/>
              </a:rPr>
              <a:t> </a:t>
            </a:r>
            <a:r>
              <a:rPr lang="en-US" sz="1200" b="1">
                <a:solidFill>
                  <a:schemeClr val="bg1"/>
                </a:solidFill>
                <a:cs typeface="+mn-cs"/>
              </a:rPr>
              <a:t>versus </a:t>
            </a:r>
            <a:r>
              <a:rPr lang="en-US" sz="1200" b="1">
                <a:solidFill>
                  <a:srgbClr val="FFFC1E"/>
                </a:solidFill>
                <a:cs typeface="+mn-cs"/>
              </a:rPr>
              <a:t>external</a:t>
            </a:r>
            <a:endParaRPr lang="en-US" sz="1200" b="1">
              <a:solidFill>
                <a:srgbClr val="ED181E"/>
              </a:solidFill>
              <a:cs typeface="+mn-cs"/>
            </a:endParaRPr>
          </a:p>
        </p:txBody>
      </p:sp>
      <p:sp>
        <p:nvSpPr>
          <p:cNvPr id="787469" name="Text Box 13"/>
          <p:cNvSpPr txBox="1">
            <a:spLocks noChangeArrowheads="1"/>
          </p:cNvSpPr>
          <p:nvPr/>
        </p:nvSpPr>
        <p:spPr bwMode="auto">
          <a:xfrm>
            <a:off x="3571875" y="782638"/>
            <a:ext cx="1895475" cy="2746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5DBACA"/>
                </a:solidFill>
                <a:cs typeface="+mn-cs"/>
              </a:rPr>
              <a:t>internal </a:t>
            </a:r>
            <a:r>
              <a:rPr lang="en-US" sz="1200" b="1">
                <a:solidFill>
                  <a:schemeClr val="bg1"/>
                </a:solidFill>
                <a:cs typeface="+mn-cs"/>
              </a:rPr>
              <a:t>versus </a:t>
            </a:r>
            <a:r>
              <a:rPr lang="en-US" sz="1200" b="1">
                <a:solidFill>
                  <a:srgbClr val="2F8B20"/>
                </a:solidFill>
                <a:cs typeface="+mn-cs"/>
              </a:rPr>
              <a:t>external</a:t>
            </a:r>
          </a:p>
        </p:txBody>
      </p:sp>
      <p:sp>
        <p:nvSpPr>
          <p:cNvPr id="787470" name="Text Box 14"/>
          <p:cNvSpPr txBox="1">
            <a:spLocks noChangeArrowheads="1"/>
          </p:cNvSpPr>
          <p:nvPr/>
        </p:nvSpPr>
        <p:spPr bwMode="auto">
          <a:xfrm>
            <a:off x="2925763" y="2687638"/>
            <a:ext cx="3198812" cy="1004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chemeClr val="bg1"/>
                </a:solidFill>
                <a:cs typeface="+mn-cs"/>
              </a:rPr>
              <a:t>star formation,</a:t>
            </a:r>
          </a:p>
          <a:p>
            <a:pPr algn="ctr">
              <a:defRPr/>
            </a:pPr>
            <a:r>
              <a:rPr lang="en-US" sz="1200" b="1">
                <a:solidFill>
                  <a:schemeClr val="bg1"/>
                </a:solidFill>
                <a:cs typeface="+mn-cs"/>
              </a:rPr>
              <a:t>gas recycling,</a:t>
            </a:r>
          </a:p>
          <a:p>
            <a:pPr algn="ctr">
              <a:defRPr/>
            </a:pPr>
            <a:r>
              <a:rPr lang="en-US" sz="1200" b="1">
                <a:solidFill>
                  <a:schemeClr val="bg1"/>
                </a:solidFill>
                <a:cs typeface="+mn-cs"/>
              </a:rPr>
              <a:t>metal enrichment,</a:t>
            </a:r>
          </a:p>
          <a:p>
            <a:pPr algn="ctr">
              <a:defRPr/>
            </a:pPr>
            <a:r>
              <a:rPr lang="en-US" sz="1200" b="1">
                <a:solidFill>
                  <a:schemeClr val="bg1"/>
                </a:solidFill>
                <a:cs typeface="+mn-cs"/>
              </a:rPr>
              <a:t>energy feedback via supernovae &amp; AGNs,</a:t>
            </a:r>
          </a:p>
          <a:p>
            <a:pPr algn="ctr">
              <a:defRPr/>
            </a:pPr>
            <a:r>
              <a:rPr lang="en-US" sz="1200" b="1">
                <a:solidFill>
                  <a:schemeClr val="bg1"/>
                </a:solidFill>
                <a:cs typeface="+mn-cs"/>
              </a:rPr>
              <a:t>etc.</a:t>
            </a:r>
          </a:p>
        </p:txBody>
      </p:sp>
      <p:pic>
        <p:nvPicPr>
          <p:cNvPr id="3073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1339850"/>
            <a:ext cx="13081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3614738"/>
            <a:ext cx="137795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349375"/>
            <a:ext cx="1371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3617913"/>
            <a:ext cx="13731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7475" name="Rectangle 19"/>
          <p:cNvSpPr>
            <a:spLocks noChangeArrowheads="1"/>
          </p:cNvSpPr>
          <p:nvPr/>
        </p:nvSpPr>
        <p:spPr bwMode="auto">
          <a:xfrm>
            <a:off x="1758950" y="165100"/>
            <a:ext cx="5618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DBF4FF"/>
                </a:solidFill>
                <a:cs typeface="+mn-cs"/>
              </a:rPr>
              <a:t>Kormendy &amp; Kennicutt 2004, ARA&amp;A, 42, 603</a:t>
            </a:r>
          </a:p>
        </p:txBody>
      </p:sp>
      <p:sp>
        <p:nvSpPr>
          <p:cNvPr id="787478" name="Rectangle 22"/>
          <p:cNvSpPr>
            <a:spLocks noChangeArrowheads="1"/>
          </p:cNvSpPr>
          <p:nvPr/>
        </p:nvSpPr>
        <p:spPr bwMode="auto">
          <a:xfrm>
            <a:off x="658813" y="5548313"/>
            <a:ext cx="2165350" cy="360362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728663" lvl="1" indent="-381000" eaLnBrk="1" hangingPunct="1">
              <a:buFontTx/>
              <a:buChar char="•"/>
              <a:defRPr/>
            </a:pPr>
            <a:endParaRPr lang="en-US" smtClean="0"/>
          </a:p>
          <a:p>
            <a:pPr marL="728663" lvl="1" indent="-381000" eaLnBrk="1" hangingPunct="1">
              <a:buFontTx/>
              <a:buChar char="•"/>
              <a:defRPr/>
            </a:pPr>
            <a:endParaRPr lang="en-US" smtClean="0"/>
          </a:p>
        </p:txBody>
      </p:sp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" y="1065213"/>
            <a:ext cx="47879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Picture 4"/>
          <p:cNvPicPr>
            <a:picLocks noChangeAspect="1" noChangeArrowheads="1"/>
          </p:cNvPicPr>
          <p:nvPr/>
        </p:nvPicPr>
        <p:blipFill>
          <a:blip r:embed="rId4">
            <a:lum bright="-4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1081088"/>
            <a:ext cx="4595812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1189" name="Text Box 5"/>
          <p:cNvSpPr txBox="1">
            <a:spLocks noChangeArrowheads="1"/>
          </p:cNvSpPr>
          <p:nvPr/>
        </p:nvSpPr>
        <p:spPr bwMode="auto">
          <a:xfrm>
            <a:off x="57150" y="5175250"/>
            <a:ext cx="692150" cy="3206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>
                <a:solidFill>
                  <a:srgbClr val="CCECFF"/>
                </a:solidFill>
                <a:cs typeface="+mn-cs"/>
              </a:rPr>
              <a:t>CFHT</a:t>
            </a:r>
            <a:endParaRPr lang="en-US" sz="1500">
              <a:solidFill>
                <a:srgbClr val="333399"/>
              </a:solidFill>
              <a:cs typeface="+mn-cs"/>
            </a:endParaRPr>
          </a:p>
        </p:txBody>
      </p:sp>
      <p:sp>
        <p:nvSpPr>
          <p:cNvPr id="861190" name="Text Box 6"/>
          <p:cNvSpPr txBox="1">
            <a:spLocks noChangeArrowheads="1"/>
          </p:cNvSpPr>
          <p:nvPr/>
        </p:nvSpPr>
        <p:spPr bwMode="auto">
          <a:xfrm>
            <a:off x="8351838" y="5183188"/>
            <a:ext cx="83026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00">
                <a:solidFill>
                  <a:srgbClr val="CCECFF"/>
                </a:solidFill>
                <a:cs typeface="+mn-cs"/>
              </a:rPr>
              <a:t>2MASS</a:t>
            </a:r>
            <a:endParaRPr lang="en-US" sz="1500">
              <a:solidFill>
                <a:srgbClr val="333399"/>
              </a:solidFill>
              <a:cs typeface="+mn-cs"/>
            </a:endParaRPr>
          </a:p>
        </p:txBody>
      </p:sp>
      <p:sp>
        <p:nvSpPr>
          <p:cNvPr id="861191" name="Text Box 7"/>
          <p:cNvSpPr txBox="1">
            <a:spLocks noChangeArrowheads="1"/>
          </p:cNvSpPr>
          <p:nvPr/>
        </p:nvSpPr>
        <p:spPr bwMode="auto">
          <a:xfrm>
            <a:off x="0" y="133350"/>
            <a:ext cx="9144000" cy="762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>
                <a:solidFill>
                  <a:srgbClr val="CCECFF"/>
                </a:solidFill>
                <a:cs typeface="+mn-cs"/>
              </a:rPr>
              <a:t>Two-thirds of all disk galaxies look barred in the infrared,</a:t>
            </a:r>
          </a:p>
          <a:p>
            <a:pPr algn="ctr">
              <a:defRPr/>
            </a:pPr>
            <a:r>
              <a:rPr lang="en-US" sz="2200" b="1">
                <a:solidFill>
                  <a:srgbClr val="CCECFF"/>
                </a:solidFill>
                <a:cs typeface="+mn-cs"/>
              </a:rPr>
              <a:t>including many (e.</a:t>
            </a:r>
            <a:r>
              <a:rPr lang="en-US" sz="2200" b="1" baseline="-25000">
                <a:solidFill>
                  <a:srgbClr val="CCECFF"/>
                </a:solidFill>
                <a:cs typeface="+mn-cs"/>
              </a:rPr>
              <a:t> </a:t>
            </a:r>
            <a:r>
              <a:rPr lang="en-US" sz="2200" b="1">
                <a:solidFill>
                  <a:srgbClr val="CCECFF"/>
                </a:solidFill>
                <a:cs typeface="+mn-cs"/>
              </a:rPr>
              <a:t>g.</a:t>
            </a:r>
            <a:r>
              <a:rPr lang="en-US" sz="2200" b="1" baseline="30000">
                <a:solidFill>
                  <a:srgbClr val="CCECFF"/>
                </a:solidFill>
                <a:cs typeface="+mn-cs"/>
              </a:rPr>
              <a:t> </a:t>
            </a:r>
            <a:r>
              <a:rPr lang="en-US" sz="2200" b="1">
                <a:solidFill>
                  <a:srgbClr val="CCECFF"/>
                </a:solidFill>
                <a:cs typeface="+mn-cs"/>
              </a:rPr>
              <a:t>NGC</a:t>
            </a:r>
            <a:r>
              <a:rPr lang="en-US" sz="2200" b="1" baseline="30000">
                <a:solidFill>
                  <a:srgbClr val="CCECFF"/>
                </a:solidFill>
                <a:cs typeface="+mn-cs"/>
              </a:rPr>
              <a:t> </a:t>
            </a:r>
            <a:r>
              <a:rPr lang="en-US" sz="2200" b="1">
                <a:solidFill>
                  <a:srgbClr val="CCECFF"/>
                </a:solidFill>
                <a:cs typeface="+mn-cs"/>
              </a:rPr>
              <a:t>253) that look unbarred in visible light.</a:t>
            </a:r>
            <a:endParaRPr lang="en-US" sz="2500">
              <a:solidFill>
                <a:srgbClr val="333399"/>
              </a:solidFill>
              <a:cs typeface="+mn-cs"/>
            </a:endParaRPr>
          </a:p>
        </p:txBody>
      </p:sp>
      <p:sp>
        <p:nvSpPr>
          <p:cNvPr id="861192" name="Text Box 8"/>
          <p:cNvSpPr txBox="1">
            <a:spLocks noChangeArrowheads="1"/>
          </p:cNvSpPr>
          <p:nvPr/>
        </p:nvSpPr>
        <p:spPr bwMode="auto">
          <a:xfrm>
            <a:off x="352425" y="5622925"/>
            <a:ext cx="8482013" cy="12350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500" b="1">
                <a:solidFill>
                  <a:srgbClr val="CCECFF"/>
                </a:solidFill>
                <a:cs typeface="+mn-cs"/>
              </a:rPr>
              <a:t>For example: Block &amp; Wainscoat 1991, Nature, 353, 48</a:t>
            </a:r>
          </a:p>
          <a:p>
            <a:pPr>
              <a:defRPr/>
            </a:pPr>
            <a:r>
              <a:rPr lang="en-US" sz="1500" b="1">
                <a:solidFill>
                  <a:srgbClr val="CCECFF"/>
                </a:solidFill>
                <a:cs typeface="+mn-cs"/>
              </a:rPr>
              <a:t>	      Mulchaey &amp; Regan 1997, ApJ, 482, L135; Mulchaey et al. 1997, ApJS, 110, 299</a:t>
            </a:r>
          </a:p>
          <a:p>
            <a:pPr>
              <a:defRPr/>
            </a:pPr>
            <a:r>
              <a:rPr lang="en-US" sz="1500" b="1">
                <a:solidFill>
                  <a:srgbClr val="CCECFF"/>
                </a:solidFill>
                <a:cs typeface="+mn-cs"/>
              </a:rPr>
              <a:t>                       </a:t>
            </a:r>
            <a:r>
              <a:rPr lang="en-US" sz="1500" b="1" baseline="-25000">
                <a:solidFill>
                  <a:srgbClr val="CCECFF"/>
                </a:solidFill>
                <a:cs typeface="+mn-cs"/>
              </a:rPr>
              <a:t> </a:t>
            </a:r>
            <a:r>
              <a:rPr lang="en-US" sz="1500" b="1">
                <a:solidFill>
                  <a:srgbClr val="CCECFF"/>
                </a:solidFill>
                <a:cs typeface="+mn-cs"/>
              </a:rPr>
              <a:t>Eskridge et al. 2000, AJ, 119, 536</a:t>
            </a:r>
          </a:p>
          <a:p>
            <a:pPr>
              <a:defRPr/>
            </a:pPr>
            <a:r>
              <a:rPr lang="en-US" sz="1500" b="1">
                <a:solidFill>
                  <a:srgbClr val="CCECFF"/>
                </a:solidFill>
                <a:cs typeface="+mn-cs"/>
              </a:rPr>
              <a:t>	      Block et al. 2001, A&amp;A, 375, 761</a:t>
            </a:r>
          </a:p>
          <a:p>
            <a:pPr>
              <a:defRPr/>
            </a:pPr>
            <a:r>
              <a:rPr lang="en-US" sz="1500" b="1">
                <a:solidFill>
                  <a:srgbClr val="CCECFF"/>
                </a:solidFill>
                <a:cs typeface="+mn-cs"/>
              </a:rPr>
              <a:t>	      Jarrett et al. 2003, AJ, 125, 525 (2MASS Atlas)</a:t>
            </a:r>
            <a:endParaRPr lang="en-US" sz="1500">
              <a:solidFill>
                <a:srgbClr val="333399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1" name="Rectangle 3"/>
          <p:cNvSpPr>
            <a:spLocks noChangeArrowheads="1"/>
          </p:cNvSpPr>
          <p:nvPr/>
        </p:nvSpPr>
        <p:spPr bwMode="auto">
          <a:xfrm>
            <a:off x="-6350" y="1385888"/>
            <a:ext cx="2387600" cy="250825"/>
          </a:xfrm>
          <a:prstGeom prst="rect">
            <a:avLst/>
          </a:prstGeom>
          <a:solidFill>
            <a:srgbClr val="DDFF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78210" name="Rectangle 2"/>
          <p:cNvSpPr>
            <a:spLocks noChangeArrowheads="1"/>
          </p:cNvSpPr>
          <p:nvPr/>
        </p:nvSpPr>
        <p:spPr bwMode="auto">
          <a:xfrm>
            <a:off x="0" y="4141788"/>
            <a:ext cx="2387600" cy="250825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FFCCCC"/>
              </a:solidFill>
              <a:latin typeface="Times" charset="0"/>
              <a:cs typeface="+mn-cs"/>
            </a:endParaRPr>
          </a:p>
        </p:txBody>
      </p:sp>
      <p:pic>
        <p:nvPicPr>
          <p:cNvPr id="16077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1158875"/>
            <a:ext cx="4564063" cy="547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8213" name="Text Box 5"/>
          <p:cNvSpPr txBox="1">
            <a:spLocks noChangeArrowheads="1"/>
          </p:cNvSpPr>
          <p:nvPr/>
        </p:nvSpPr>
        <p:spPr bwMode="auto">
          <a:xfrm>
            <a:off x="704850" y="0"/>
            <a:ext cx="7704138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600" b="1">
                <a:solidFill>
                  <a:srgbClr val="3333CC"/>
                </a:solidFill>
                <a:cs typeface="+mn-cs"/>
              </a:rPr>
              <a:t>Secular evolution in oval disks should be similar to that in barred galaxies.</a:t>
            </a:r>
            <a:endParaRPr lang="en-US" sz="2600">
              <a:solidFill>
                <a:srgbClr val="3333CC"/>
              </a:solidFill>
              <a:cs typeface="+mn-cs"/>
            </a:endParaRPr>
          </a:p>
        </p:txBody>
      </p:sp>
      <p:sp>
        <p:nvSpPr>
          <p:cNvPr id="478214" name="Text Box 6"/>
          <p:cNvSpPr txBox="1">
            <a:spLocks noChangeArrowheads="1"/>
          </p:cNvSpPr>
          <p:nvPr/>
        </p:nvSpPr>
        <p:spPr bwMode="auto">
          <a:xfrm>
            <a:off x="5818188" y="1152525"/>
            <a:ext cx="784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000000"/>
                </a:solidFill>
                <a:cs typeface="+mn-cs"/>
              </a:rPr>
              <a:t>NGC 4736</a:t>
            </a: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478215" name="Text Box 7"/>
          <p:cNvSpPr txBox="1">
            <a:spLocks noChangeArrowheads="1"/>
          </p:cNvSpPr>
          <p:nvPr/>
        </p:nvSpPr>
        <p:spPr bwMode="auto">
          <a:xfrm>
            <a:off x="8161338" y="1158875"/>
            <a:ext cx="784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000000"/>
                </a:solidFill>
                <a:cs typeface="+mn-cs"/>
              </a:rPr>
              <a:t>NGC 4736</a:t>
            </a: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478216" name="Text Box 8"/>
          <p:cNvSpPr txBox="1">
            <a:spLocks noChangeArrowheads="1"/>
          </p:cNvSpPr>
          <p:nvPr/>
        </p:nvSpPr>
        <p:spPr bwMode="auto">
          <a:xfrm>
            <a:off x="7631113" y="3530600"/>
            <a:ext cx="7842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00" b="1">
                <a:solidFill>
                  <a:srgbClr val="000000"/>
                </a:solidFill>
                <a:cs typeface="+mn-cs"/>
              </a:rPr>
              <a:t>NGC 4151</a:t>
            </a: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grpSp>
        <p:nvGrpSpPr>
          <p:cNvPr id="160776" name="Group 9"/>
          <p:cNvGrpSpPr>
            <a:grpSpLocks/>
          </p:cNvGrpSpPr>
          <p:nvPr/>
        </p:nvGrpSpPr>
        <p:grpSpPr bwMode="auto">
          <a:xfrm>
            <a:off x="3563938" y="1062038"/>
            <a:ext cx="576262" cy="727075"/>
            <a:chOff x="2245" y="691"/>
            <a:chExt cx="363" cy="458"/>
          </a:xfrm>
        </p:grpSpPr>
        <p:sp>
          <p:nvSpPr>
            <p:cNvPr id="478218" name="Oval 10"/>
            <p:cNvSpPr>
              <a:spLocks noChangeArrowheads="1"/>
            </p:cNvSpPr>
            <p:nvPr/>
          </p:nvSpPr>
          <p:spPr bwMode="auto">
            <a:xfrm rot="-3610112">
              <a:off x="2200" y="746"/>
              <a:ext cx="458" cy="348"/>
            </a:xfrm>
            <a:prstGeom prst="ellipse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478219" name="Oval 11"/>
            <p:cNvSpPr>
              <a:spLocks noChangeArrowheads="1"/>
            </p:cNvSpPr>
            <p:nvPr/>
          </p:nvSpPr>
          <p:spPr bwMode="auto">
            <a:xfrm rot="5485553">
              <a:off x="2321" y="742"/>
              <a:ext cx="212" cy="363"/>
            </a:xfrm>
            <a:prstGeom prst="ellipse">
              <a:avLst/>
            </a:prstGeom>
            <a:solidFill>
              <a:srgbClr val="96969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</p:grpSp>
      <p:grpSp>
        <p:nvGrpSpPr>
          <p:cNvPr id="160777" name="Group 12"/>
          <p:cNvGrpSpPr>
            <a:grpSpLocks/>
          </p:cNvGrpSpPr>
          <p:nvPr/>
        </p:nvGrpSpPr>
        <p:grpSpPr bwMode="auto">
          <a:xfrm>
            <a:off x="2782888" y="5394325"/>
            <a:ext cx="2520950" cy="763588"/>
            <a:chOff x="1805" y="3425"/>
            <a:chExt cx="1588" cy="481"/>
          </a:xfrm>
        </p:grpSpPr>
        <p:pic>
          <p:nvPicPr>
            <p:cNvPr id="160780" name="Picture 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6" y="3425"/>
              <a:ext cx="617" cy="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8222" name="Text Box 14"/>
            <p:cNvSpPr txBox="1">
              <a:spLocks noChangeArrowheads="1"/>
            </p:cNvSpPr>
            <p:nvPr/>
          </p:nvSpPr>
          <p:spPr bwMode="auto">
            <a:xfrm>
              <a:off x="1805" y="3710"/>
              <a:ext cx="809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1">
                  <a:solidFill>
                    <a:srgbClr val="008000"/>
                  </a:solidFill>
                  <a:cs typeface="+mn-cs"/>
                </a:rPr>
                <a:t>maximum rotation</a:t>
              </a:r>
              <a:endParaRPr lang="en-US" sz="240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478223" name="Text Box 15"/>
            <p:cNvSpPr txBox="1">
              <a:spLocks noChangeArrowheads="1"/>
            </p:cNvSpPr>
            <p:nvPr/>
          </p:nvSpPr>
          <p:spPr bwMode="auto">
            <a:xfrm>
              <a:off x="2859" y="3752"/>
              <a:ext cx="53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000" b="1">
                  <a:solidFill>
                    <a:srgbClr val="008000"/>
                  </a:solidFill>
                  <a:cs typeface="+mn-cs"/>
                </a:rPr>
                <a:t>no rotation</a:t>
              </a:r>
              <a:endParaRPr lang="en-US" sz="2400">
                <a:solidFill>
                  <a:srgbClr val="000000"/>
                </a:solidFill>
                <a:cs typeface="+mn-cs"/>
              </a:endParaRPr>
            </a:p>
          </p:txBody>
        </p:sp>
      </p:grpSp>
      <p:sp>
        <p:nvSpPr>
          <p:cNvPr id="478225" name="Text Box 17"/>
          <p:cNvSpPr txBox="1">
            <a:spLocks noChangeArrowheads="1"/>
          </p:cNvSpPr>
          <p:nvPr/>
        </p:nvSpPr>
        <p:spPr bwMode="auto">
          <a:xfrm>
            <a:off x="-11113" y="1004888"/>
            <a:ext cx="3825876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u="sng">
                <a:solidFill>
                  <a:srgbClr val="006600"/>
                </a:solidFill>
                <a:cs typeface="+mn-cs"/>
              </a:rPr>
              <a:t>Recognizing Oval Disks</a:t>
            </a:r>
            <a:endParaRPr lang="en-US" sz="2000">
              <a:solidFill>
                <a:srgbClr val="000000"/>
              </a:solidFill>
              <a:cs typeface="+mn-cs"/>
            </a:endParaRPr>
          </a:p>
        </p:txBody>
      </p:sp>
      <p:sp>
        <p:nvSpPr>
          <p:cNvPr id="478224" name="Text Box 16"/>
          <p:cNvSpPr txBox="1">
            <a:spLocks noChangeArrowheads="1"/>
          </p:cNvSpPr>
          <p:nvPr/>
        </p:nvSpPr>
        <p:spPr bwMode="auto">
          <a:xfrm>
            <a:off x="0" y="1336675"/>
            <a:ext cx="4646613" cy="5487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500">
                <a:solidFill>
                  <a:srgbClr val="006600"/>
                </a:solidFill>
                <a:cs typeface="+mn-cs"/>
                <a:sym typeface="Symbol" charset="0"/>
              </a:rPr>
              <a:t>1 — Photometric criteria </a:t>
            </a:r>
          </a:p>
          <a:p>
            <a:pPr>
              <a:defRPr/>
            </a:pPr>
            <a:r>
              <a:rPr lang="en-US" sz="1500">
                <a:solidFill>
                  <a:srgbClr val="006600"/>
                </a:solidFill>
                <a:cs typeface="+mn-cs"/>
                <a:sym typeface="Symbol" charset="0"/>
              </a:rPr>
              <a:t>       (Kormendy 1979, ApJ, 227, 714; </a:t>
            </a:r>
          </a:p>
          <a:p>
            <a:pPr>
              <a:defRPr/>
            </a:pPr>
            <a:r>
              <a:rPr lang="en-US" sz="1500">
                <a:solidFill>
                  <a:srgbClr val="006600"/>
                </a:solidFill>
                <a:cs typeface="+mn-cs"/>
                <a:sym typeface="Symbol" charset="0"/>
              </a:rPr>
              <a:t>        Kormendy &amp; Norman 1979, ApJ, 233, 539;</a:t>
            </a:r>
          </a:p>
          <a:p>
            <a:pPr>
              <a:defRPr/>
            </a:pPr>
            <a:r>
              <a:rPr lang="en-US" sz="1500">
                <a:solidFill>
                  <a:srgbClr val="006600"/>
                </a:solidFill>
                <a:cs typeface="+mn-cs"/>
                <a:sym typeface="Symbol" charset="0"/>
              </a:rPr>
              <a:t>        Kormendy 1982 Saas-Fee course)</a:t>
            </a:r>
          </a:p>
          <a:p>
            <a:pPr>
              <a:defRPr/>
            </a:pPr>
            <a:endParaRPr lang="en-US" sz="800">
              <a:solidFill>
                <a:srgbClr val="006600"/>
              </a:solidFill>
              <a:cs typeface="+mn-cs"/>
              <a:sym typeface="Symbol" charset="0"/>
            </a:endParaRPr>
          </a:p>
          <a:p>
            <a:pPr>
              <a:defRPr/>
            </a:pPr>
            <a:r>
              <a:rPr lang="en-US" sz="1500">
                <a:solidFill>
                  <a:srgbClr val="006600"/>
                </a:solidFill>
                <a:cs typeface="+mn-cs"/>
                <a:sym typeface="Symbol" charset="0"/>
              </a:rPr>
              <a:t>The brightness distribution consists of 2 nested ovals.  Each is nearly uniform in surface brightness with a sharp outer edge.  The outer oval is much fainter than the inner oval.</a:t>
            </a:r>
          </a:p>
          <a:p>
            <a:pPr>
              <a:defRPr/>
            </a:pPr>
            <a:endParaRPr lang="en-US" sz="800">
              <a:solidFill>
                <a:srgbClr val="006600"/>
              </a:solidFill>
              <a:cs typeface="+mn-cs"/>
              <a:sym typeface="Symbol" charset="0"/>
            </a:endParaRPr>
          </a:p>
          <a:p>
            <a:pPr>
              <a:defRPr/>
            </a:pPr>
            <a:r>
              <a:rPr lang="en-US" sz="1500">
                <a:solidFill>
                  <a:srgbClr val="006600"/>
                </a:solidFill>
                <a:cs typeface="+mn-cs"/>
                <a:sym typeface="Symbol" charset="0"/>
              </a:rPr>
              <a:t>Generally, the axial ratios and position angles of these ovals are different </a:t>
            </a:r>
            <a:r>
              <a:rPr lang="en-US" sz="1500" b="1">
                <a:solidFill>
                  <a:srgbClr val="006600"/>
                </a:solidFill>
                <a:cs typeface="+mn-cs"/>
                <a:sym typeface="Symbol" charset="0"/>
              </a:rPr>
              <a:t></a:t>
            </a:r>
            <a:r>
              <a:rPr lang="en-US" sz="1500">
                <a:solidFill>
                  <a:srgbClr val="006600"/>
                </a:solidFill>
                <a:cs typeface="+mn-cs"/>
                <a:sym typeface="Symbol" charset="0"/>
              </a:rPr>
              <a:t> at most one is round.</a:t>
            </a:r>
          </a:p>
          <a:p>
            <a:pPr>
              <a:defRPr/>
            </a:pPr>
            <a:endParaRPr lang="en-US" sz="1500">
              <a:solidFill>
                <a:srgbClr val="CC0000"/>
              </a:solidFill>
              <a:cs typeface="+mn-cs"/>
              <a:sym typeface="Symbol" charset="0"/>
            </a:endParaRPr>
          </a:p>
          <a:p>
            <a:pPr>
              <a:defRPr/>
            </a:pPr>
            <a:r>
              <a:rPr lang="en-US" sz="1500">
                <a:solidFill>
                  <a:srgbClr val="CC0000"/>
                </a:solidFill>
                <a:cs typeface="+mn-cs"/>
                <a:sym typeface="Symbol" charset="0"/>
              </a:rPr>
              <a:t>2 — Kinematic criteria</a:t>
            </a:r>
          </a:p>
          <a:p>
            <a:pPr>
              <a:defRPr/>
            </a:pPr>
            <a:r>
              <a:rPr lang="en-US" sz="1500">
                <a:solidFill>
                  <a:srgbClr val="CC0000"/>
                </a:solidFill>
                <a:cs typeface="+mn-cs"/>
                <a:sym typeface="Symbol" charset="0"/>
              </a:rPr>
              <a:t>        (Bosma 1981ab, AJ, 86, 1791 and 1825)</a:t>
            </a:r>
          </a:p>
          <a:p>
            <a:pPr>
              <a:defRPr/>
            </a:pPr>
            <a:endParaRPr lang="en-US" sz="800">
              <a:solidFill>
                <a:srgbClr val="CC0000"/>
              </a:solidFill>
              <a:cs typeface="+mn-cs"/>
              <a:sym typeface="Symbol" charset="0"/>
            </a:endParaRPr>
          </a:p>
          <a:p>
            <a:pPr>
              <a:defRPr/>
            </a:pPr>
            <a:r>
              <a:rPr lang="en-US" sz="1500">
                <a:solidFill>
                  <a:srgbClr val="CC0000"/>
                </a:solidFill>
                <a:cs typeface="+mn-cs"/>
                <a:sym typeface="Symbol" charset="0"/>
              </a:rPr>
              <a:t>The velocity field is symmetric about the center, but (i) the kinematic major axis changes PA with radius, (ii) the optical &amp; kinematic major axes are different, &amp; (iii) the kinematic major and minor axes are not</a:t>
            </a:r>
          </a:p>
          <a:p>
            <a:pPr>
              <a:defRPr/>
            </a:pPr>
            <a:r>
              <a:rPr lang="en-US" sz="1500">
                <a:solidFill>
                  <a:srgbClr val="CC0000"/>
                </a:solidFill>
                <a:cs typeface="+mn-cs"/>
                <a:sym typeface="Symbol" charset="0"/>
              </a:rPr>
              <a:t>     </a:t>
            </a:r>
            <a:r>
              <a:rPr lang="en-US" sz="1500" baseline="30000">
                <a:solidFill>
                  <a:srgbClr val="CC0000"/>
                </a:solidFill>
                <a:cs typeface="+mn-cs"/>
                <a:sym typeface="Symbol" charset="0"/>
              </a:rPr>
              <a:t> </a:t>
            </a:r>
            <a:r>
              <a:rPr lang="en-US" sz="1500">
                <a:solidFill>
                  <a:srgbClr val="CC0000"/>
                </a:solidFill>
                <a:cs typeface="+mn-cs"/>
                <a:sym typeface="Symbol" charset="0"/>
              </a:rPr>
              <a:t>perpendicular.</a:t>
            </a:r>
          </a:p>
          <a:p>
            <a:pPr>
              <a:defRPr/>
            </a:pPr>
            <a:endParaRPr lang="en-US" sz="1500">
              <a:solidFill>
                <a:srgbClr val="CC0000"/>
              </a:solidFill>
              <a:cs typeface="+mn-cs"/>
              <a:sym typeface="Symbol" charset="0"/>
            </a:endParaRPr>
          </a:p>
          <a:p>
            <a:pPr>
              <a:defRPr/>
            </a:pPr>
            <a:r>
              <a:rPr lang="en-US" sz="1500">
                <a:solidFill>
                  <a:srgbClr val="CC0000"/>
                </a:solidFill>
                <a:cs typeface="+mn-cs"/>
                <a:sym typeface="Symbol" charset="0"/>
              </a:rPr>
              <a:t>The photometric and kinematic criteria agree        very well and allow secure recognition of the       most extreme oval disks (axial ratio ≈ 0.85)</a:t>
            </a:r>
            <a:r>
              <a:rPr lang="en-US" sz="1500">
                <a:solidFill>
                  <a:srgbClr val="000000"/>
                </a:solidFill>
                <a:cs typeface="+mn-cs"/>
                <a:sym typeface="Symbol" charset="0"/>
              </a:rPr>
              <a:t>.</a:t>
            </a:r>
            <a:endParaRPr lang="en-US" sz="150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25" y="1206500"/>
            <a:ext cx="4511675" cy="484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0548" name="Text Box 4"/>
          <p:cNvSpPr txBox="1">
            <a:spLocks noChangeArrowheads="1"/>
          </p:cNvSpPr>
          <p:nvPr/>
        </p:nvSpPr>
        <p:spPr bwMode="auto">
          <a:xfrm>
            <a:off x="0" y="242888"/>
            <a:ext cx="914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ja-JP" altLang="en-US" sz="2800" b="1">
                <a:solidFill>
                  <a:srgbClr val="CCFFFF"/>
                </a:solidFill>
                <a:latin typeface="Arial"/>
                <a:cs typeface="+mn-cs"/>
              </a:rPr>
              <a:t>“</a:t>
            </a:r>
            <a:r>
              <a:rPr lang="en-US" sz="2800" b="1">
                <a:solidFill>
                  <a:srgbClr val="CCFFFF"/>
                </a:solidFill>
                <a:cs typeface="+mn-cs"/>
              </a:rPr>
              <a:t>Nuclear</a:t>
            </a:r>
            <a:r>
              <a:rPr lang="ja-JP" altLang="en-US" sz="2800" b="1">
                <a:solidFill>
                  <a:srgbClr val="CCFFFF"/>
                </a:solidFill>
                <a:latin typeface="Arial"/>
                <a:cs typeface="+mn-cs"/>
              </a:rPr>
              <a:t>”</a:t>
            </a:r>
            <a:r>
              <a:rPr lang="en-US" sz="2800" b="1">
                <a:solidFill>
                  <a:srgbClr val="CCFFFF"/>
                </a:solidFill>
                <a:cs typeface="+mn-cs"/>
              </a:rPr>
              <a:t> Star Formation Ring in NGC 4736  (R)SAb</a:t>
            </a:r>
          </a:p>
        </p:txBody>
      </p:sp>
      <p:sp>
        <p:nvSpPr>
          <p:cNvPr id="620549" name="Text Box 5"/>
          <p:cNvSpPr txBox="1">
            <a:spLocks noChangeArrowheads="1"/>
          </p:cNvSpPr>
          <p:nvPr/>
        </p:nvSpPr>
        <p:spPr bwMode="auto">
          <a:xfrm>
            <a:off x="7429500" y="1155700"/>
            <a:ext cx="1471613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CCFFFF"/>
                </a:solidFill>
                <a:cs typeface="+mn-cs"/>
              </a:rPr>
              <a:t>unbarred!</a:t>
            </a:r>
            <a:endParaRPr lang="en-US" sz="2800" b="1">
              <a:solidFill>
                <a:srgbClr val="66CCFF"/>
              </a:solidFill>
              <a:cs typeface="+mn-cs"/>
            </a:endParaRPr>
          </a:p>
        </p:txBody>
      </p:sp>
      <p:sp>
        <p:nvSpPr>
          <p:cNvPr id="620550" name="Line 6"/>
          <p:cNvSpPr>
            <a:spLocks noChangeShapeType="1"/>
          </p:cNvSpPr>
          <p:nvPr/>
        </p:nvSpPr>
        <p:spPr bwMode="auto">
          <a:xfrm flipV="1">
            <a:off x="8128000" y="698500"/>
            <a:ext cx="465138" cy="519113"/>
          </a:xfrm>
          <a:prstGeom prst="line">
            <a:avLst/>
          </a:prstGeom>
          <a:noFill/>
          <a:ln w="12700">
            <a:solidFill>
              <a:srgbClr val="CC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62822" name="Picture 7" descr="N4736-SD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063"/>
            <a:ext cx="4943475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044575"/>
            <a:ext cx="1747837" cy="235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4">
            <a:lum bright="-36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" t="4343" r="1865" b="2132"/>
          <a:stretch>
            <a:fillRect/>
          </a:stretch>
        </p:blipFill>
        <p:spPr bwMode="auto">
          <a:xfrm>
            <a:off x="6249988" y="1041400"/>
            <a:ext cx="2668587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876" name="Text Box 4"/>
          <p:cNvSpPr txBox="1">
            <a:spLocks noChangeArrowheads="1"/>
          </p:cNvSpPr>
          <p:nvPr/>
        </p:nvSpPr>
        <p:spPr bwMode="auto">
          <a:xfrm>
            <a:off x="4413250" y="3151188"/>
            <a:ext cx="108426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rgbClr val="000000"/>
                </a:solidFill>
                <a:cs typeface="+mn-cs"/>
              </a:rPr>
              <a:t>ESO 426-2</a:t>
            </a:r>
          </a:p>
        </p:txBody>
      </p:sp>
      <p:pic>
        <p:nvPicPr>
          <p:cNvPr id="1648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7" r="11328" b="6180"/>
          <a:stretch>
            <a:fillRect/>
          </a:stretch>
        </p:blipFill>
        <p:spPr bwMode="auto">
          <a:xfrm>
            <a:off x="4441825" y="3457575"/>
            <a:ext cx="1746250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70" name="Picture 6"/>
          <p:cNvPicPr>
            <a:picLocks noChangeAspect="1" noChangeArrowheads="1"/>
          </p:cNvPicPr>
          <p:nvPr/>
        </p:nvPicPr>
        <p:blipFill>
          <a:blip r:embed="rId6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" r="7538" b="464"/>
          <a:stretch>
            <a:fillRect/>
          </a:stretch>
        </p:blipFill>
        <p:spPr bwMode="auto">
          <a:xfrm>
            <a:off x="6251575" y="3455988"/>
            <a:ext cx="2668588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879" name="Text Box 7"/>
          <p:cNvSpPr txBox="1">
            <a:spLocks noChangeArrowheads="1"/>
          </p:cNvSpPr>
          <p:nvPr/>
        </p:nvSpPr>
        <p:spPr bwMode="auto">
          <a:xfrm>
            <a:off x="4432300" y="3482975"/>
            <a:ext cx="10064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rgbClr val="000000"/>
                </a:solidFill>
                <a:cs typeface="+mn-cs"/>
              </a:rPr>
              <a:t>NGC 3945</a:t>
            </a:r>
            <a:endParaRPr lang="en-US" sz="1200">
              <a:solidFill>
                <a:srgbClr val="FFFFFF"/>
              </a:solidFill>
              <a:cs typeface="+mn-cs"/>
            </a:endParaRPr>
          </a:p>
        </p:txBody>
      </p:sp>
      <p:sp>
        <p:nvSpPr>
          <p:cNvPr id="719880" name="Text Box 8"/>
          <p:cNvSpPr txBox="1">
            <a:spLocks noChangeArrowheads="1"/>
          </p:cNvSpPr>
          <p:nvPr/>
        </p:nvSpPr>
        <p:spPr bwMode="auto">
          <a:xfrm>
            <a:off x="6196013" y="3143250"/>
            <a:ext cx="10175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rgbClr val="000000"/>
                </a:solidFill>
                <a:cs typeface="+mn-cs"/>
              </a:rPr>
              <a:t>NGC 2117</a:t>
            </a:r>
          </a:p>
        </p:txBody>
      </p:sp>
      <p:sp>
        <p:nvSpPr>
          <p:cNvPr id="719881" name="Text Box 9"/>
          <p:cNvSpPr txBox="1">
            <a:spLocks noChangeArrowheads="1"/>
          </p:cNvSpPr>
          <p:nvPr/>
        </p:nvSpPr>
        <p:spPr bwMode="auto">
          <a:xfrm>
            <a:off x="6207125" y="3459163"/>
            <a:ext cx="10509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>
                <a:solidFill>
                  <a:srgbClr val="000000"/>
                </a:solidFill>
                <a:cs typeface="+mn-cs"/>
              </a:rPr>
              <a:t>NGC 3081</a:t>
            </a:r>
            <a:endParaRPr lang="en-US" sz="2400">
              <a:solidFill>
                <a:srgbClr val="FFFFFF"/>
              </a:solidFill>
              <a:cs typeface="+mn-cs"/>
            </a:endParaRPr>
          </a:p>
        </p:txBody>
      </p:sp>
      <p:sp>
        <p:nvSpPr>
          <p:cNvPr id="719882" name="Text Box 10"/>
          <p:cNvSpPr txBox="1">
            <a:spLocks noChangeArrowheads="1"/>
          </p:cNvSpPr>
          <p:nvPr/>
        </p:nvSpPr>
        <p:spPr bwMode="auto">
          <a:xfrm>
            <a:off x="5459413" y="5829300"/>
            <a:ext cx="25161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808080"/>
                </a:solidFill>
                <a:cs typeface="+mn-cs"/>
              </a:rPr>
              <a:t>Kormendy &amp; Kennicutt (2004)</a:t>
            </a:r>
          </a:p>
        </p:txBody>
      </p:sp>
      <p:sp>
        <p:nvSpPr>
          <p:cNvPr id="719883" name="Text Box 11"/>
          <p:cNvSpPr txBox="1">
            <a:spLocks noChangeArrowheads="1"/>
          </p:cNvSpPr>
          <p:nvPr/>
        </p:nvSpPr>
        <p:spPr bwMode="auto">
          <a:xfrm>
            <a:off x="4535488" y="173038"/>
            <a:ext cx="4287837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 b="1">
                <a:solidFill>
                  <a:srgbClr val="B2B2B2"/>
                </a:solidFill>
                <a:cs typeface="+mn-cs"/>
              </a:rPr>
              <a:t>Examples of barred galaxies</a:t>
            </a:r>
          </a:p>
          <a:p>
            <a:pPr algn="ctr">
              <a:defRPr/>
            </a:pPr>
            <a:r>
              <a:rPr lang="en-US" sz="2100" b="1">
                <a:solidFill>
                  <a:srgbClr val="B2B2B2"/>
                </a:solidFill>
                <a:cs typeface="+mn-cs"/>
              </a:rPr>
              <a:t>that are also oval </a:t>
            </a:r>
          </a:p>
        </p:txBody>
      </p:sp>
      <p:sp>
        <p:nvSpPr>
          <p:cNvPr id="719884" name="Text Box 12"/>
          <p:cNvSpPr txBox="1">
            <a:spLocks noChangeArrowheads="1"/>
          </p:cNvSpPr>
          <p:nvPr/>
        </p:nvSpPr>
        <p:spPr bwMode="auto">
          <a:xfrm>
            <a:off x="77788" y="174625"/>
            <a:ext cx="42878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 b="1">
                <a:solidFill>
                  <a:srgbClr val="B2B2B2"/>
                </a:solidFill>
                <a:cs typeface="+mn-cs"/>
              </a:rPr>
              <a:t>Weakly barred oval galaxy </a:t>
            </a:r>
          </a:p>
        </p:txBody>
      </p:sp>
      <p:pic>
        <p:nvPicPr>
          <p:cNvPr id="164877" name="Picture 14" descr="N3504-WIKI-SDS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298575"/>
            <a:ext cx="404495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887" name="Text Box 15"/>
          <p:cNvSpPr txBox="1">
            <a:spLocks noChangeArrowheads="1"/>
          </p:cNvSpPr>
          <p:nvPr/>
        </p:nvSpPr>
        <p:spPr bwMode="auto">
          <a:xfrm>
            <a:off x="185738" y="4999038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7A8C8F"/>
                </a:solidFill>
                <a:cs typeface="+mn-cs"/>
              </a:rPr>
              <a:t>NGC 3504  SABab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3" name="Text Box 3"/>
          <p:cNvSpPr txBox="1">
            <a:spLocks noChangeArrowheads="1"/>
          </p:cNvSpPr>
          <p:nvPr/>
        </p:nvSpPr>
        <p:spPr bwMode="auto">
          <a:xfrm>
            <a:off x="0" y="650875"/>
            <a:ext cx="91440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0000"/>
                </a:solidFill>
                <a:cs typeface="+mn-cs"/>
              </a:rPr>
              <a:t>Another example of an unbarred galaxy that is oval: NGC 1068</a:t>
            </a:r>
            <a:endParaRPr lang="en-US" sz="2200" dirty="0">
              <a:solidFill>
                <a:srgbClr val="B2B2B2"/>
              </a:solidFill>
              <a:cs typeface="+mn-cs"/>
            </a:endParaRPr>
          </a:p>
        </p:txBody>
      </p:sp>
      <p:sp>
        <p:nvSpPr>
          <p:cNvPr id="721924" name="Rectangle 4"/>
          <p:cNvSpPr>
            <a:spLocks noChangeArrowheads="1"/>
          </p:cNvSpPr>
          <p:nvPr/>
        </p:nvSpPr>
        <p:spPr bwMode="auto">
          <a:xfrm>
            <a:off x="6940550" y="958850"/>
            <a:ext cx="190500" cy="1460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21925" name="Rectangle 5"/>
          <p:cNvSpPr>
            <a:spLocks noChangeArrowheads="1"/>
          </p:cNvSpPr>
          <p:nvPr/>
        </p:nvSpPr>
        <p:spPr bwMode="auto">
          <a:xfrm>
            <a:off x="7131050" y="2270125"/>
            <a:ext cx="1169988" cy="239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21926" name="Rectangle 6"/>
          <p:cNvSpPr>
            <a:spLocks noChangeArrowheads="1"/>
          </p:cNvSpPr>
          <p:nvPr/>
        </p:nvSpPr>
        <p:spPr bwMode="auto">
          <a:xfrm>
            <a:off x="782638" y="857250"/>
            <a:ext cx="169862" cy="558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21927" name="Rectangle 7"/>
          <p:cNvSpPr>
            <a:spLocks noChangeArrowheads="1"/>
          </p:cNvSpPr>
          <p:nvPr/>
        </p:nvSpPr>
        <p:spPr bwMode="auto">
          <a:xfrm>
            <a:off x="381000" y="6275388"/>
            <a:ext cx="8139113" cy="2968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66919" name="Picture 8" descr="ta4-ov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225"/>
            <a:ext cx="9144000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1929" name="Line 9"/>
          <p:cNvSpPr>
            <a:spLocks noChangeShapeType="1"/>
          </p:cNvSpPr>
          <p:nvPr/>
        </p:nvSpPr>
        <p:spPr bwMode="auto">
          <a:xfrm>
            <a:off x="5383213" y="4652963"/>
            <a:ext cx="2822575" cy="0"/>
          </a:xfrm>
          <a:prstGeom prst="line">
            <a:avLst/>
          </a:prstGeom>
          <a:noFill/>
          <a:ln w="19050">
            <a:solidFill>
              <a:srgbClr val="FF0005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21930" name="Text Box 10"/>
          <p:cNvSpPr txBox="1">
            <a:spLocks noChangeArrowheads="1"/>
          </p:cNvSpPr>
          <p:nvPr/>
        </p:nvSpPr>
        <p:spPr bwMode="auto">
          <a:xfrm>
            <a:off x="1727200" y="757238"/>
            <a:ext cx="5842000" cy="354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700" dirty="0" err="1">
                <a:solidFill>
                  <a:srgbClr val="000000"/>
                </a:solidFill>
                <a:cs typeface="+mn-cs"/>
              </a:rPr>
              <a:t>Kormendy</a:t>
            </a:r>
            <a:r>
              <a:rPr lang="en-US" sz="1700" dirty="0">
                <a:solidFill>
                  <a:srgbClr val="000000"/>
                </a:solidFill>
                <a:cs typeface="+mn-cs"/>
              </a:rPr>
              <a:t> &amp; Ho 2013, ARA&amp;A, 51, in press</a:t>
            </a:r>
            <a:endParaRPr lang="en-US" sz="1800" dirty="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7963" y="44450"/>
            <a:ext cx="8686800" cy="56356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808080"/>
                </a:solidFill>
                <a:cs typeface="+mj-cs"/>
              </a:rPr>
              <a:t>NGC 2523 SB(r)b</a:t>
            </a:r>
            <a:r>
              <a:rPr lang="en-US" smtClean="0">
                <a:solidFill>
                  <a:srgbClr val="333399"/>
                </a:solidFill>
                <a:cs typeface="+mj-cs"/>
              </a:rPr>
              <a:t>           </a:t>
            </a:r>
            <a:r>
              <a:rPr lang="en-US" smtClean="0">
                <a:solidFill>
                  <a:srgbClr val="808080"/>
                </a:solidFill>
                <a:cs typeface="+mj-cs"/>
              </a:rPr>
              <a:t>NGC 1300 SB(s)bc</a:t>
            </a:r>
            <a:endParaRPr lang="en-US" smtClean="0">
              <a:cs typeface="+mj-cs"/>
            </a:endParaRPr>
          </a:p>
        </p:txBody>
      </p:sp>
      <p:pic>
        <p:nvPicPr>
          <p:cNvPr id="1689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750888"/>
            <a:ext cx="3802063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268" name="Rectangle 4"/>
          <p:cNvSpPr>
            <a:spLocks noChangeArrowheads="1"/>
          </p:cNvSpPr>
          <p:nvPr/>
        </p:nvSpPr>
        <p:spPr bwMode="auto">
          <a:xfrm>
            <a:off x="1465263" y="3289300"/>
            <a:ext cx="6438900" cy="2619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689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295650"/>
            <a:ext cx="5697538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121212"/>
              </a:clrFrom>
              <a:clrTo>
                <a:srgbClr val="12121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33"/>
          <a:stretch>
            <a:fillRect/>
          </a:stretch>
        </p:blipFill>
        <p:spPr bwMode="auto">
          <a:xfrm>
            <a:off x="357188" y="1390650"/>
            <a:ext cx="4095750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121212"/>
              </a:clrFrom>
              <a:clrTo>
                <a:srgbClr val="12121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9"/>
          <a:stretch>
            <a:fillRect/>
          </a:stretch>
        </p:blipFill>
        <p:spPr bwMode="auto">
          <a:xfrm>
            <a:off x="4695825" y="1379538"/>
            <a:ext cx="409575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1428" name="Text Box 4"/>
          <p:cNvSpPr txBox="1">
            <a:spLocks noChangeArrowheads="1"/>
          </p:cNvSpPr>
          <p:nvPr/>
        </p:nvSpPr>
        <p:spPr bwMode="auto">
          <a:xfrm>
            <a:off x="0" y="111125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66CCFF"/>
                </a:solidFill>
                <a:cs typeface="+mn-cs"/>
              </a:rPr>
              <a:t>Secular evolution and central starbursts happen in unbarred galaxies, too, when the spiral structure reaches the center.</a:t>
            </a:r>
            <a:endParaRPr lang="en-US" sz="2800" b="1">
              <a:solidFill>
                <a:srgbClr val="66CCFF"/>
              </a:solidFill>
              <a:cs typeface="+mn-cs"/>
            </a:endParaRPr>
          </a:p>
        </p:txBody>
      </p:sp>
      <p:sp>
        <p:nvSpPr>
          <p:cNvPr id="871429" name="Text Box 5"/>
          <p:cNvSpPr txBox="1">
            <a:spLocks noChangeArrowheads="1"/>
          </p:cNvSpPr>
          <p:nvPr/>
        </p:nvSpPr>
        <p:spPr bwMode="auto">
          <a:xfrm>
            <a:off x="150813" y="1458913"/>
            <a:ext cx="127635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66CCFF"/>
                </a:solidFill>
                <a:cs typeface="+mn-cs"/>
              </a:rPr>
              <a:t>M</a:t>
            </a:r>
            <a:r>
              <a:rPr lang="en-US" sz="2000" b="1" baseline="30000">
                <a:solidFill>
                  <a:srgbClr val="66CCFF"/>
                </a:solidFill>
                <a:cs typeface="+mn-cs"/>
              </a:rPr>
              <a:t> </a:t>
            </a:r>
            <a:r>
              <a:rPr lang="en-US" sz="2000" b="1">
                <a:solidFill>
                  <a:srgbClr val="66CCFF"/>
                </a:solidFill>
                <a:cs typeface="+mn-cs"/>
              </a:rPr>
              <a:t>51</a:t>
            </a:r>
            <a:endParaRPr lang="en-US" sz="2800" b="1">
              <a:solidFill>
                <a:srgbClr val="66CCFF"/>
              </a:solidFill>
              <a:cs typeface="+mn-cs"/>
            </a:endParaRPr>
          </a:p>
        </p:txBody>
      </p:sp>
      <p:sp>
        <p:nvSpPr>
          <p:cNvPr id="871430" name="Text Box 6"/>
          <p:cNvSpPr txBox="1">
            <a:spLocks noChangeArrowheads="1"/>
          </p:cNvSpPr>
          <p:nvPr/>
        </p:nvSpPr>
        <p:spPr bwMode="auto">
          <a:xfrm>
            <a:off x="7386638" y="1441450"/>
            <a:ext cx="1471612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b="1">
                <a:solidFill>
                  <a:srgbClr val="66CCFF"/>
                </a:solidFill>
                <a:cs typeface="+mn-cs"/>
              </a:rPr>
              <a:t>NGC 4321</a:t>
            </a:r>
            <a:endParaRPr lang="en-US" sz="2800" b="1">
              <a:solidFill>
                <a:srgbClr val="66CCFF"/>
              </a:solidFill>
              <a:cs typeface="+mn-cs"/>
            </a:endParaRPr>
          </a:p>
        </p:txBody>
      </p:sp>
      <p:sp>
        <p:nvSpPr>
          <p:cNvPr id="871431" name="Rectangle 7"/>
          <p:cNvSpPr>
            <a:spLocks noChangeArrowheads="1"/>
          </p:cNvSpPr>
          <p:nvPr/>
        </p:nvSpPr>
        <p:spPr bwMode="auto">
          <a:xfrm>
            <a:off x="0" y="5461000"/>
            <a:ext cx="9144000" cy="139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>
                <a:solidFill>
                  <a:srgbClr val="66CCFF"/>
                </a:solidFill>
                <a:cs typeface="+mn-cs"/>
              </a:rPr>
              <a:t>Gas enters spiral shocks at an oblique angle,</a:t>
            </a:r>
            <a:br>
              <a:rPr lang="en-US" sz="2000" b="1">
                <a:solidFill>
                  <a:srgbClr val="66CCFF"/>
                </a:solidFill>
                <a:cs typeface="+mn-cs"/>
              </a:rPr>
            </a:br>
            <a:r>
              <a:rPr lang="en-US" sz="2000" b="1">
                <a:solidFill>
                  <a:srgbClr val="66CCFF"/>
                </a:solidFill>
                <a:cs typeface="+mn-cs"/>
              </a:rPr>
              <a:t>not nearly perpendicularly as in a bar.</a:t>
            </a:r>
            <a:br>
              <a:rPr lang="en-US" sz="2000" b="1">
                <a:solidFill>
                  <a:srgbClr val="66CCFF"/>
                </a:solidFill>
                <a:cs typeface="+mn-cs"/>
              </a:rPr>
            </a:br>
            <a:r>
              <a:rPr lang="en-US" sz="2000" b="1">
                <a:solidFill>
                  <a:srgbClr val="66CCFF"/>
                </a:solidFill>
                <a:cs typeface="+mn-cs"/>
              </a:rPr>
              <a:t>Less energy is dissipated.  Inflow is slower.</a:t>
            </a:r>
            <a:br>
              <a:rPr lang="en-US" sz="2000" b="1">
                <a:solidFill>
                  <a:srgbClr val="66CCFF"/>
                </a:solidFill>
                <a:cs typeface="+mn-cs"/>
              </a:rPr>
            </a:br>
            <a:r>
              <a:rPr lang="en-US" sz="2000" b="1">
                <a:solidFill>
                  <a:srgbClr val="66CCFF"/>
                </a:solidFill>
                <a:cs typeface="+mn-cs"/>
              </a:rPr>
              <a:t>But inflow should happen.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6"/>
          <p:cNvPicPr>
            <a:picLocks noChangeAspect="1" noChangeArrowheads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450850"/>
            <a:ext cx="3611563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799" name="Rectangle 7"/>
          <p:cNvSpPr>
            <a:spLocks noChangeArrowheads="1"/>
          </p:cNvSpPr>
          <p:nvPr/>
        </p:nvSpPr>
        <p:spPr bwMode="auto">
          <a:xfrm>
            <a:off x="2865438" y="4025900"/>
            <a:ext cx="3686175" cy="4302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417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0175"/>
            <a:ext cx="9144000" cy="65246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FFE4F3"/>
                </a:solidFill>
                <a:cs typeface="+mj-cs"/>
              </a:rPr>
              <a:t>Pseudobulges: Some Bulges Are Disk-Like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  <p:sp>
        <p:nvSpPr>
          <p:cNvPr id="417796" name="Rectangle 4"/>
          <p:cNvSpPr>
            <a:spLocks noChangeArrowheads="1"/>
          </p:cNvSpPr>
          <p:nvPr/>
        </p:nvSpPr>
        <p:spPr bwMode="auto">
          <a:xfrm>
            <a:off x="3567113" y="3568700"/>
            <a:ext cx="1997075" cy="39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>
                <a:solidFill>
                  <a:srgbClr val="906777"/>
                </a:solidFill>
                <a:cs typeface="+mn-cs"/>
              </a:rPr>
              <a:t>NGC 1365</a:t>
            </a:r>
            <a:endParaRPr lang="en-US" sz="2800" b="1">
              <a:solidFill>
                <a:srgbClr val="0000FF"/>
              </a:solidFill>
              <a:cs typeface="+mn-cs"/>
              <a:sym typeface="Wingdings" charset="0"/>
            </a:endParaRPr>
          </a:p>
        </p:txBody>
      </p:sp>
      <p:sp>
        <p:nvSpPr>
          <p:cNvPr id="417797" name="Text Box 5"/>
          <p:cNvSpPr txBox="1">
            <a:spLocks noChangeArrowheads="1"/>
          </p:cNvSpPr>
          <p:nvPr/>
        </p:nvSpPr>
        <p:spPr bwMode="auto">
          <a:xfrm>
            <a:off x="0" y="4165600"/>
            <a:ext cx="914400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>
                <a:solidFill>
                  <a:srgbClr val="FFE4F3"/>
                </a:solidFill>
                <a:cs typeface="+mn-cs"/>
              </a:rPr>
              <a:t>Observational and theoretical evidence suggest that some </a:t>
            </a:r>
            <a:r>
              <a:rPr lang="ja-JP" altLang="en-US" sz="1900">
                <a:solidFill>
                  <a:srgbClr val="FFE4F3"/>
                </a:solidFill>
                <a:latin typeface="Arial"/>
                <a:cs typeface="+mn-cs"/>
              </a:rPr>
              <a:t>“</a:t>
            </a:r>
            <a:r>
              <a:rPr lang="en-US" sz="1900">
                <a:solidFill>
                  <a:srgbClr val="FFE4F3"/>
                </a:solidFill>
                <a:cs typeface="+mn-cs"/>
              </a:rPr>
              <a:t>bulges</a:t>
            </a:r>
            <a:r>
              <a:rPr lang="ja-JP" altLang="en-US" sz="1900">
                <a:solidFill>
                  <a:srgbClr val="FFE4F3"/>
                </a:solidFill>
                <a:latin typeface="Arial"/>
                <a:cs typeface="+mn-cs"/>
              </a:rPr>
              <a:t>”</a:t>
            </a:r>
            <a:r>
              <a:rPr lang="en-US" sz="1900">
                <a:solidFill>
                  <a:srgbClr val="FFE4F3"/>
                </a:solidFill>
                <a:cs typeface="+mn-cs"/>
              </a:rPr>
              <a:t> </a:t>
            </a:r>
          </a:p>
          <a:p>
            <a:pPr algn="ctr">
              <a:defRPr/>
            </a:pPr>
            <a:r>
              <a:rPr lang="en-US" sz="1900">
                <a:solidFill>
                  <a:srgbClr val="FFE4F3"/>
                </a:solidFill>
                <a:cs typeface="+mn-cs"/>
              </a:rPr>
              <a:t>are built secularly out of disk material.</a:t>
            </a:r>
          </a:p>
          <a:p>
            <a:pPr algn="ctr">
              <a:defRPr/>
            </a:pPr>
            <a:r>
              <a:rPr lang="en-US" sz="1000">
                <a:solidFill>
                  <a:srgbClr val="FFE4F3"/>
                </a:solidFill>
                <a:cs typeface="+mn-cs"/>
              </a:rPr>
              <a:t>  </a:t>
            </a:r>
          </a:p>
          <a:p>
            <a:pPr algn="ctr">
              <a:defRPr/>
            </a:pPr>
            <a:r>
              <a:rPr lang="en-US" sz="1900">
                <a:solidFill>
                  <a:srgbClr val="FFE4F3"/>
                </a:solidFill>
                <a:cs typeface="+mn-cs"/>
              </a:rPr>
              <a:t>These </a:t>
            </a:r>
            <a:r>
              <a:rPr lang="ja-JP" altLang="en-US" sz="1900">
                <a:solidFill>
                  <a:srgbClr val="FFE4F3"/>
                </a:solidFill>
                <a:latin typeface="Arial"/>
                <a:cs typeface="+mn-cs"/>
              </a:rPr>
              <a:t>“</a:t>
            </a:r>
            <a:r>
              <a:rPr lang="en-US" sz="1900">
                <a:solidFill>
                  <a:srgbClr val="FFE4F3"/>
                </a:solidFill>
                <a:cs typeface="+mn-cs"/>
              </a:rPr>
              <a:t>pseudobulges</a:t>
            </a:r>
            <a:r>
              <a:rPr lang="ja-JP" altLang="en-US" sz="1900">
                <a:solidFill>
                  <a:srgbClr val="FFE4F3"/>
                </a:solidFill>
                <a:latin typeface="Arial"/>
                <a:cs typeface="+mn-cs"/>
              </a:rPr>
              <a:t>”</a:t>
            </a:r>
            <a:r>
              <a:rPr lang="en-US" sz="1900">
                <a:solidFill>
                  <a:srgbClr val="FFE4F3"/>
                </a:solidFill>
                <a:cs typeface="+mn-cs"/>
              </a:rPr>
              <a:t>  show photometric &amp; kinematic evidence for disky dynamics.</a:t>
            </a:r>
          </a:p>
          <a:p>
            <a:pPr algn="ctr">
              <a:defRPr/>
            </a:pPr>
            <a:r>
              <a:rPr lang="en-US" sz="1500">
                <a:solidFill>
                  <a:srgbClr val="FFE4F3"/>
                </a:solidFill>
                <a:cs typeface="+mn-cs"/>
              </a:rPr>
              <a:t> </a:t>
            </a:r>
          </a:p>
          <a:p>
            <a:pPr algn="ctr">
              <a:defRPr/>
            </a:pPr>
            <a:endParaRPr lang="en-US" sz="1500">
              <a:solidFill>
                <a:srgbClr val="FFE4F3"/>
              </a:solidFill>
              <a:cs typeface="+mn-cs"/>
            </a:endParaRPr>
          </a:p>
          <a:p>
            <a:pPr algn="ctr">
              <a:defRPr/>
            </a:pPr>
            <a:endParaRPr lang="en-US" sz="1000">
              <a:solidFill>
                <a:srgbClr val="FFE4F3"/>
              </a:solidFill>
              <a:cs typeface="+mn-cs"/>
            </a:endParaRPr>
          </a:p>
          <a:p>
            <a:pPr algn="ctr">
              <a:defRPr/>
            </a:pPr>
            <a:endParaRPr lang="en-US" sz="1000">
              <a:solidFill>
                <a:srgbClr val="FFE4F3"/>
              </a:solidFill>
              <a:cs typeface="+mn-cs"/>
            </a:endParaRPr>
          </a:p>
          <a:p>
            <a:pPr algn="ctr">
              <a:defRPr/>
            </a:pPr>
            <a:r>
              <a:rPr lang="en-US" sz="1500">
                <a:solidFill>
                  <a:srgbClr val="FFE4F3"/>
                </a:solidFill>
                <a:cs typeface="+mn-cs"/>
              </a:rPr>
              <a:t>(Kormendy 1993, IAU Symposium 153, Galactic Bulges, ed. Habing &amp; Dejonghe, Dordrecht, Kluwer, 209;</a:t>
            </a:r>
          </a:p>
          <a:p>
            <a:pPr algn="ctr">
              <a:defRPr/>
            </a:pPr>
            <a:endParaRPr lang="en-US" sz="400">
              <a:solidFill>
                <a:srgbClr val="FFE4F3"/>
              </a:solidFill>
              <a:cs typeface="+mn-cs"/>
            </a:endParaRPr>
          </a:p>
          <a:p>
            <a:pPr algn="ctr">
              <a:defRPr/>
            </a:pPr>
            <a:r>
              <a:rPr lang="en-US" sz="1500">
                <a:solidFill>
                  <a:srgbClr val="FFE4F3"/>
                </a:solidFill>
                <a:cs typeface="+mn-cs"/>
              </a:rPr>
              <a:t>Kormendy &amp; Kennicutt 2004, ARA&amp;A, 42, 603)</a:t>
            </a:r>
          </a:p>
          <a:p>
            <a:pPr algn="ctr">
              <a:defRPr/>
            </a:pPr>
            <a:endParaRPr lang="en-US" sz="1500">
              <a:solidFill>
                <a:srgbClr val="FFE4F3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280" name="Rectangle 8"/>
          <p:cNvSpPr>
            <a:spLocks noChangeArrowheads="1"/>
          </p:cNvSpPr>
          <p:nvPr/>
        </p:nvSpPr>
        <p:spPr bwMode="auto">
          <a:xfrm>
            <a:off x="101600" y="4765675"/>
            <a:ext cx="8936038" cy="323850"/>
          </a:xfrm>
          <a:prstGeom prst="rect">
            <a:avLst/>
          </a:prstGeom>
          <a:solidFill>
            <a:srgbClr val="FE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822278" name="Text Box 6"/>
          <p:cNvSpPr txBox="1">
            <a:spLocks noChangeArrowheads="1"/>
          </p:cNvSpPr>
          <p:nvPr/>
        </p:nvSpPr>
        <p:spPr bwMode="auto">
          <a:xfrm>
            <a:off x="190500" y="3716338"/>
            <a:ext cx="8758238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>
                <a:solidFill>
                  <a:srgbClr val="000000"/>
                </a:solidFill>
                <a:cs typeface="+mn-cs"/>
              </a:rPr>
              <a:t>Courteau, de Jong, &amp; Broeils 1996, ApJ, 457, L73:</a:t>
            </a:r>
          </a:p>
          <a:p>
            <a:pPr algn="ctr">
              <a:defRPr/>
            </a:pPr>
            <a:endParaRPr lang="en-US" sz="1000">
              <a:solidFill>
                <a:srgbClr val="009900"/>
              </a:solidFill>
              <a:cs typeface="+mn-cs"/>
            </a:endParaRPr>
          </a:p>
          <a:p>
            <a:pPr algn="ctr">
              <a:defRPr/>
            </a:pPr>
            <a:r>
              <a:rPr lang="en-US" sz="1900" u="sng">
                <a:solidFill>
                  <a:srgbClr val="006600"/>
                </a:solidFill>
                <a:cs typeface="+mn-cs"/>
              </a:rPr>
              <a:t>Optical and IR photometry</a:t>
            </a:r>
            <a:r>
              <a:rPr lang="en-US" sz="1900">
                <a:solidFill>
                  <a:srgbClr val="006600"/>
                </a:solidFill>
                <a:cs typeface="+mn-cs"/>
              </a:rPr>
              <a:t> </a:t>
            </a:r>
            <a:r>
              <a:rPr lang="en-US" sz="1900" b="1">
                <a:solidFill>
                  <a:srgbClr val="006600"/>
                </a:solidFill>
                <a:cs typeface="+mn-cs"/>
                <a:sym typeface="Symbol" charset="0"/>
              </a:rPr>
              <a:t></a:t>
            </a:r>
            <a:r>
              <a:rPr lang="en-US" sz="1900">
                <a:solidFill>
                  <a:srgbClr val="006600"/>
                </a:solidFill>
                <a:cs typeface="+mn-cs"/>
                <a:sym typeface="Symbol" charset="0"/>
              </a:rPr>
              <a:t> </a:t>
            </a:r>
            <a:r>
              <a:rPr lang="ja-JP" altLang="en-US" sz="1900">
                <a:solidFill>
                  <a:srgbClr val="006600"/>
                </a:solidFill>
                <a:latin typeface="Arial"/>
                <a:cs typeface="+mn-cs"/>
                <a:sym typeface="Symbol" charset="0"/>
              </a:rPr>
              <a:t>“</a:t>
            </a:r>
            <a:r>
              <a:rPr lang="en-US" sz="1900">
                <a:solidFill>
                  <a:srgbClr val="006600"/>
                </a:solidFill>
                <a:cs typeface="+mn-cs"/>
                <a:sym typeface="Symbol" charset="0"/>
              </a:rPr>
              <a:t>the surface brightness profiles of </a:t>
            </a:r>
          </a:p>
          <a:p>
            <a:pPr algn="ctr">
              <a:defRPr/>
            </a:pPr>
            <a:r>
              <a:rPr lang="en-US" sz="1900">
                <a:solidFill>
                  <a:srgbClr val="006600"/>
                </a:solidFill>
                <a:cs typeface="+mn-cs"/>
                <a:sym typeface="Symbol" charset="0"/>
              </a:rPr>
              <a:t>late-type spirals are best fitted by two exponentials.</a:t>
            </a:r>
            <a:r>
              <a:rPr lang="en-US" sz="1900">
                <a:solidFill>
                  <a:srgbClr val="000000"/>
                </a:solidFill>
                <a:cs typeface="+mn-cs"/>
                <a:sym typeface="Symbol" charset="0"/>
              </a:rPr>
              <a:t>*</a:t>
            </a:r>
            <a:r>
              <a:rPr lang="en-US" sz="1900">
                <a:solidFill>
                  <a:srgbClr val="006600"/>
                </a:solidFill>
                <a:cs typeface="+mn-cs"/>
                <a:sym typeface="Symbol" charset="0"/>
              </a:rPr>
              <a:t>  …</a:t>
            </a:r>
          </a:p>
          <a:p>
            <a:pPr algn="ctr">
              <a:defRPr/>
            </a:pPr>
            <a:r>
              <a:rPr lang="en-US" sz="1900">
                <a:solidFill>
                  <a:srgbClr val="006600"/>
                </a:solidFill>
                <a:cs typeface="+mn-cs"/>
                <a:sym typeface="Symbol" charset="0"/>
              </a:rPr>
              <a:t>Many of these galaxies show spiral structure continuing into the central regions.</a:t>
            </a:r>
          </a:p>
          <a:p>
            <a:pPr algn="ctr">
              <a:defRPr/>
            </a:pPr>
            <a:endParaRPr lang="en-US" sz="1000">
              <a:solidFill>
                <a:srgbClr val="006600"/>
              </a:solidFill>
              <a:cs typeface="+mn-cs"/>
            </a:endParaRPr>
          </a:p>
          <a:p>
            <a:pPr algn="ctr">
              <a:defRPr/>
            </a:pPr>
            <a:r>
              <a:rPr lang="en-US" sz="1900">
                <a:solidFill>
                  <a:srgbClr val="006600"/>
                </a:solidFill>
                <a:cs typeface="+mn-cs"/>
              </a:rPr>
              <a:t>We invoke secular dynamical evolution and … gas inflow </a:t>
            </a:r>
          </a:p>
          <a:p>
            <a:pPr algn="ctr">
              <a:defRPr/>
            </a:pPr>
            <a:r>
              <a:rPr lang="en-US" sz="1900">
                <a:solidFill>
                  <a:srgbClr val="006600"/>
                </a:solidFill>
                <a:cs typeface="+mn-cs"/>
              </a:rPr>
              <a:t>via angular momentum transfer and viscous transport.</a:t>
            </a:r>
            <a:r>
              <a:rPr lang="ja-JP" altLang="en-US" sz="1900">
                <a:solidFill>
                  <a:srgbClr val="006600"/>
                </a:solidFill>
                <a:latin typeface="Arial"/>
                <a:cs typeface="+mn-cs"/>
              </a:rPr>
              <a:t>”</a:t>
            </a:r>
            <a:endParaRPr lang="en-US" sz="1900">
              <a:solidFill>
                <a:srgbClr val="00228E"/>
              </a:solidFill>
              <a:cs typeface="+mn-cs"/>
            </a:endParaRPr>
          </a:p>
        </p:txBody>
      </p:sp>
      <p:sp>
        <p:nvSpPr>
          <p:cNvPr id="82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7675"/>
            <a:ext cx="9144000" cy="652463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solidFill>
                  <a:srgbClr val="006600"/>
                </a:solidFill>
                <a:cs typeface="+mj-cs"/>
              </a:rPr>
              <a:t>Spiral Structure Dominates the </a:t>
            </a:r>
            <a:r>
              <a:rPr lang="ja-JP" altLang="en-US" sz="2400" smtClean="0">
                <a:solidFill>
                  <a:srgbClr val="006600"/>
                </a:solidFill>
                <a:latin typeface="Arial"/>
                <a:cs typeface="+mj-cs"/>
              </a:rPr>
              <a:t>“</a:t>
            </a:r>
            <a:r>
              <a:rPr lang="en-US" sz="2400" smtClean="0">
                <a:solidFill>
                  <a:srgbClr val="006600"/>
                </a:solidFill>
                <a:cs typeface="+mj-cs"/>
              </a:rPr>
              <a:t>Bulge</a:t>
            </a:r>
            <a:r>
              <a:rPr lang="ja-JP" altLang="en-US" sz="2400" smtClean="0">
                <a:solidFill>
                  <a:srgbClr val="006600"/>
                </a:solidFill>
                <a:latin typeface="Arial"/>
                <a:cs typeface="+mj-cs"/>
              </a:rPr>
              <a:t>”</a:t>
            </a:r>
            <a:r>
              <a:rPr lang="en-US" sz="2400" smtClean="0">
                <a:solidFill>
                  <a:srgbClr val="006600"/>
                </a:solidFill>
                <a:cs typeface="+mj-cs"/>
              </a:rPr>
              <a:t> Part of the Galaxy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  <p:sp>
        <p:nvSpPr>
          <p:cNvPr id="822275" name="Rectangle 3"/>
          <p:cNvSpPr>
            <a:spLocks noChangeArrowheads="1"/>
          </p:cNvSpPr>
          <p:nvPr/>
        </p:nvSpPr>
        <p:spPr bwMode="auto">
          <a:xfrm>
            <a:off x="2519363" y="738188"/>
            <a:ext cx="4981575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822276" name="Text Box 4"/>
          <p:cNvSpPr txBox="1">
            <a:spLocks noChangeArrowheads="1"/>
          </p:cNvSpPr>
          <p:nvPr/>
        </p:nvSpPr>
        <p:spPr bwMode="auto">
          <a:xfrm>
            <a:off x="396875" y="1209675"/>
            <a:ext cx="8315325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>
                <a:solidFill>
                  <a:srgbClr val="000000"/>
                </a:solidFill>
                <a:cs typeface="+mn-cs"/>
              </a:rPr>
              <a:t>Carollo, Stiavelli, de Zeeuw, &amp; Mack 1997, AJ, 114, 2366</a:t>
            </a:r>
            <a:r>
              <a:rPr lang="en-US" sz="1900">
                <a:solidFill>
                  <a:srgbClr val="FF0000"/>
                </a:solidFill>
                <a:cs typeface="+mn-cs"/>
              </a:rPr>
              <a:t>*</a:t>
            </a:r>
            <a:endParaRPr lang="en-US" sz="1900">
              <a:solidFill>
                <a:srgbClr val="000000"/>
              </a:solidFill>
              <a:cs typeface="+mn-cs"/>
            </a:endParaRPr>
          </a:p>
          <a:p>
            <a:pPr algn="ctr">
              <a:defRPr/>
            </a:pPr>
            <a:r>
              <a:rPr lang="en-US" sz="1900">
                <a:solidFill>
                  <a:srgbClr val="000000"/>
                </a:solidFill>
                <a:cs typeface="+mn-cs"/>
              </a:rPr>
              <a:t>Carollo &amp; Stiavelli 1998, AJ, 115, Carollo, Stiavelli, &amp; Mack 1998, AJ, 116:</a:t>
            </a:r>
          </a:p>
          <a:p>
            <a:pPr algn="ctr">
              <a:defRPr/>
            </a:pPr>
            <a:endParaRPr lang="en-US" sz="1000">
              <a:solidFill>
                <a:srgbClr val="000000"/>
              </a:solidFill>
              <a:cs typeface="+mn-cs"/>
            </a:endParaRPr>
          </a:p>
          <a:p>
            <a:pPr algn="ctr">
              <a:defRPr/>
            </a:pPr>
            <a:r>
              <a:rPr lang="en-US" sz="1900" u="sng">
                <a:solidFill>
                  <a:srgbClr val="CC0000"/>
                </a:solidFill>
                <a:cs typeface="+mn-cs"/>
              </a:rPr>
              <a:t>HST V-Band Survey of 75 S0—Sc galaxies</a:t>
            </a:r>
            <a:r>
              <a:rPr lang="en-US" sz="1900">
                <a:solidFill>
                  <a:srgbClr val="CC0000"/>
                </a:solidFill>
                <a:cs typeface="+mn-cs"/>
              </a:rPr>
              <a:t> </a:t>
            </a:r>
            <a:r>
              <a:rPr lang="en-US" sz="1900" b="1">
                <a:solidFill>
                  <a:srgbClr val="CC0000"/>
                </a:solidFill>
                <a:cs typeface="+mn-cs"/>
                <a:sym typeface="Symbol" charset="0"/>
              </a:rPr>
              <a:t></a:t>
            </a:r>
            <a:endParaRPr lang="en-US" sz="1900">
              <a:solidFill>
                <a:srgbClr val="CC0000"/>
              </a:solidFill>
              <a:cs typeface="+mn-cs"/>
            </a:endParaRPr>
          </a:p>
          <a:p>
            <a:pPr algn="ctr">
              <a:defRPr/>
            </a:pPr>
            <a:r>
              <a:rPr lang="en-US" sz="1900">
                <a:solidFill>
                  <a:srgbClr val="FF0000"/>
                </a:solidFill>
                <a:cs typeface="+mn-cs"/>
              </a:rPr>
              <a:t>*</a:t>
            </a:r>
            <a:r>
              <a:rPr lang="ja-JP" altLang="en-US" sz="1900">
                <a:solidFill>
                  <a:srgbClr val="FF0000"/>
                </a:solidFill>
                <a:latin typeface="Arial"/>
                <a:cs typeface="+mn-cs"/>
              </a:rPr>
              <a:t>“</a:t>
            </a:r>
            <a:r>
              <a:rPr lang="en-US" sz="1900">
                <a:solidFill>
                  <a:srgbClr val="FF0000"/>
                </a:solidFill>
                <a:cs typeface="+mn-cs"/>
              </a:rPr>
              <a:t>The widespread presence of star formation in the irregular bulges …</a:t>
            </a:r>
          </a:p>
          <a:p>
            <a:pPr algn="ctr">
              <a:defRPr/>
            </a:pPr>
            <a:r>
              <a:rPr lang="en-US" sz="1900">
                <a:solidFill>
                  <a:srgbClr val="FF0000"/>
                </a:solidFill>
                <a:cs typeface="+mn-cs"/>
              </a:rPr>
              <a:t>support scenarios in which a fraction of bulges form relatively late,</a:t>
            </a:r>
          </a:p>
          <a:p>
            <a:pPr algn="ctr">
              <a:defRPr/>
            </a:pPr>
            <a:r>
              <a:rPr lang="en-US" sz="1900">
                <a:solidFill>
                  <a:srgbClr val="FF0000"/>
                </a:solidFill>
                <a:cs typeface="+mn-cs"/>
              </a:rPr>
              <a:t>in dissipative accretion events driven by the disk.</a:t>
            </a:r>
            <a:r>
              <a:rPr lang="ja-JP" altLang="en-US" sz="1900">
                <a:solidFill>
                  <a:srgbClr val="FF0000"/>
                </a:solidFill>
                <a:latin typeface="Arial"/>
                <a:cs typeface="+mn-cs"/>
              </a:rPr>
              <a:t>”</a:t>
            </a:r>
            <a:endParaRPr lang="en-US" sz="1900">
              <a:solidFill>
                <a:srgbClr val="FF0000"/>
              </a:solidFill>
              <a:cs typeface="+mn-cs"/>
            </a:endParaRPr>
          </a:p>
        </p:txBody>
      </p:sp>
      <p:sp>
        <p:nvSpPr>
          <p:cNvPr id="822277" name="Rectangle 5"/>
          <p:cNvSpPr>
            <a:spLocks noChangeArrowheads="1"/>
          </p:cNvSpPr>
          <p:nvPr/>
        </p:nvSpPr>
        <p:spPr bwMode="auto">
          <a:xfrm>
            <a:off x="0" y="168275"/>
            <a:ext cx="91440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006600"/>
                </a:solidFill>
                <a:cs typeface="+mn-cs"/>
              </a:rPr>
              <a:t>Pseudobulges Evidence Includes:</a:t>
            </a:r>
            <a:endParaRPr lang="en-US" sz="2800" b="1">
              <a:solidFill>
                <a:srgbClr val="187534"/>
              </a:solidFill>
              <a:cs typeface="+mn-cs"/>
              <a:sym typeface="Wingdings" charset="0"/>
            </a:endParaRPr>
          </a:p>
        </p:txBody>
      </p:sp>
      <p:sp>
        <p:nvSpPr>
          <p:cNvPr id="822279" name="Text Box 7"/>
          <p:cNvSpPr txBox="1">
            <a:spLocks noChangeArrowheads="1"/>
          </p:cNvSpPr>
          <p:nvPr/>
        </p:nvSpPr>
        <p:spPr bwMode="auto">
          <a:xfrm>
            <a:off x="282575" y="6188075"/>
            <a:ext cx="8555038" cy="669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>
                <a:solidFill>
                  <a:srgbClr val="000000"/>
                </a:solidFill>
                <a:cs typeface="+mn-cs"/>
              </a:rPr>
              <a:t>*See also (e. g.): Andredakis &amp; Sanders 1994; Andredakis et al. 1995;     Carollo et al. 1997 - 1999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30067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163" y="319088"/>
            <a:ext cx="30067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312738"/>
            <a:ext cx="30067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5825"/>
            <a:ext cx="30067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3414713"/>
            <a:ext cx="30067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3414713"/>
            <a:ext cx="3006725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336" name="Text Box 8"/>
          <p:cNvSpPr txBox="1">
            <a:spLocks noChangeArrowheads="1"/>
          </p:cNvSpPr>
          <p:nvPr/>
        </p:nvSpPr>
        <p:spPr bwMode="auto">
          <a:xfrm>
            <a:off x="0" y="303213"/>
            <a:ext cx="1444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NGC 3885  Sa</a:t>
            </a:r>
          </a:p>
        </p:txBody>
      </p:sp>
      <p:sp>
        <p:nvSpPr>
          <p:cNvPr id="483337" name="Rectangle 9"/>
          <p:cNvSpPr>
            <a:spLocks noChangeArrowheads="1"/>
          </p:cNvSpPr>
          <p:nvPr/>
        </p:nvSpPr>
        <p:spPr bwMode="auto">
          <a:xfrm>
            <a:off x="3100388" y="301625"/>
            <a:ext cx="1439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NGC 7690  Sab</a:t>
            </a:r>
          </a:p>
        </p:txBody>
      </p:sp>
      <p:sp>
        <p:nvSpPr>
          <p:cNvPr id="483338" name="Rectangle 10"/>
          <p:cNvSpPr>
            <a:spLocks noChangeArrowheads="1"/>
          </p:cNvSpPr>
          <p:nvPr/>
        </p:nvSpPr>
        <p:spPr bwMode="auto">
          <a:xfrm>
            <a:off x="6134100" y="300038"/>
            <a:ext cx="13604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NGC 986  SBb</a:t>
            </a:r>
          </a:p>
        </p:txBody>
      </p:sp>
      <p:sp>
        <p:nvSpPr>
          <p:cNvPr id="483339" name="Rectangle 11"/>
          <p:cNvSpPr>
            <a:spLocks noChangeArrowheads="1"/>
          </p:cNvSpPr>
          <p:nvPr/>
        </p:nvSpPr>
        <p:spPr bwMode="auto">
          <a:xfrm>
            <a:off x="0" y="6100763"/>
            <a:ext cx="1339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NGC 3177  Sb</a:t>
            </a:r>
          </a:p>
        </p:txBody>
      </p:sp>
      <p:sp>
        <p:nvSpPr>
          <p:cNvPr id="483340" name="Rectangle 12"/>
          <p:cNvSpPr>
            <a:spLocks noChangeArrowheads="1"/>
          </p:cNvSpPr>
          <p:nvPr/>
        </p:nvSpPr>
        <p:spPr bwMode="auto">
          <a:xfrm>
            <a:off x="3040063" y="6097588"/>
            <a:ext cx="1339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NGC 5806  Sb</a:t>
            </a:r>
          </a:p>
        </p:txBody>
      </p:sp>
      <p:sp>
        <p:nvSpPr>
          <p:cNvPr id="483341" name="Rectangle 13"/>
          <p:cNvSpPr>
            <a:spLocks noChangeArrowheads="1"/>
          </p:cNvSpPr>
          <p:nvPr/>
        </p:nvSpPr>
        <p:spPr bwMode="auto">
          <a:xfrm>
            <a:off x="6132513" y="6097588"/>
            <a:ext cx="1428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NGC 4030  Sbc</a:t>
            </a:r>
          </a:p>
        </p:txBody>
      </p:sp>
      <p:sp>
        <p:nvSpPr>
          <p:cNvPr id="483342" name="Text Box 14"/>
          <p:cNvSpPr txBox="1">
            <a:spLocks noChangeArrowheads="1"/>
          </p:cNvSpPr>
          <p:nvPr/>
        </p:nvSpPr>
        <p:spPr bwMode="auto">
          <a:xfrm>
            <a:off x="5607050" y="2989263"/>
            <a:ext cx="3536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Thanks to Marcella Carollo for the images.</a:t>
            </a:r>
            <a:endParaRPr lang="en-US">
              <a:solidFill>
                <a:srgbClr val="808080"/>
              </a:solidFill>
              <a:cs typeface="+mn-cs"/>
            </a:endParaRPr>
          </a:p>
        </p:txBody>
      </p:sp>
      <p:sp>
        <p:nvSpPr>
          <p:cNvPr id="483343" name="Text Box 15"/>
          <p:cNvSpPr txBox="1">
            <a:spLocks noChangeArrowheads="1"/>
          </p:cNvSpPr>
          <p:nvPr/>
        </p:nvSpPr>
        <p:spPr bwMode="auto">
          <a:xfrm>
            <a:off x="0" y="2987675"/>
            <a:ext cx="1319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18</a:t>
            </a:r>
            <a:r>
              <a:rPr lang="en-US">
                <a:solidFill>
                  <a:srgbClr val="FFFFFF"/>
                </a:solidFill>
                <a:cs typeface="+mn-cs"/>
                <a:sym typeface="Symbol" charset="0"/>
              </a:rPr>
              <a:t></a:t>
            </a:r>
            <a:r>
              <a:rPr lang="en-US">
                <a:solidFill>
                  <a:srgbClr val="FFFFFF"/>
                </a:solidFill>
                <a:cs typeface="+mn-cs"/>
              </a:rPr>
              <a:t> x 18</a:t>
            </a:r>
            <a:r>
              <a:rPr lang="en-US">
                <a:solidFill>
                  <a:srgbClr val="FFFFFF"/>
                </a:solidFill>
                <a:cs typeface="+mn-cs"/>
                <a:sym typeface="Symbol" charset="0"/>
              </a:rPr>
              <a:t></a:t>
            </a:r>
            <a:r>
              <a:rPr lang="en-US">
                <a:solidFill>
                  <a:srgbClr val="FFFFFF"/>
                </a:solidFill>
                <a:cs typeface="+mn-cs"/>
              </a:rPr>
              <a:t> HST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154" name="Text Box 2"/>
          <p:cNvSpPr txBox="1">
            <a:spLocks noChangeArrowheads="1"/>
          </p:cNvSpPr>
          <p:nvPr/>
        </p:nvSpPr>
        <p:spPr bwMode="auto">
          <a:xfrm>
            <a:off x="100013" y="5003800"/>
            <a:ext cx="2744787" cy="13112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ED181E"/>
                </a:solidFill>
                <a:cs typeface="+mn-cs"/>
              </a:rPr>
              <a:t>             INTERNAL</a:t>
            </a:r>
          </a:p>
          <a:p>
            <a:pPr>
              <a:defRPr/>
            </a:pPr>
            <a:r>
              <a:rPr lang="en-US" sz="1600" b="1">
                <a:solidFill>
                  <a:srgbClr val="ED181E"/>
                </a:solidFill>
                <a:cs typeface="+mn-cs"/>
              </a:rPr>
              <a:t>   SECULAR EVOLUTION</a:t>
            </a:r>
          </a:p>
          <a:p>
            <a:pPr>
              <a:defRPr/>
            </a:pPr>
            <a:r>
              <a:rPr lang="en-US" sz="1200" b="1">
                <a:solidFill>
                  <a:srgbClr val="ED181E"/>
                </a:solidFill>
                <a:cs typeface="+mn-cs"/>
              </a:rPr>
              <a:t>driven</a:t>
            </a:r>
            <a:r>
              <a:rPr lang="en-US" sz="1200" b="1" baseline="30000">
                <a:solidFill>
                  <a:srgbClr val="ED181E"/>
                </a:solidFill>
                <a:cs typeface="+mn-cs"/>
              </a:rPr>
              <a:t> </a:t>
            </a:r>
            <a:r>
              <a:rPr lang="en-US" sz="1200" b="1">
                <a:solidFill>
                  <a:srgbClr val="ED181E"/>
                </a:solidFill>
                <a:cs typeface="+mn-cs"/>
              </a:rPr>
              <a:t>by bars and oval distortions,</a:t>
            </a:r>
          </a:p>
          <a:p>
            <a:pPr>
              <a:defRPr/>
            </a:pPr>
            <a:r>
              <a:rPr lang="en-US" sz="1200" b="1">
                <a:solidFill>
                  <a:srgbClr val="ED181E"/>
                </a:solidFill>
                <a:cs typeface="+mn-cs"/>
              </a:rPr>
              <a:t>            by spiral structure,</a:t>
            </a:r>
          </a:p>
          <a:p>
            <a:pPr>
              <a:defRPr/>
            </a:pPr>
            <a:r>
              <a:rPr lang="en-US" sz="1200" b="1">
                <a:solidFill>
                  <a:srgbClr val="ED181E"/>
                </a:solidFill>
                <a:cs typeface="+mn-cs"/>
              </a:rPr>
              <a:t>            etc.</a:t>
            </a:r>
            <a:r>
              <a:rPr lang="en-US" sz="1200" b="1">
                <a:cs typeface="+mn-cs"/>
              </a:rPr>
              <a:t>,</a:t>
            </a:r>
          </a:p>
          <a:p>
            <a:pPr>
              <a:defRPr/>
            </a:pPr>
            <a:r>
              <a:rPr lang="en-US" sz="1200" b="1">
                <a:solidFill>
                  <a:srgbClr val="ED181E"/>
                </a:solidFill>
                <a:cs typeface="+mn-cs"/>
              </a:rPr>
              <a:t>            </a:t>
            </a:r>
          </a:p>
        </p:txBody>
      </p:sp>
      <p:sp>
        <p:nvSpPr>
          <p:cNvPr id="817155" name="Text Box 3"/>
          <p:cNvSpPr txBox="1">
            <a:spLocks noChangeArrowheads="1"/>
          </p:cNvSpPr>
          <p:nvPr/>
        </p:nvSpPr>
        <p:spPr bwMode="auto">
          <a:xfrm>
            <a:off x="6445250" y="5014913"/>
            <a:ext cx="2408238" cy="13112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ED181E"/>
                </a:solidFill>
                <a:cs typeface="+mn-cs"/>
              </a:rPr>
              <a:t>    </a:t>
            </a:r>
            <a:r>
              <a:rPr lang="en-US" sz="1600" b="1">
                <a:solidFill>
                  <a:srgbClr val="FFFC1E"/>
                </a:solidFill>
                <a:cs typeface="+mn-cs"/>
              </a:rPr>
              <a:t>ENVIRONMENTAL</a:t>
            </a:r>
          </a:p>
          <a:p>
            <a:pPr>
              <a:defRPr/>
            </a:pPr>
            <a:r>
              <a:rPr lang="en-US" sz="1600" b="1">
                <a:solidFill>
                  <a:srgbClr val="FFFC1E"/>
                </a:solidFill>
                <a:cs typeface="+mn-cs"/>
              </a:rPr>
              <a:t>SECULAR EVOLUTION</a:t>
            </a:r>
          </a:p>
          <a:p>
            <a:pPr>
              <a:defRPr/>
            </a:pPr>
            <a:r>
              <a:rPr lang="en-US" sz="1200" b="1">
                <a:solidFill>
                  <a:srgbClr val="FFFC1E"/>
                </a:solidFill>
                <a:cs typeface="+mn-cs"/>
              </a:rPr>
              <a:t>driven</a:t>
            </a:r>
            <a:r>
              <a:rPr lang="en-US" sz="1200" b="1" baseline="30000">
                <a:solidFill>
                  <a:srgbClr val="FFFC1E"/>
                </a:solidFill>
                <a:cs typeface="+mn-cs"/>
              </a:rPr>
              <a:t>  </a:t>
            </a:r>
            <a:r>
              <a:rPr lang="en-US" sz="1200" b="1">
                <a:solidFill>
                  <a:srgbClr val="FFFC1E"/>
                </a:solidFill>
                <a:cs typeface="+mn-cs"/>
              </a:rPr>
              <a:t>by prolonged gas infall,</a:t>
            </a:r>
          </a:p>
          <a:p>
            <a:pPr>
              <a:defRPr/>
            </a:pPr>
            <a:r>
              <a:rPr lang="en-US" sz="1200" b="1">
                <a:solidFill>
                  <a:srgbClr val="FFFC1E"/>
                </a:solidFill>
                <a:cs typeface="+mn-cs"/>
              </a:rPr>
              <a:t>           </a:t>
            </a:r>
            <a:r>
              <a:rPr lang="en-US" sz="1200" b="1" baseline="30000">
                <a:solidFill>
                  <a:srgbClr val="FFFC1E"/>
                </a:solidFill>
                <a:cs typeface="+mn-cs"/>
              </a:rPr>
              <a:t>  </a:t>
            </a:r>
            <a:r>
              <a:rPr lang="en-US" sz="1200" b="1">
                <a:solidFill>
                  <a:srgbClr val="FFFC1E"/>
                </a:solidFill>
                <a:cs typeface="+mn-cs"/>
              </a:rPr>
              <a:t>by minor mergers,</a:t>
            </a:r>
          </a:p>
          <a:p>
            <a:pPr>
              <a:defRPr/>
            </a:pPr>
            <a:r>
              <a:rPr lang="en-US" sz="1200" b="1">
                <a:solidFill>
                  <a:srgbClr val="FFFC1E"/>
                </a:solidFill>
                <a:cs typeface="+mn-cs"/>
              </a:rPr>
              <a:t>           </a:t>
            </a:r>
            <a:r>
              <a:rPr lang="en-US" sz="1200" b="1" baseline="30000">
                <a:solidFill>
                  <a:srgbClr val="FFFC1E"/>
                </a:solidFill>
                <a:cs typeface="+mn-cs"/>
              </a:rPr>
              <a:t>  </a:t>
            </a:r>
            <a:r>
              <a:rPr lang="en-US" sz="1200" b="1">
                <a:solidFill>
                  <a:srgbClr val="FFFC1E"/>
                </a:solidFill>
                <a:cs typeface="+mn-cs"/>
              </a:rPr>
              <a:t>by galaxy harassment,</a:t>
            </a:r>
          </a:p>
          <a:p>
            <a:pPr>
              <a:defRPr/>
            </a:pPr>
            <a:r>
              <a:rPr lang="en-US" sz="1200" b="1">
                <a:solidFill>
                  <a:srgbClr val="FFFC1E"/>
                </a:solidFill>
                <a:cs typeface="+mn-cs"/>
              </a:rPr>
              <a:t>           </a:t>
            </a:r>
            <a:r>
              <a:rPr lang="en-US" sz="1200" b="1" baseline="30000">
                <a:solidFill>
                  <a:srgbClr val="FFFC1E"/>
                </a:solidFill>
                <a:cs typeface="+mn-cs"/>
              </a:rPr>
              <a:t>  </a:t>
            </a:r>
            <a:r>
              <a:rPr lang="en-US" sz="1200" b="1">
                <a:solidFill>
                  <a:srgbClr val="FFFC1E"/>
                </a:solidFill>
                <a:cs typeface="+mn-cs"/>
              </a:rPr>
              <a:t>etc.</a:t>
            </a:r>
          </a:p>
        </p:txBody>
      </p:sp>
      <p:pic>
        <p:nvPicPr>
          <p:cNvPr id="327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8" y="1250950"/>
            <a:ext cx="193675" cy="367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5021263"/>
            <a:ext cx="3614738" cy="13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7159" name="Text Box 7"/>
          <p:cNvSpPr txBox="1">
            <a:spLocks noChangeArrowheads="1"/>
          </p:cNvSpPr>
          <p:nvPr/>
        </p:nvSpPr>
        <p:spPr bwMode="auto">
          <a:xfrm>
            <a:off x="127000" y="817563"/>
            <a:ext cx="2351088" cy="5810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ED181E"/>
                </a:solidFill>
                <a:cs typeface="+mn-cs"/>
              </a:rPr>
              <a:t>       </a:t>
            </a:r>
            <a:r>
              <a:rPr lang="en-US" sz="1600" b="1">
                <a:solidFill>
                  <a:srgbClr val="5DBACA"/>
                </a:solidFill>
                <a:cs typeface="+mn-cs"/>
              </a:rPr>
              <a:t>PROTOGALACTIC</a:t>
            </a:r>
          </a:p>
          <a:p>
            <a:pPr>
              <a:defRPr/>
            </a:pPr>
            <a:r>
              <a:rPr lang="en-US" sz="1600" b="1">
                <a:solidFill>
                  <a:srgbClr val="5DBACA"/>
                </a:solidFill>
                <a:cs typeface="+mn-cs"/>
              </a:rPr>
              <a:t>            COLLAPSE</a:t>
            </a:r>
          </a:p>
        </p:txBody>
      </p:sp>
      <p:pic>
        <p:nvPicPr>
          <p:cNvPr id="3277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463" y="1346200"/>
            <a:ext cx="22860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3" y="1014413"/>
            <a:ext cx="3754437" cy="24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7162" name="Text Box 10"/>
          <p:cNvSpPr txBox="1">
            <a:spLocks noChangeArrowheads="1"/>
          </p:cNvSpPr>
          <p:nvPr/>
        </p:nvSpPr>
        <p:spPr bwMode="auto">
          <a:xfrm>
            <a:off x="1795463" y="2843213"/>
            <a:ext cx="676275" cy="6397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5DBACA"/>
                </a:solidFill>
                <a:cs typeface="+mn-cs"/>
              </a:rPr>
              <a:t>fast</a:t>
            </a:r>
          </a:p>
          <a:p>
            <a:pPr algn="ctr">
              <a:defRPr/>
            </a:pPr>
            <a:r>
              <a:rPr lang="en-US" sz="1200" b="1">
                <a:solidFill>
                  <a:schemeClr val="bg1"/>
                </a:solidFill>
                <a:cs typeface="+mn-cs"/>
              </a:rPr>
              <a:t>versus</a:t>
            </a:r>
          </a:p>
          <a:p>
            <a:pPr algn="ctr">
              <a:defRPr/>
            </a:pPr>
            <a:r>
              <a:rPr lang="en-US" sz="1200" b="1">
                <a:solidFill>
                  <a:srgbClr val="ED181E"/>
                </a:solidFill>
                <a:cs typeface="+mn-cs"/>
              </a:rPr>
              <a:t>slow</a:t>
            </a:r>
          </a:p>
        </p:txBody>
      </p:sp>
      <p:sp>
        <p:nvSpPr>
          <p:cNvPr id="817163" name="Text Box 11"/>
          <p:cNvSpPr txBox="1">
            <a:spLocks noChangeArrowheads="1"/>
          </p:cNvSpPr>
          <p:nvPr/>
        </p:nvSpPr>
        <p:spPr bwMode="auto">
          <a:xfrm>
            <a:off x="6591300" y="2838450"/>
            <a:ext cx="676275" cy="63976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2F8B20"/>
                </a:solidFill>
                <a:cs typeface="+mn-cs"/>
              </a:rPr>
              <a:t>fast</a:t>
            </a:r>
          </a:p>
          <a:p>
            <a:pPr algn="ctr">
              <a:defRPr/>
            </a:pPr>
            <a:r>
              <a:rPr lang="en-US" sz="1200" b="1">
                <a:solidFill>
                  <a:schemeClr val="bg1"/>
                </a:solidFill>
                <a:cs typeface="+mn-cs"/>
              </a:rPr>
              <a:t>versus</a:t>
            </a:r>
          </a:p>
          <a:p>
            <a:pPr algn="ctr">
              <a:defRPr/>
            </a:pPr>
            <a:r>
              <a:rPr lang="en-US" sz="1200" b="1">
                <a:solidFill>
                  <a:srgbClr val="FFFC1E"/>
                </a:solidFill>
                <a:cs typeface="+mn-cs"/>
              </a:rPr>
              <a:t>slow</a:t>
            </a:r>
          </a:p>
        </p:txBody>
      </p:sp>
      <p:sp>
        <p:nvSpPr>
          <p:cNvPr id="817164" name="Text Box 12"/>
          <p:cNvSpPr txBox="1">
            <a:spLocks noChangeArrowheads="1"/>
          </p:cNvSpPr>
          <p:nvPr/>
        </p:nvSpPr>
        <p:spPr bwMode="auto">
          <a:xfrm>
            <a:off x="3571875" y="5168900"/>
            <a:ext cx="1895475" cy="2746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ED181E"/>
                </a:solidFill>
                <a:cs typeface="+mn-cs"/>
              </a:rPr>
              <a:t>internal</a:t>
            </a:r>
            <a:r>
              <a:rPr lang="en-US" sz="1200" b="1">
                <a:solidFill>
                  <a:srgbClr val="5DBACA"/>
                </a:solidFill>
                <a:cs typeface="+mn-cs"/>
              </a:rPr>
              <a:t> </a:t>
            </a:r>
            <a:r>
              <a:rPr lang="en-US" sz="1200" b="1">
                <a:solidFill>
                  <a:schemeClr val="bg1"/>
                </a:solidFill>
                <a:cs typeface="+mn-cs"/>
              </a:rPr>
              <a:t>versus </a:t>
            </a:r>
            <a:r>
              <a:rPr lang="en-US" sz="1200" b="1">
                <a:solidFill>
                  <a:srgbClr val="FFFC1E"/>
                </a:solidFill>
                <a:cs typeface="+mn-cs"/>
              </a:rPr>
              <a:t>external</a:t>
            </a:r>
            <a:endParaRPr lang="en-US" sz="1200" b="1">
              <a:solidFill>
                <a:srgbClr val="ED181E"/>
              </a:solidFill>
              <a:cs typeface="+mn-cs"/>
            </a:endParaRPr>
          </a:p>
        </p:txBody>
      </p:sp>
      <p:sp>
        <p:nvSpPr>
          <p:cNvPr id="817165" name="Text Box 13"/>
          <p:cNvSpPr txBox="1">
            <a:spLocks noChangeArrowheads="1"/>
          </p:cNvSpPr>
          <p:nvPr/>
        </p:nvSpPr>
        <p:spPr bwMode="auto">
          <a:xfrm>
            <a:off x="3571875" y="782638"/>
            <a:ext cx="1895475" cy="2746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rgbClr val="5DBACA"/>
                </a:solidFill>
                <a:cs typeface="+mn-cs"/>
              </a:rPr>
              <a:t>internal </a:t>
            </a:r>
            <a:r>
              <a:rPr lang="en-US" sz="1200" b="1">
                <a:solidFill>
                  <a:schemeClr val="bg1"/>
                </a:solidFill>
                <a:cs typeface="+mn-cs"/>
              </a:rPr>
              <a:t>versus </a:t>
            </a:r>
            <a:r>
              <a:rPr lang="en-US" sz="1200" b="1">
                <a:solidFill>
                  <a:srgbClr val="2F8B20"/>
                </a:solidFill>
                <a:cs typeface="+mn-cs"/>
              </a:rPr>
              <a:t>external</a:t>
            </a:r>
          </a:p>
        </p:txBody>
      </p:sp>
      <p:sp>
        <p:nvSpPr>
          <p:cNvPr id="817166" name="Text Box 14"/>
          <p:cNvSpPr txBox="1">
            <a:spLocks noChangeArrowheads="1"/>
          </p:cNvSpPr>
          <p:nvPr/>
        </p:nvSpPr>
        <p:spPr bwMode="auto">
          <a:xfrm>
            <a:off x="2925763" y="2687638"/>
            <a:ext cx="3198812" cy="1004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200" b="1">
                <a:solidFill>
                  <a:schemeClr val="bg1"/>
                </a:solidFill>
                <a:cs typeface="+mn-cs"/>
              </a:rPr>
              <a:t>star formation,</a:t>
            </a:r>
          </a:p>
          <a:p>
            <a:pPr algn="ctr">
              <a:defRPr/>
            </a:pPr>
            <a:r>
              <a:rPr lang="en-US" sz="1200" b="1">
                <a:solidFill>
                  <a:schemeClr val="bg1"/>
                </a:solidFill>
                <a:cs typeface="+mn-cs"/>
              </a:rPr>
              <a:t>gas recycling,</a:t>
            </a:r>
          </a:p>
          <a:p>
            <a:pPr algn="ctr">
              <a:defRPr/>
            </a:pPr>
            <a:r>
              <a:rPr lang="en-US" sz="1200" b="1">
                <a:solidFill>
                  <a:schemeClr val="bg1"/>
                </a:solidFill>
                <a:cs typeface="+mn-cs"/>
              </a:rPr>
              <a:t>metal enrichment,</a:t>
            </a:r>
          </a:p>
          <a:p>
            <a:pPr algn="ctr">
              <a:defRPr/>
            </a:pPr>
            <a:r>
              <a:rPr lang="en-US" sz="1200" b="1">
                <a:solidFill>
                  <a:schemeClr val="bg1"/>
                </a:solidFill>
                <a:cs typeface="+mn-cs"/>
              </a:rPr>
              <a:t>energy feedback via supernovae &amp; AGNs,</a:t>
            </a:r>
          </a:p>
          <a:p>
            <a:pPr algn="ctr">
              <a:defRPr/>
            </a:pPr>
            <a:r>
              <a:rPr lang="en-US" sz="1200" b="1">
                <a:solidFill>
                  <a:schemeClr val="bg1"/>
                </a:solidFill>
                <a:cs typeface="+mn-cs"/>
              </a:rPr>
              <a:t>etc.</a:t>
            </a:r>
          </a:p>
        </p:txBody>
      </p:sp>
      <p:pic>
        <p:nvPicPr>
          <p:cNvPr id="32782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3" y="1339850"/>
            <a:ext cx="13081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3614738"/>
            <a:ext cx="137795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13" y="1349375"/>
            <a:ext cx="1371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3617913"/>
            <a:ext cx="1373188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7171" name="Rectangle 19"/>
          <p:cNvSpPr>
            <a:spLocks noChangeArrowheads="1"/>
          </p:cNvSpPr>
          <p:nvPr/>
        </p:nvSpPr>
        <p:spPr bwMode="auto">
          <a:xfrm>
            <a:off x="1758950" y="165100"/>
            <a:ext cx="5618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DBF4FF"/>
                </a:solidFill>
                <a:cs typeface="+mn-cs"/>
              </a:rPr>
              <a:t>Kormendy &amp; Kennicutt 2004, ARA&amp;A, 42, 603</a:t>
            </a:r>
          </a:p>
        </p:txBody>
      </p:sp>
      <p:sp>
        <p:nvSpPr>
          <p:cNvPr id="817172" name="Rectangle 20"/>
          <p:cNvSpPr>
            <a:spLocks noChangeArrowheads="1"/>
          </p:cNvSpPr>
          <p:nvPr/>
        </p:nvSpPr>
        <p:spPr bwMode="auto">
          <a:xfrm>
            <a:off x="6775450" y="915988"/>
            <a:ext cx="2055813" cy="5270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17173" name="Rectangle 21"/>
          <p:cNvSpPr>
            <a:spLocks noChangeArrowheads="1"/>
          </p:cNvSpPr>
          <p:nvPr/>
        </p:nvSpPr>
        <p:spPr bwMode="auto">
          <a:xfrm>
            <a:off x="8723313" y="808038"/>
            <a:ext cx="79375" cy="11588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17175" name="Rectangle 23"/>
          <p:cNvSpPr>
            <a:spLocks noChangeArrowheads="1"/>
          </p:cNvSpPr>
          <p:nvPr/>
        </p:nvSpPr>
        <p:spPr bwMode="auto">
          <a:xfrm>
            <a:off x="658813" y="5548313"/>
            <a:ext cx="2165350" cy="360362"/>
          </a:xfrm>
          <a:prstGeom prst="rect">
            <a:avLst/>
          </a:prstGeom>
          <a:noFill/>
          <a:ln w="19050">
            <a:solidFill>
              <a:srgbClr val="CC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17177" name="Text Box 25"/>
          <p:cNvSpPr txBox="1">
            <a:spLocks noChangeArrowheads="1"/>
          </p:cNvSpPr>
          <p:nvPr/>
        </p:nvSpPr>
        <p:spPr bwMode="auto">
          <a:xfrm>
            <a:off x="3092450" y="5557838"/>
            <a:ext cx="3311525" cy="749300"/>
          </a:xfrm>
          <a:prstGeom prst="rect">
            <a:avLst/>
          </a:prstGeom>
          <a:noFill/>
          <a:ln w="19050">
            <a:solidFill>
              <a:srgbClr val="FF18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FF1800"/>
                </a:solidFill>
                <a:cs typeface="+mn-cs"/>
              </a:rPr>
              <a:t>We need one convenient name for all bulge-like products of these processes: </a:t>
            </a:r>
            <a:r>
              <a:rPr lang="ja-JP" altLang="en-US">
                <a:solidFill>
                  <a:srgbClr val="FF1800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FF1800"/>
                </a:solidFill>
                <a:cs typeface="+mn-cs"/>
              </a:rPr>
              <a:t>pseudobulges</a:t>
            </a:r>
            <a:r>
              <a:rPr lang="ja-JP" altLang="en-US">
                <a:solidFill>
                  <a:srgbClr val="FF1800"/>
                </a:solidFill>
                <a:latin typeface="Arial"/>
                <a:cs typeface="+mn-cs"/>
              </a:rPr>
              <a:t>”</a:t>
            </a:r>
            <a:r>
              <a:rPr lang="en-US">
                <a:solidFill>
                  <a:srgbClr val="FF1800"/>
                </a:solidFill>
                <a:cs typeface="+mn-cs"/>
              </a:rPr>
              <a:t>.</a:t>
            </a:r>
          </a:p>
        </p:txBody>
      </p:sp>
      <p:sp>
        <p:nvSpPr>
          <p:cNvPr id="817179" name="Line 27"/>
          <p:cNvSpPr>
            <a:spLocks noChangeShapeType="1"/>
          </p:cNvSpPr>
          <p:nvPr/>
        </p:nvSpPr>
        <p:spPr bwMode="auto">
          <a:xfrm flipH="1">
            <a:off x="2832100" y="5694363"/>
            <a:ext cx="252413" cy="0"/>
          </a:xfrm>
          <a:prstGeom prst="line">
            <a:avLst/>
          </a:prstGeom>
          <a:noFill/>
          <a:ln w="19050">
            <a:solidFill>
              <a:srgbClr val="FF18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17180" name="Text Box 28"/>
          <p:cNvSpPr txBox="1">
            <a:spLocks noChangeArrowheads="1"/>
          </p:cNvSpPr>
          <p:nvPr/>
        </p:nvSpPr>
        <p:spPr bwMode="auto">
          <a:xfrm>
            <a:off x="6311900" y="874713"/>
            <a:ext cx="28321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ED181E"/>
                </a:solidFill>
                <a:cs typeface="+mn-cs"/>
              </a:rPr>
              <a:t>      </a:t>
            </a:r>
            <a:r>
              <a:rPr lang="en-US" sz="1600" b="1" baseline="30000">
                <a:solidFill>
                  <a:srgbClr val="ED181E"/>
                </a:solidFill>
                <a:cs typeface="+mn-cs"/>
              </a:rPr>
              <a:t> </a:t>
            </a:r>
            <a:r>
              <a:rPr lang="en-US" sz="1600" b="1">
                <a:solidFill>
                  <a:srgbClr val="2F8B20"/>
                </a:solidFill>
                <a:cs typeface="+mn-cs"/>
              </a:rPr>
              <a:t>GALAXY MERGERS</a:t>
            </a:r>
          </a:p>
          <a:p>
            <a:pPr>
              <a:defRPr/>
            </a:pPr>
            <a:r>
              <a:rPr lang="en-US" sz="1600" b="1">
                <a:solidFill>
                  <a:srgbClr val="2F8B20"/>
                </a:solidFill>
                <a:cs typeface="+mn-cs"/>
              </a:rPr>
              <a:t>       </a:t>
            </a:r>
          </a:p>
        </p:txBody>
      </p:sp>
      <p:sp>
        <p:nvSpPr>
          <p:cNvPr id="817182" name="Line 30"/>
          <p:cNvSpPr>
            <a:spLocks noChangeShapeType="1"/>
          </p:cNvSpPr>
          <p:nvPr/>
        </p:nvSpPr>
        <p:spPr bwMode="auto">
          <a:xfrm flipH="1" flipV="1">
            <a:off x="8307388" y="1154113"/>
            <a:ext cx="285750" cy="127000"/>
          </a:xfrm>
          <a:prstGeom prst="line">
            <a:avLst/>
          </a:prstGeom>
          <a:noFill/>
          <a:ln w="19050">
            <a:solidFill>
              <a:srgbClr val="2F8B2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817174" name="Text Box 22"/>
          <p:cNvSpPr txBox="1">
            <a:spLocks noChangeArrowheads="1"/>
          </p:cNvSpPr>
          <p:nvPr/>
        </p:nvSpPr>
        <p:spPr bwMode="auto">
          <a:xfrm>
            <a:off x="6494463" y="1192213"/>
            <a:ext cx="2608262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solidFill>
                  <a:srgbClr val="239F09"/>
                </a:solidFill>
                <a:cs typeface="+mn-cs"/>
              </a:rPr>
              <a:t> Awkwardly, we have 2 names</a:t>
            </a:r>
          </a:p>
          <a:p>
            <a:pPr>
              <a:defRPr/>
            </a:pPr>
            <a:r>
              <a:rPr lang="en-US">
                <a:solidFill>
                  <a:srgbClr val="239F09"/>
                </a:solidFill>
                <a:cs typeface="+mn-cs"/>
              </a:rPr>
              <a:t>   for merger products:</a:t>
            </a:r>
          </a:p>
          <a:p>
            <a:pPr>
              <a:defRPr/>
            </a:pPr>
            <a:r>
              <a:rPr lang="en-US">
                <a:solidFill>
                  <a:srgbClr val="239F09"/>
                </a:solidFill>
                <a:cs typeface="+mn-cs"/>
              </a:rPr>
              <a:t>   </a:t>
            </a:r>
            <a:r>
              <a:rPr lang="ja-JP" altLang="en-US">
                <a:solidFill>
                  <a:srgbClr val="239F09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239F09"/>
                </a:solidFill>
                <a:cs typeface="+mn-cs"/>
              </a:rPr>
              <a:t>elliptical galaxies</a:t>
            </a:r>
            <a:r>
              <a:rPr lang="ja-JP" altLang="en-US">
                <a:solidFill>
                  <a:srgbClr val="239F09"/>
                </a:solidFill>
                <a:latin typeface="Arial"/>
                <a:cs typeface="+mn-cs"/>
              </a:rPr>
              <a:t>”</a:t>
            </a:r>
            <a:r>
              <a:rPr lang="en-US">
                <a:solidFill>
                  <a:srgbClr val="239F09"/>
                </a:solidFill>
                <a:cs typeface="+mn-cs"/>
              </a:rPr>
              <a:t> and,</a:t>
            </a:r>
          </a:p>
          <a:p>
            <a:pPr>
              <a:defRPr/>
            </a:pPr>
            <a:r>
              <a:rPr lang="en-US">
                <a:solidFill>
                  <a:srgbClr val="239F09"/>
                </a:solidFill>
                <a:cs typeface="+mn-cs"/>
              </a:rPr>
              <a:t>    when surrounded by a disk,</a:t>
            </a:r>
          </a:p>
          <a:p>
            <a:pPr>
              <a:defRPr/>
            </a:pPr>
            <a:r>
              <a:rPr lang="en-US">
                <a:solidFill>
                  <a:srgbClr val="239F09"/>
                </a:solidFill>
                <a:cs typeface="+mn-cs"/>
              </a:rPr>
              <a:t>    </a:t>
            </a:r>
            <a:r>
              <a:rPr lang="ja-JP" altLang="en-US">
                <a:solidFill>
                  <a:srgbClr val="239F09"/>
                </a:solidFill>
                <a:latin typeface="Arial"/>
                <a:cs typeface="+mn-cs"/>
              </a:rPr>
              <a:t>“</a:t>
            </a:r>
            <a:r>
              <a:rPr lang="en-US">
                <a:solidFill>
                  <a:srgbClr val="239F09"/>
                </a:solidFill>
                <a:cs typeface="+mn-cs"/>
              </a:rPr>
              <a:t>bulges</a:t>
            </a:r>
            <a:r>
              <a:rPr lang="ja-JP" altLang="en-US">
                <a:solidFill>
                  <a:srgbClr val="239F09"/>
                </a:solidFill>
                <a:latin typeface="Arial"/>
                <a:cs typeface="+mn-cs"/>
              </a:rPr>
              <a:t>”</a:t>
            </a:r>
            <a:r>
              <a:rPr lang="en-US">
                <a:solidFill>
                  <a:srgbClr val="239F09"/>
                </a:solidFill>
                <a:cs typeface="+mn-cs"/>
              </a:rPr>
              <a:t>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38" y="447675"/>
            <a:ext cx="2824162" cy="282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425" y="3371850"/>
            <a:ext cx="282257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4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49263"/>
            <a:ext cx="283845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1744663"/>
            <a:ext cx="3082925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3929063"/>
            <a:ext cx="3132137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0263" name="Text Box 7"/>
          <p:cNvSpPr txBox="1">
            <a:spLocks noChangeArrowheads="1"/>
          </p:cNvSpPr>
          <p:nvPr/>
        </p:nvSpPr>
        <p:spPr bwMode="auto">
          <a:xfrm>
            <a:off x="7878763" y="5929313"/>
            <a:ext cx="1319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18</a:t>
            </a:r>
            <a:r>
              <a:rPr lang="en-US">
                <a:solidFill>
                  <a:srgbClr val="FFFFFF"/>
                </a:solidFill>
                <a:cs typeface="+mn-cs"/>
                <a:sym typeface="Symbol" charset="0"/>
              </a:rPr>
              <a:t></a:t>
            </a:r>
            <a:r>
              <a:rPr lang="en-US">
                <a:solidFill>
                  <a:srgbClr val="FFFFFF"/>
                </a:solidFill>
                <a:cs typeface="+mn-cs"/>
              </a:rPr>
              <a:t> x 18</a:t>
            </a:r>
            <a:r>
              <a:rPr lang="en-US">
                <a:solidFill>
                  <a:srgbClr val="FFFFFF"/>
                </a:solidFill>
                <a:cs typeface="+mn-cs"/>
                <a:sym typeface="Symbol" charset="0"/>
              </a:rPr>
              <a:t></a:t>
            </a:r>
            <a:r>
              <a:rPr lang="en-US">
                <a:solidFill>
                  <a:srgbClr val="FFFFFF"/>
                </a:solidFill>
                <a:cs typeface="+mn-cs"/>
              </a:rPr>
              <a:t> HST</a:t>
            </a:r>
          </a:p>
        </p:txBody>
      </p:sp>
      <p:sp>
        <p:nvSpPr>
          <p:cNvPr id="480264" name="Rectangle 8"/>
          <p:cNvSpPr>
            <a:spLocks noChangeArrowheads="1"/>
          </p:cNvSpPr>
          <p:nvPr/>
        </p:nvSpPr>
        <p:spPr bwMode="auto">
          <a:xfrm>
            <a:off x="161925" y="523875"/>
            <a:ext cx="2914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00"/>
                </a:solidFill>
                <a:cs typeface="+mn-cs"/>
              </a:rPr>
              <a:t>NGC 1353</a:t>
            </a:r>
            <a:endParaRPr lang="en-US" sz="2800" b="1">
              <a:solidFill>
                <a:srgbClr val="0000FF"/>
              </a:solidFill>
              <a:cs typeface="+mn-cs"/>
              <a:sym typeface="Wingdings" charset="0"/>
            </a:endParaRPr>
          </a:p>
        </p:txBody>
      </p:sp>
      <p:sp>
        <p:nvSpPr>
          <p:cNvPr id="480265" name="Text Box 9"/>
          <p:cNvSpPr txBox="1">
            <a:spLocks noChangeArrowheads="1"/>
          </p:cNvSpPr>
          <p:nvPr/>
        </p:nvSpPr>
        <p:spPr bwMode="auto">
          <a:xfrm>
            <a:off x="714375" y="1123950"/>
            <a:ext cx="1854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  <a:cs typeface="+mn-cs"/>
              </a:rPr>
              <a:t>Sandage:          </a:t>
            </a:r>
            <a:r>
              <a:rPr lang="en-US" sz="1500" baseline="30000">
                <a:solidFill>
                  <a:srgbClr val="000000"/>
                </a:solidFill>
                <a:cs typeface="+mn-cs"/>
              </a:rPr>
              <a:t>  </a:t>
            </a:r>
            <a:r>
              <a:rPr lang="en-US">
                <a:solidFill>
                  <a:srgbClr val="000000"/>
                </a:solidFill>
                <a:cs typeface="+mn-cs"/>
              </a:rPr>
              <a:t>Sbc</a:t>
            </a:r>
          </a:p>
          <a:p>
            <a:pPr>
              <a:defRPr/>
            </a:pPr>
            <a:r>
              <a:rPr lang="en-US">
                <a:solidFill>
                  <a:srgbClr val="000000"/>
                </a:solidFill>
                <a:cs typeface="+mn-cs"/>
              </a:rPr>
              <a:t>de Vaucouleurs: SBb</a:t>
            </a:r>
          </a:p>
        </p:txBody>
      </p:sp>
      <p:sp>
        <p:nvSpPr>
          <p:cNvPr id="480266" name="Rectangle 10"/>
          <p:cNvSpPr>
            <a:spLocks noChangeArrowheads="1"/>
          </p:cNvSpPr>
          <p:nvPr/>
        </p:nvSpPr>
        <p:spPr bwMode="auto">
          <a:xfrm>
            <a:off x="0" y="0"/>
            <a:ext cx="9144000" cy="6524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0000"/>
                </a:solidFill>
                <a:cs typeface="+mn-cs"/>
              </a:rPr>
              <a:t>The pseudobulge of NGC 1353 is as flat as its disk.</a:t>
            </a:r>
            <a:endParaRPr lang="en-US" sz="2800" b="1">
              <a:solidFill>
                <a:srgbClr val="006600"/>
              </a:solidFill>
              <a:cs typeface="+mn-cs"/>
              <a:sym typeface="Wingdings" charset="0"/>
            </a:endParaRPr>
          </a:p>
        </p:txBody>
      </p:sp>
      <p:sp>
        <p:nvSpPr>
          <p:cNvPr id="480267" name="Rectangle 11"/>
          <p:cNvSpPr>
            <a:spLocks noChangeArrowheads="1"/>
          </p:cNvSpPr>
          <p:nvPr/>
        </p:nvSpPr>
        <p:spPr bwMode="auto">
          <a:xfrm>
            <a:off x="3111500" y="3378200"/>
            <a:ext cx="3514725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>
                <a:solidFill>
                  <a:srgbClr val="FF0000"/>
                </a:solidFill>
                <a:cs typeface="+mn-cs"/>
              </a:rPr>
              <a:t>Sérsic n = 1.3:</a:t>
            </a:r>
            <a:br>
              <a:rPr lang="en-US" sz="2000" b="1">
                <a:solidFill>
                  <a:srgbClr val="FF0000"/>
                </a:solidFill>
                <a:cs typeface="+mn-cs"/>
              </a:rPr>
            </a:br>
            <a:r>
              <a:rPr lang="en-US" sz="2000" b="1">
                <a:solidFill>
                  <a:srgbClr val="FF0000"/>
                </a:solidFill>
                <a:cs typeface="+mn-cs"/>
              </a:rPr>
              <a:t>almost exponential</a:t>
            </a:r>
            <a:endParaRPr lang="en-US" sz="2800" b="1">
              <a:solidFill>
                <a:srgbClr val="006600"/>
              </a:solidFill>
              <a:cs typeface="+mn-cs"/>
              <a:sym typeface="Wingding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2368550"/>
            <a:ext cx="3103563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3" y="317500"/>
            <a:ext cx="3101975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4427538"/>
            <a:ext cx="3121025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4371975"/>
            <a:ext cx="327025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638" y="188913"/>
            <a:ext cx="3176587" cy="416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6967" name="Rectangle 7"/>
          <p:cNvSpPr>
            <a:spLocks noChangeArrowheads="1"/>
          </p:cNvSpPr>
          <p:nvPr/>
        </p:nvSpPr>
        <p:spPr bwMode="auto">
          <a:xfrm>
            <a:off x="4130675" y="1714500"/>
            <a:ext cx="2914650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000" b="1">
                <a:solidFill>
                  <a:srgbClr val="FFFFFF"/>
                </a:solidFill>
                <a:cs typeface="+mn-cs"/>
              </a:rPr>
              <a:t>NGC 4371</a:t>
            </a:r>
            <a:endParaRPr lang="en-US" sz="2800" b="1">
              <a:solidFill>
                <a:srgbClr val="0000FF"/>
              </a:solidFill>
              <a:cs typeface="+mn-cs"/>
              <a:sym typeface="Wingdings" charset="0"/>
            </a:endParaRPr>
          </a:p>
        </p:txBody>
      </p:sp>
      <p:sp>
        <p:nvSpPr>
          <p:cNvPr id="936968" name="Text Box 8"/>
          <p:cNvSpPr txBox="1">
            <a:spLocks noChangeArrowheads="1"/>
          </p:cNvSpPr>
          <p:nvPr/>
        </p:nvSpPr>
        <p:spPr bwMode="auto">
          <a:xfrm>
            <a:off x="3870325" y="6491288"/>
            <a:ext cx="514508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>
                <a:solidFill>
                  <a:srgbClr val="000000"/>
                </a:solidFill>
                <a:cs typeface="+mn-cs"/>
              </a:rPr>
              <a:t>See also Erwin et al. 2003, ApJ, 597, 929.</a:t>
            </a:r>
            <a:endParaRPr lang="en-US" sz="1500" b="1">
              <a:solidFill>
                <a:srgbClr val="FF9933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3278188"/>
            <a:ext cx="2827337" cy="282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63" y="338138"/>
            <a:ext cx="2862262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613" y="342900"/>
            <a:ext cx="2852737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88" y="4033838"/>
            <a:ext cx="3024187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230438"/>
            <a:ext cx="3024187" cy="395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655" name="Rectangle 7"/>
          <p:cNvSpPr>
            <a:spLocks noChangeArrowheads="1"/>
          </p:cNvSpPr>
          <p:nvPr/>
        </p:nvSpPr>
        <p:spPr bwMode="auto">
          <a:xfrm>
            <a:off x="152400" y="795338"/>
            <a:ext cx="291465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srgbClr val="000000"/>
                </a:solidFill>
                <a:cs typeface="+mn-cs"/>
              </a:rPr>
              <a:t>NGC 3945</a:t>
            </a:r>
            <a:endParaRPr lang="en-US" sz="2800" b="1">
              <a:solidFill>
                <a:srgbClr val="0000FF"/>
              </a:solidFill>
              <a:cs typeface="+mn-cs"/>
              <a:sym typeface="Wingdings" charset="0"/>
            </a:endParaRPr>
          </a:p>
        </p:txBody>
      </p:sp>
      <p:sp>
        <p:nvSpPr>
          <p:cNvPr id="923656" name="Text Box 8"/>
          <p:cNvSpPr txBox="1">
            <a:spLocks noChangeArrowheads="1"/>
          </p:cNvSpPr>
          <p:nvPr/>
        </p:nvSpPr>
        <p:spPr bwMode="auto">
          <a:xfrm>
            <a:off x="0" y="6269038"/>
            <a:ext cx="9015413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>
                <a:solidFill>
                  <a:srgbClr val="000000"/>
                </a:solidFill>
                <a:cs typeface="+mn-cs"/>
              </a:rPr>
              <a:t>Kormendy &amp; Cornell 2004, in Penetrating Bars Through Masks of Cosmic Dust, ed. Block et al. (Berlin: Springer), 261; see also Erwin et al. 2003, ApJ, 597, 929.</a:t>
            </a:r>
            <a:endParaRPr lang="en-US" sz="1500" b="1">
              <a:solidFill>
                <a:srgbClr val="FF9933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12"/>
          <p:cNvPicPr>
            <a:picLocks noChangeAspect="1" noChangeArrowheads="1"/>
          </p:cNvPicPr>
          <p:nvPr/>
        </p:nvPicPr>
        <p:blipFill>
          <a:blip r:embed="rId3">
            <a:lum bright="8000" contras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075" y="3527425"/>
            <a:ext cx="1966913" cy="196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47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1144588"/>
            <a:ext cx="3113087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9188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>
                <a:solidFill>
                  <a:srgbClr val="FF0008"/>
                </a:solidFill>
                <a:cs typeface="+mj-cs"/>
              </a:rPr>
              <a:t>Many pseudobulges have V/</a:t>
            </a:r>
            <a:r>
              <a:rPr lang="en-US" sz="2000" smtClean="0">
                <a:solidFill>
                  <a:srgbClr val="FF0008"/>
                </a:solidFill>
                <a:cs typeface="+mj-cs"/>
                <a:sym typeface="Symbol" charset="0"/>
              </a:rPr>
              <a:t></a:t>
            </a:r>
            <a:r>
              <a:rPr lang="en-US" sz="2000" smtClean="0">
                <a:solidFill>
                  <a:srgbClr val="FF0008"/>
                </a:solidFill>
                <a:cs typeface="+mj-cs"/>
              </a:rPr>
              <a:t> values above the oblate line describing rotationally flattened, isotropic spheroids in the V/</a:t>
            </a:r>
            <a:r>
              <a:rPr lang="en-US" sz="2000" smtClean="0">
                <a:solidFill>
                  <a:srgbClr val="FF0008"/>
                </a:solidFill>
                <a:cs typeface="+mj-cs"/>
                <a:sym typeface="Symbol" charset="0"/>
              </a:rPr>
              <a:t></a:t>
            </a:r>
            <a:r>
              <a:rPr lang="en-US" sz="2000" smtClean="0">
                <a:solidFill>
                  <a:srgbClr val="FF0008"/>
                </a:solidFill>
                <a:cs typeface="+mj-cs"/>
              </a:rPr>
              <a:t> — </a:t>
            </a:r>
            <a:r>
              <a:rPr lang="en-US" sz="2000" smtClean="0">
                <a:solidFill>
                  <a:srgbClr val="FF0008"/>
                </a:solidFill>
                <a:cs typeface="+mj-cs"/>
                <a:sym typeface="Symbol" charset="0"/>
              </a:rPr>
              <a:t></a:t>
            </a:r>
            <a:r>
              <a:rPr lang="en-US" sz="2000" smtClean="0">
                <a:solidFill>
                  <a:srgbClr val="FF0008"/>
                </a:solidFill>
                <a:cs typeface="+mj-cs"/>
              </a:rPr>
              <a:t> diagram.</a:t>
            </a:r>
            <a:r>
              <a:rPr lang="en-US" sz="2000" smtClean="0">
                <a:solidFill>
                  <a:srgbClr val="33CC33"/>
                </a:solidFill>
                <a:cs typeface="+mj-cs"/>
              </a:rPr>
              <a:t/>
            </a:r>
            <a:br>
              <a:rPr lang="en-US" sz="2000" smtClean="0">
                <a:solidFill>
                  <a:srgbClr val="33CC33"/>
                </a:solidFill>
                <a:cs typeface="+mj-cs"/>
              </a:rPr>
            </a:br>
            <a:endParaRPr lang="en-US" sz="1500" b="0" smtClean="0">
              <a:solidFill>
                <a:srgbClr val="33CC33"/>
              </a:solidFill>
              <a:cs typeface="+mj-cs"/>
            </a:endParaRPr>
          </a:p>
        </p:txBody>
      </p:sp>
      <p:sp>
        <p:nvSpPr>
          <p:cNvPr id="748548" name="Text Box 4"/>
          <p:cNvSpPr txBox="1">
            <a:spLocks noChangeArrowheads="1"/>
          </p:cNvSpPr>
          <p:nvPr/>
        </p:nvSpPr>
        <p:spPr bwMode="auto">
          <a:xfrm>
            <a:off x="0" y="5991225"/>
            <a:ext cx="9144000" cy="8239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sz="800">
              <a:solidFill>
                <a:srgbClr val="33CC33"/>
              </a:solidFill>
              <a:cs typeface="+mn-cs"/>
            </a:endParaRPr>
          </a:p>
          <a:p>
            <a:pPr algn="ctr">
              <a:defRPr/>
            </a:pPr>
            <a:r>
              <a:rPr lang="en-US" sz="2000" b="1">
                <a:solidFill>
                  <a:srgbClr val="004CFF"/>
                </a:solidFill>
                <a:cs typeface="+mn-cs"/>
              </a:rPr>
              <a:t>Erwin et al. (2004, South Africa bars meeting) find high V/</a:t>
            </a:r>
            <a:r>
              <a:rPr lang="en-US" sz="2000" b="1">
                <a:solidFill>
                  <a:srgbClr val="004CFF"/>
                </a:solidFill>
                <a:cs typeface="+mn-cs"/>
                <a:sym typeface="Symbol" charset="0"/>
              </a:rPr>
              <a:t> values</a:t>
            </a:r>
          </a:p>
          <a:p>
            <a:pPr algn="ctr">
              <a:defRPr/>
            </a:pPr>
            <a:r>
              <a:rPr lang="en-US" sz="2000" b="1">
                <a:solidFill>
                  <a:srgbClr val="004CFF"/>
                </a:solidFill>
                <a:cs typeface="+mn-cs"/>
                <a:sym typeface="Symbol" charset="0"/>
              </a:rPr>
              <a:t>indicative of pseudobulges in at least 30 % of 14 SB0 galaxies</a:t>
            </a:r>
            <a:r>
              <a:rPr lang="en-US" sz="2000" b="1">
                <a:solidFill>
                  <a:srgbClr val="004CFF"/>
                </a:solidFill>
                <a:cs typeface="+mn-cs"/>
              </a:rPr>
              <a:t> .</a:t>
            </a:r>
            <a:endParaRPr lang="en-US" sz="2000" b="1">
              <a:solidFill>
                <a:srgbClr val="FF9933"/>
              </a:solidFill>
              <a:cs typeface="+mn-cs"/>
            </a:endParaRPr>
          </a:p>
        </p:txBody>
      </p:sp>
      <p:sp>
        <p:nvSpPr>
          <p:cNvPr id="748550" name="Rectangle 6"/>
          <p:cNvSpPr>
            <a:spLocks noChangeArrowheads="1"/>
          </p:cNvSpPr>
          <p:nvPr/>
        </p:nvSpPr>
        <p:spPr bwMode="auto">
          <a:xfrm>
            <a:off x="7011988" y="2959100"/>
            <a:ext cx="107950" cy="2527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748555" name="Rectangle 11"/>
          <p:cNvSpPr>
            <a:spLocks noChangeArrowheads="1"/>
          </p:cNvSpPr>
          <p:nvPr/>
        </p:nvSpPr>
        <p:spPr bwMode="auto">
          <a:xfrm>
            <a:off x="7361238" y="2727325"/>
            <a:ext cx="110331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NGC 4371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748557" name="Rectangle 13"/>
          <p:cNvSpPr>
            <a:spLocks noChangeArrowheads="1"/>
          </p:cNvSpPr>
          <p:nvPr/>
        </p:nvSpPr>
        <p:spPr bwMode="auto">
          <a:xfrm>
            <a:off x="334963" y="5399088"/>
            <a:ext cx="1103312" cy="44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NGC 4736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748558" name="Rectangle 14"/>
          <p:cNvSpPr>
            <a:spLocks noChangeArrowheads="1"/>
          </p:cNvSpPr>
          <p:nvPr/>
        </p:nvSpPr>
        <p:spPr bwMode="auto">
          <a:xfrm>
            <a:off x="346075" y="2876550"/>
            <a:ext cx="1103313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cs typeface="+mn-cs"/>
              </a:rPr>
              <a:t>NGC 3945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pic>
        <p:nvPicPr>
          <p:cNvPr id="185354" name="Picture 15"/>
          <p:cNvPicPr>
            <a:picLocks noChangeAspect="1" noChangeArrowheads="1"/>
          </p:cNvPicPr>
          <p:nvPr/>
        </p:nvPicPr>
        <p:blipFill>
          <a:blip r:embed="rId5">
            <a:lum bright="-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5688"/>
            <a:ext cx="1841500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355" name="Picture 16" descr="vose-iau153-rom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923925"/>
            <a:ext cx="48450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79475"/>
            <a:ext cx="48450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9188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>
                <a:solidFill>
                  <a:srgbClr val="FF0008"/>
                </a:solidFill>
                <a:cs typeface="+mj-cs"/>
              </a:rPr>
              <a:t>Many pseudobulges have V/</a:t>
            </a:r>
            <a:r>
              <a:rPr lang="en-US" sz="2000" smtClean="0">
                <a:solidFill>
                  <a:srgbClr val="FF0008"/>
                </a:solidFill>
                <a:cs typeface="+mj-cs"/>
                <a:sym typeface="Symbol" charset="0"/>
              </a:rPr>
              <a:t></a:t>
            </a:r>
            <a:r>
              <a:rPr lang="en-US" sz="2000" smtClean="0">
                <a:solidFill>
                  <a:srgbClr val="FF0008"/>
                </a:solidFill>
                <a:cs typeface="+mj-cs"/>
              </a:rPr>
              <a:t> values above the oblate line describing rotationally flattened, isotropic spheroids in the V/</a:t>
            </a:r>
            <a:r>
              <a:rPr lang="en-US" sz="2000" smtClean="0">
                <a:solidFill>
                  <a:srgbClr val="FF0008"/>
                </a:solidFill>
                <a:cs typeface="+mj-cs"/>
                <a:sym typeface="Symbol" charset="0"/>
              </a:rPr>
              <a:t></a:t>
            </a:r>
            <a:r>
              <a:rPr lang="en-US" sz="2000" smtClean="0">
                <a:solidFill>
                  <a:srgbClr val="FF0008"/>
                </a:solidFill>
                <a:cs typeface="+mj-cs"/>
              </a:rPr>
              <a:t> — </a:t>
            </a:r>
            <a:r>
              <a:rPr lang="en-US" sz="2000" smtClean="0">
                <a:solidFill>
                  <a:srgbClr val="FF0008"/>
                </a:solidFill>
                <a:cs typeface="+mj-cs"/>
                <a:sym typeface="Symbol" charset="0"/>
              </a:rPr>
              <a:t></a:t>
            </a:r>
            <a:r>
              <a:rPr lang="en-US" sz="2000" smtClean="0">
                <a:solidFill>
                  <a:srgbClr val="FF0008"/>
                </a:solidFill>
                <a:cs typeface="+mj-cs"/>
              </a:rPr>
              <a:t> diagram.</a:t>
            </a:r>
            <a:r>
              <a:rPr lang="en-US" sz="2000" smtClean="0">
                <a:solidFill>
                  <a:srgbClr val="33CC33"/>
                </a:solidFill>
                <a:cs typeface="+mj-cs"/>
              </a:rPr>
              <a:t/>
            </a:r>
            <a:br>
              <a:rPr lang="en-US" sz="2000" smtClean="0">
                <a:solidFill>
                  <a:srgbClr val="33CC33"/>
                </a:solidFill>
                <a:cs typeface="+mj-cs"/>
              </a:rPr>
            </a:br>
            <a:endParaRPr lang="en-US" sz="1500" b="0" smtClean="0">
              <a:solidFill>
                <a:srgbClr val="33CC33"/>
              </a:solidFill>
              <a:cs typeface="+mj-cs"/>
            </a:endParaRPr>
          </a:p>
        </p:txBody>
      </p:sp>
      <p:sp>
        <p:nvSpPr>
          <p:cNvPr id="377862" name="Text Box 6"/>
          <p:cNvSpPr txBox="1">
            <a:spLocks noChangeArrowheads="1"/>
          </p:cNvSpPr>
          <p:nvPr/>
        </p:nvSpPr>
        <p:spPr bwMode="auto">
          <a:xfrm>
            <a:off x="0" y="5991225"/>
            <a:ext cx="9144000" cy="8239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sz="800">
              <a:solidFill>
                <a:srgbClr val="33CC33"/>
              </a:solidFill>
              <a:cs typeface="+mn-cs"/>
            </a:endParaRPr>
          </a:p>
          <a:p>
            <a:pPr algn="ctr">
              <a:defRPr/>
            </a:pPr>
            <a:r>
              <a:rPr lang="en-US" sz="2000" b="1">
                <a:solidFill>
                  <a:srgbClr val="FF0008"/>
                </a:solidFill>
                <a:cs typeface="+mn-cs"/>
              </a:rPr>
              <a:t>Erwin et al. (2004, South Africa bars meeting) find high V/</a:t>
            </a:r>
            <a:r>
              <a:rPr lang="en-US" sz="2000" b="1">
                <a:solidFill>
                  <a:srgbClr val="FF0008"/>
                </a:solidFill>
                <a:cs typeface="+mn-cs"/>
                <a:sym typeface="Symbol" charset="0"/>
              </a:rPr>
              <a:t> values</a:t>
            </a:r>
          </a:p>
          <a:p>
            <a:pPr algn="ctr">
              <a:defRPr/>
            </a:pPr>
            <a:r>
              <a:rPr lang="en-US" sz="2000" b="1">
                <a:solidFill>
                  <a:srgbClr val="FF0008"/>
                </a:solidFill>
                <a:cs typeface="+mn-cs"/>
                <a:sym typeface="Symbol" charset="0"/>
              </a:rPr>
              <a:t>indicative of pseudobulges in at least 30 % of 14 SB0 galaxies</a:t>
            </a:r>
            <a:r>
              <a:rPr lang="en-US" sz="2000" b="1">
                <a:solidFill>
                  <a:srgbClr val="FF0008"/>
                </a:solidFill>
                <a:cs typeface="+mn-cs"/>
              </a:rPr>
              <a:t> .</a:t>
            </a:r>
            <a:endParaRPr lang="en-US" sz="2000" b="1">
              <a:solidFill>
                <a:srgbClr val="FF9933"/>
              </a:solidFill>
              <a:cs typeface="+mn-cs"/>
            </a:endParaRPr>
          </a:p>
        </p:txBody>
      </p:sp>
      <p:sp>
        <p:nvSpPr>
          <p:cNvPr id="377866" name="Rectangle 10"/>
          <p:cNvSpPr>
            <a:spLocks noChangeArrowheads="1"/>
          </p:cNvSpPr>
          <p:nvPr/>
        </p:nvSpPr>
        <p:spPr bwMode="auto">
          <a:xfrm>
            <a:off x="7011988" y="2959100"/>
            <a:ext cx="107950" cy="2527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377869" name="Rectangle 13"/>
          <p:cNvSpPr>
            <a:spLocks noChangeArrowheads="1"/>
          </p:cNvSpPr>
          <p:nvPr/>
        </p:nvSpPr>
        <p:spPr bwMode="auto">
          <a:xfrm>
            <a:off x="3090863" y="2622550"/>
            <a:ext cx="577850" cy="406400"/>
          </a:xfrm>
          <a:prstGeom prst="rect">
            <a:avLst/>
          </a:prstGeom>
          <a:noFill/>
          <a:ln w="12700">
            <a:solidFill>
              <a:srgbClr val="FFEA18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FFEA18"/>
              </a:solidFill>
              <a:cs typeface="+mn-cs"/>
            </a:endParaRPr>
          </a:p>
        </p:txBody>
      </p:sp>
      <p:sp>
        <p:nvSpPr>
          <p:cNvPr id="377870" name="Rectangle 14"/>
          <p:cNvSpPr>
            <a:spLocks noChangeArrowheads="1"/>
          </p:cNvSpPr>
          <p:nvPr/>
        </p:nvSpPr>
        <p:spPr bwMode="auto">
          <a:xfrm>
            <a:off x="4991100" y="2087563"/>
            <a:ext cx="4152900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rgbClr val="FFEA18"/>
                </a:solidFill>
                <a:cs typeface="+mn-cs"/>
              </a:rPr>
              <a:t>NGC 1553 contains the</a:t>
            </a:r>
            <a:br>
              <a:rPr lang="en-US" sz="1700" b="1">
                <a:solidFill>
                  <a:srgbClr val="FFEA18"/>
                </a:solidFill>
                <a:cs typeface="+mn-cs"/>
              </a:rPr>
            </a:br>
            <a:r>
              <a:rPr lang="en-US" sz="1700" b="1">
                <a:solidFill>
                  <a:srgbClr val="FFEA18"/>
                </a:solidFill>
                <a:cs typeface="+mn-cs"/>
              </a:rPr>
              <a:t>prototypical lens in an SA galaxy (Freeman 1975, IAU Symposium 69).  Its lens is hotter then its pseudobulge, not surprising if it is a defunct bar (Kormendy 1984, ApJ, 286, 116).</a:t>
            </a:r>
            <a:endParaRPr lang="en-US" sz="2800" b="1">
              <a:solidFill>
                <a:srgbClr val="0000FF"/>
              </a:solidFill>
              <a:cs typeface="+mn-cs"/>
              <a:sym typeface="Wingding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7675"/>
            <a:ext cx="9144000" cy="652463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solidFill>
                  <a:srgbClr val="006600"/>
                </a:solidFill>
                <a:cs typeface="+mj-cs"/>
              </a:rPr>
              <a:t>Central </a:t>
            </a:r>
            <a:r>
              <a:rPr lang="ja-JP" altLang="en-US" sz="2200" smtClean="0">
                <a:solidFill>
                  <a:srgbClr val="006600"/>
                </a:solidFill>
                <a:latin typeface="Arial"/>
                <a:cs typeface="+mj-cs"/>
              </a:rPr>
              <a:t>“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Extra Light</a:t>
            </a:r>
            <a:r>
              <a:rPr lang="ja-JP" altLang="en-US" sz="2200" smtClean="0">
                <a:solidFill>
                  <a:srgbClr val="006600"/>
                </a:solidFill>
                <a:latin typeface="Arial"/>
                <a:cs typeface="+mj-cs"/>
              </a:rPr>
              <a:t>”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 </a:t>
            </a:r>
            <a:r>
              <a:rPr lang="en-US" sz="2200" smtClean="0">
                <a:solidFill>
                  <a:srgbClr val="006600"/>
                </a:solidFill>
                <a:cs typeface="+mj-cs"/>
                <a:sym typeface="Symbol" charset="0"/>
              </a:rPr>
              <a:t>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 </a:t>
            </a:r>
            <a:r>
              <a:rPr lang="ja-JP" altLang="en-US" sz="2200" smtClean="0">
                <a:solidFill>
                  <a:srgbClr val="006600"/>
                </a:solidFill>
                <a:latin typeface="Arial"/>
                <a:cs typeface="+mj-cs"/>
              </a:rPr>
              <a:t>“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Bulge</a:t>
            </a:r>
            <a:r>
              <a:rPr lang="ja-JP" altLang="en-US" sz="2200" smtClean="0">
                <a:solidFill>
                  <a:srgbClr val="006600"/>
                </a:solidFill>
                <a:latin typeface="Arial"/>
                <a:cs typeface="+mj-cs"/>
              </a:rPr>
              <a:t>”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 Is Disky: Cold &amp; Rapidly Rotating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  <p:sp>
        <p:nvSpPr>
          <p:cNvPr id="828419" name="Rectangle 3"/>
          <p:cNvSpPr>
            <a:spLocks noChangeArrowheads="1"/>
          </p:cNvSpPr>
          <p:nvPr/>
        </p:nvSpPr>
        <p:spPr bwMode="auto">
          <a:xfrm>
            <a:off x="2519363" y="738188"/>
            <a:ext cx="4981575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828420" name="Rectangle 4"/>
          <p:cNvSpPr>
            <a:spLocks noChangeArrowheads="1"/>
          </p:cNvSpPr>
          <p:nvPr/>
        </p:nvSpPr>
        <p:spPr bwMode="auto">
          <a:xfrm>
            <a:off x="0" y="80963"/>
            <a:ext cx="91440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200" b="1">
                <a:solidFill>
                  <a:srgbClr val="006600"/>
                </a:solidFill>
                <a:cs typeface="+mn-cs"/>
              </a:rPr>
              <a:t>Pseudobulge Evidence Includes:</a:t>
            </a:r>
            <a:endParaRPr lang="en-US" sz="2800" b="1">
              <a:solidFill>
                <a:srgbClr val="187534"/>
              </a:solidFill>
              <a:cs typeface="+mn-cs"/>
              <a:sym typeface="Wingdings" charset="0"/>
            </a:endParaRPr>
          </a:p>
        </p:txBody>
      </p:sp>
      <p:sp>
        <p:nvSpPr>
          <p:cNvPr id="828421" name="Text Box 5"/>
          <p:cNvSpPr txBox="1">
            <a:spLocks noChangeArrowheads="1"/>
          </p:cNvSpPr>
          <p:nvPr/>
        </p:nvSpPr>
        <p:spPr bwMode="auto">
          <a:xfrm>
            <a:off x="1004888" y="1431925"/>
            <a:ext cx="7285037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>
                <a:solidFill>
                  <a:srgbClr val="000000"/>
                </a:solidFill>
                <a:cs typeface="+mn-cs"/>
              </a:rPr>
              <a:t>Falcón-Barroso et sauron 2006, MNRAS, 369, 529</a:t>
            </a:r>
          </a:p>
        </p:txBody>
      </p:sp>
      <p:sp>
        <p:nvSpPr>
          <p:cNvPr id="828422" name="Text Box 6"/>
          <p:cNvSpPr txBox="1">
            <a:spLocks noChangeArrowheads="1"/>
          </p:cNvSpPr>
          <p:nvPr/>
        </p:nvSpPr>
        <p:spPr bwMode="auto">
          <a:xfrm>
            <a:off x="993775" y="2112963"/>
            <a:ext cx="72850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>
                <a:solidFill>
                  <a:srgbClr val="FF0027"/>
                </a:solidFill>
                <a:cs typeface="+mn-cs"/>
              </a:rPr>
              <a:t>Peletier et sauron 2008, IAU Symposium 245, 271</a:t>
            </a:r>
            <a:endParaRPr lang="en-US" sz="190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89447" name="Picture 7" descr="Peletier-IAU245-Punch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3716338"/>
            <a:ext cx="898525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8424" name="Text Box 8"/>
          <p:cNvSpPr txBox="1">
            <a:spLocks noChangeArrowheads="1"/>
          </p:cNvSpPr>
          <p:nvPr/>
        </p:nvSpPr>
        <p:spPr bwMode="auto">
          <a:xfrm>
            <a:off x="1446213" y="1763713"/>
            <a:ext cx="50546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>
                <a:solidFill>
                  <a:srgbClr val="000000"/>
                </a:solidFill>
                <a:cs typeface="+mn-cs"/>
              </a:rPr>
              <a:t>Peletier et sauron 2007, MNRAS, 576</a:t>
            </a:r>
          </a:p>
        </p:txBody>
      </p:sp>
      <p:sp>
        <p:nvSpPr>
          <p:cNvPr id="828425" name="Text Box 9"/>
          <p:cNvSpPr txBox="1">
            <a:spLocks noChangeArrowheads="1"/>
          </p:cNvSpPr>
          <p:nvPr/>
        </p:nvSpPr>
        <p:spPr bwMode="auto">
          <a:xfrm>
            <a:off x="460375" y="1093788"/>
            <a:ext cx="72850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>
                <a:solidFill>
                  <a:srgbClr val="000000"/>
                </a:solidFill>
                <a:cs typeface="+mn-cs"/>
              </a:rPr>
              <a:t>Ganda et sauron 2006, MNRAS, 367, 46</a:t>
            </a:r>
          </a:p>
        </p:txBody>
      </p:sp>
      <p:sp>
        <p:nvSpPr>
          <p:cNvPr id="828426" name="Text Box 10"/>
          <p:cNvSpPr txBox="1">
            <a:spLocks noChangeArrowheads="1"/>
          </p:cNvSpPr>
          <p:nvPr/>
        </p:nvSpPr>
        <p:spPr bwMode="auto">
          <a:xfrm>
            <a:off x="1460500" y="2425700"/>
            <a:ext cx="5815013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>
                <a:solidFill>
                  <a:srgbClr val="000000"/>
                </a:solidFill>
                <a:cs typeface="+mn-cs"/>
              </a:rPr>
              <a:t>Peletier 2007, Rome meeting on galaxy disks</a:t>
            </a:r>
          </a:p>
        </p:txBody>
      </p:sp>
      <p:sp>
        <p:nvSpPr>
          <p:cNvPr id="828427" name="Text Box 11"/>
          <p:cNvSpPr txBox="1">
            <a:spLocks noChangeArrowheads="1"/>
          </p:cNvSpPr>
          <p:nvPr/>
        </p:nvSpPr>
        <p:spPr bwMode="auto">
          <a:xfrm>
            <a:off x="0" y="2757488"/>
            <a:ext cx="8056563" cy="669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>
                <a:solidFill>
                  <a:srgbClr val="000000"/>
                </a:solidFill>
                <a:cs typeface="+mn-cs"/>
              </a:rPr>
              <a:t>Bureau et sauron 2007, Rome meeting </a:t>
            </a:r>
          </a:p>
          <a:p>
            <a:pPr algn="ctr">
              <a:defRPr/>
            </a:pPr>
            <a:r>
              <a:rPr lang="en-US" sz="1900">
                <a:solidFill>
                  <a:srgbClr val="000000"/>
                </a:solidFill>
                <a:cs typeface="+mn-cs"/>
              </a:rPr>
              <a:t>                                                        (counterrotation </a:t>
            </a:r>
            <a:r>
              <a:rPr lang="en-US" sz="1900">
                <a:solidFill>
                  <a:srgbClr val="000000"/>
                </a:solidFill>
                <a:cs typeface="+mn-cs"/>
                <a:sym typeface="Symbol" charset="0"/>
              </a:rPr>
              <a:t> accretions happen)</a:t>
            </a:r>
            <a:endParaRPr lang="en-US" sz="1900">
              <a:solidFill>
                <a:srgbClr val="000000"/>
              </a:solidFill>
              <a:cs typeface="+mn-cs"/>
            </a:endParaRPr>
          </a:p>
        </p:txBody>
      </p:sp>
      <p:sp>
        <p:nvSpPr>
          <p:cNvPr id="828428" name="Line 12"/>
          <p:cNvSpPr>
            <a:spLocks noChangeShapeType="1"/>
          </p:cNvSpPr>
          <p:nvPr/>
        </p:nvSpPr>
        <p:spPr bwMode="auto">
          <a:xfrm>
            <a:off x="3370263" y="5357813"/>
            <a:ext cx="5638800" cy="0"/>
          </a:xfrm>
          <a:prstGeom prst="line">
            <a:avLst/>
          </a:prstGeom>
          <a:noFill/>
          <a:ln w="19050">
            <a:solidFill>
              <a:srgbClr val="FF02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828429" name="Line 13"/>
          <p:cNvSpPr>
            <a:spLocks noChangeShapeType="1"/>
          </p:cNvSpPr>
          <p:nvPr/>
        </p:nvSpPr>
        <p:spPr bwMode="auto">
          <a:xfrm>
            <a:off x="138113" y="5637213"/>
            <a:ext cx="8318500" cy="0"/>
          </a:xfrm>
          <a:prstGeom prst="line">
            <a:avLst/>
          </a:prstGeom>
          <a:noFill/>
          <a:ln w="19050">
            <a:solidFill>
              <a:srgbClr val="FF020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3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7675"/>
            <a:ext cx="9144000" cy="652463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solidFill>
                  <a:srgbClr val="006600"/>
                </a:solidFill>
                <a:cs typeface="+mj-cs"/>
              </a:rPr>
              <a:t>Central </a:t>
            </a:r>
            <a:r>
              <a:rPr lang="ja-JP" altLang="en-US" sz="2200" smtClean="0">
                <a:solidFill>
                  <a:srgbClr val="006600"/>
                </a:solidFill>
                <a:latin typeface="Arial"/>
                <a:cs typeface="+mj-cs"/>
              </a:rPr>
              <a:t>“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Extra Light</a:t>
            </a:r>
            <a:r>
              <a:rPr lang="ja-JP" altLang="en-US" sz="2200" smtClean="0">
                <a:solidFill>
                  <a:srgbClr val="006600"/>
                </a:solidFill>
                <a:latin typeface="Arial"/>
                <a:cs typeface="+mj-cs"/>
              </a:rPr>
              <a:t>”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 </a:t>
            </a:r>
            <a:r>
              <a:rPr lang="en-US" sz="2200" smtClean="0">
                <a:solidFill>
                  <a:srgbClr val="006600"/>
                </a:solidFill>
                <a:cs typeface="+mj-cs"/>
                <a:sym typeface="Symbol" charset="0"/>
              </a:rPr>
              <a:t>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 </a:t>
            </a:r>
            <a:r>
              <a:rPr lang="ja-JP" altLang="en-US" sz="2200" smtClean="0">
                <a:solidFill>
                  <a:srgbClr val="006600"/>
                </a:solidFill>
                <a:latin typeface="Arial"/>
                <a:cs typeface="+mj-cs"/>
              </a:rPr>
              <a:t>“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Bulge</a:t>
            </a:r>
            <a:r>
              <a:rPr lang="ja-JP" altLang="en-US" sz="2200" smtClean="0">
                <a:solidFill>
                  <a:srgbClr val="006600"/>
                </a:solidFill>
                <a:latin typeface="Arial"/>
                <a:cs typeface="+mj-cs"/>
              </a:rPr>
              <a:t>”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 Is Disky: Cold &amp; Rapidly Rotating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  <p:sp>
        <p:nvSpPr>
          <p:cNvPr id="824323" name="Rectangle 3"/>
          <p:cNvSpPr>
            <a:spLocks noChangeArrowheads="1"/>
          </p:cNvSpPr>
          <p:nvPr/>
        </p:nvSpPr>
        <p:spPr bwMode="auto">
          <a:xfrm>
            <a:off x="2519363" y="738188"/>
            <a:ext cx="4981575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824324" name="Rectangle 4"/>
          <p:cNvSpPr>
            <a:spLocks noChangeArrowheads="1"/>
          </p:cNvSpPr>
          <p:nvPr/>
        </p:nvSpPr>
        <p:spPr bwMode="auto">
          <a:xfrm>
            <a:off x="0" y="80963"/>
            <a:ext cx="91440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200" b="1">
                <a:solidFill>
                  <a:srgbClr val="006600"/>
                </a:solidFill>
                <a:cs typeface="+mn-cs"/>
              </a:rPr>
              <a:t>Pseudobulge Evidence Includes:</a:t>
            </a:r>
            <a:endParaRPr lang="en-US" sz="2800" b="1">
              <a:solidFill>
                <a:srgbClr val="187534"/>
              </a:solidFill>
              <a:cs typeface="+mn-cs"/>
              <a:sym typeface="Wingdings" charset="0"/>
            </a:endParaRPr>
          </a:p>
        </p:txBody>
      </p:sp>
      <p:sp>
        <p:nvSpPr>
          <p:cNvPr id="824325" name="Text Box 5"/>
          <p:cNvSpPr txBox="1">
            <a:spLocks noChangeArrowheads="1"/>
          </p:cNvSpPr>
          <p:nvPr/>
        </p:nvSpPr>
        <p:spPr bwMode="auto">
          <a:xfrm>
            <a:off x="1011238" y="1079500"/>
            <a:ext cx="7285037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>
                <a:solidFill>
                  <a:srgbClr val="000000"/>
                </a:solidFill>
                <a:cs typeface="+mn-cs"/>
              </a:rPr>
              <a:t>Falcón-Barroso et sauron 2006, MNRAS, 369, 529</a:t>
            </a:r>
          </a:p>
        </p:txBody>
      </p:sp>
      <p:pic>
        <p:nvPicPr>
          <p:cNvPr id="191494" name="Picture 6" descr="NGC4274-Peletier-IAU2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1813"/>
            <a:ext cx="9144000" cy="50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4327" name="Text Box 7"/>
          <p:cNvSpPr txBox="1">
            <a:spLocks noChangeArrowheads="1"/>
          </p:cNvSpPr>
          <p:nvPr/>
        </p:nvSpPr>
        <p:spPr bwMode="auto">
          <a:xfrm>
            <a:off x="993775" y="1385888"/>
            <a:ext cx="728503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>
                <a:solidFill>
                  <a:srgbClr val="000000"/>
                </a:solidFill>
                <a:cs typeface="+mn-cs"/>
              </a:rPr>
              <a:t>Peletier et sauron 2008, IAU Symposium 245, 271</a:t>
            </a:r>
          </a:p>
        </p:txBody>
      </p:sp>
      <p:sp>
        <p:nvSpPr>
          <p:cNvPr id="824328" name="Text Box 8"/>
          <p:cNvSpPr txBox="1">
            <a:spLocks noChangeArrowheads="1"/>
          </p:cNvSpPr>
          <p:nvPr/>
        </p:nvSpPr>
        <p:spPr bwMode="auto">
          <a:xfrm>
            <a:off x="90488" y="4167188"/>
            <a:ext cx="5430837" cy="336550"/>
          </a:xfrm>
          <a:prstGeom prst="rect">
            <a:avLst/>
          </a:prstGeom>
          <a:solidFill>
            <a:srgbClr val="20278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rgbClr val="DFFFE7"/>
                </a:solidFill>
                <a:cs typeface="+mn-cs"/>
              </a:rPr>
              <a:t>Reynier Peletier reviews stellar populations at this school.</a:t>
            </a:r>
            <a:endParaRPr lang="en-US" sz="1600">
              <a:solidFill>
                <a:srgbClr val="000000"/>
              </a:solidFill>
              <a:cs typeface="+mn-cs"/>
            </a:endParaRPr>
          </a:p>
        </p:txBody>
      </p:sp>
      <p:sp>
        <p:nvSpPr>
          <p:cNvPr id="824329" name="Line 9"/>
          <p:cNvSpPr>
            <a:spLocks noChangeShapeType="1"/>
          </p:cNvSpPr>
          <p:nvPr/>
        </p:nvSpPr>
        <p:spPr bwMode="auto">
          <a:xfrm flipH="1">
            <a:off x="2301875" y="4440238"/>
            <a:ext cx="922338" cy="819150"/>
          </a:xfrm>
          <a:prstGeom prst="line">
            <a:avLst/>
          </a:prstGeom>
          <a:noFill/>
          <a:ln w="9525">
            <a:solidFill>
              <a:srgbClr val="050AC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7675"/>
            <a:ext cx="9144000" cy="652463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solidFill>
                  <a:srgbClr val="006600"/>
                </a:solidFill>
                <a:cs typeface="+mj-cs"/>
              </a:rPr>
              <a:t>Central </a:t>
            </a:r>
            <a:r>
              <a:rPr lang="ja-JP" altLang="en-US" sz="2200" smtClean="0">
                <a:solidFill>
                  <a:srgbClr val="006600"/>
                </a:solidFill>
                <a:latin typeface="Arial"/>
                <a:cs typeface="+mj-cs"/>
              </a:rPr>
              <a:t>“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Extra Light</a:t>
            </a:r>
            <a:r>
              <a:rPr lang="ja-JP" altLang="en-US" sz="2200" smtClean="0">
                <a:solidFill>
                  <a:srgbClr val="006600"/>
                </a:solidFill>
                <a:latin typeface="Arial"/>
                <a:cs typeface="+mj-cs"/>
              </a:rPr>
              <a:t>”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 </a:t>
            </a:r>
            <a:r>
              <a:rPr lang="en-US" sz="2200" smtClean="0">
                <a:solidFill>
                  <a:srgbClr val="006600"/>
                </a:solidFill>
                <a:cs typeface="+mj-cs"/>
                <a:sym typeface="Symbol" charset="0"/>
              </a:rPr>
              <a:t>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 </a:t>
            </a:r>
            <a:r>
              <a:rPr lang="ja-JP" altLang="en-US" sz="2200" smtClean="0">
                <a:solidFill>
                  <a:srgbClr val="006600"/>
                </a:solidFill>
                <a:latin typeface="Arial"/>
                <a:cs typeface="+mj-cs"/>
              </a:rPr>
              <a:t>“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Bulge</a:t>
            </a:r>
            <a:r>
              <a:rPr lang="ja-JP" altLang="en-US" sz="2200" smtClean="0">
                <a:solidFill>
                  <a:srgbClr val="006600"/>
                </a:solidFill>
                <a:latin typeface="Arial"/>
                <a:cs typeface="+mj-cs"/>
              </a:rPr>
              <a:t>”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 Is Disky: Cold &amp; Rapidly Rotating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  <p:sp>
        <p:nvSpPr>
          <p:cNvPr id="713731" name="Rectangle 3"/>
          <p:cNvSpPr>
            <a:spLocks noChangeArrowheads="1"/>
          </p:cNvSpPr>
          <p:nvPr/>
        </p:nvSpPr>
        <p:spPr bwMode="auto">
          <a:xfrm>
            <a:off x="2519363" y="738188"/>
            <a:ext cx="4981575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13733" name="Rectangle 5"/>
          <p:cNvSpPr>
            <a:spLocks noChangeArrowheads="1"/>
          </p:cNvSpPr>
          <p:nvPr/>
        </p:nvSpPr>
        <p:spPr bwMode="auto">
          <a:xfrm>
            <a:off x="0" y="80963"/>
            <a:ext cx="91440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200" b="1">
                <a:solidFill>
                  <a:srgbClr val="006600"/>
                </a:solidFill>
                <a:cs typeface="+mn-cs"/>
              </a:rPr>
              <a:t>Pseudobulge Evidence Includes:</a:t>
            </a:r>
            <a:endParaRPr lang="en-US" sz="2800" b="1">
              <a:solidFill>
                <a:srgbClr val="187534"/>
              </a:solidFill>
              <a:cs typeface="+mn-cs"/>
              <a:sym typeface="Wingdings" charset="0"/>
            </a:endParaRPr>
          </a:p>
        </p:txBody>
      </p:sp>
      <p:sp>
        <p:nvSpPr>
          <p:cNvPr id="713735" name="Text Box 7"/>
          <p:cNvSpPr txBox="1">
            <a:spLocks noChangeArrowheads="1"/>
          </p:cNvSpPr>
          <p:nvPr/>
        </p:nvSpPr>
        <p:spPr bwMode="auto">
          <a:xfrm>
            <a:off x="1011238" y="1079500"/>
            <a:ext cx="7285037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>
                <a:solidFill>
                  <a:srgbClr val="000000"/>
                </a:solidFill>
                <a:cs typeface="+mn-cs"/>
              </a:rPr>
              <a:t>Falcón-Barroso et sauron 2006, MNRAS, 369, 529</a:t>
            </a:r>
          </a:p>
        </p:txBody>
      </p:sp>
      <p:pic>
        <p:nvPicPr>
          <p:cNvPr id="193542" name="Picture 9" descr="FalcBarr-N3623-R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13" y="1901825"/>
            <a:ext cx="9545638" cy="423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3" name="Picture 10" descr="2MASS_MESSIER_065_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50" y="1482725"/>
            <a:ext cx="2336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44" name="Picture 11" descr="NGC_3623_I_gri_lbf2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663" y="1482725"/>
            <a:ext cx="309562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3740" name="Text Box 12"/>
          <p:cNvSpPr txBox="1">
            <a:spLocks noChangeArrowheads="1"/>
          </p:cNvSpPr>
          <p:nvPr/>
        </p:nvSpPr>
        <p:spPr bwMode="auto">
          <a:xfrm>
            <a:off x="3335338" y="1527175"/>
            <a:ext cx="11160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rgbClr val="000000"/>
                </a:solidFill>
                <a:cs typeface="+mn-cs"/>
              </a:rPr>
              <a:t>2MASS K</a:t>
            </a:r>
            <a:endParaRPr lang="en-US" sz="1900">
              <a:solidFill>
                <a:srgbClr val="000000"/>
              </a:solidFill>
              <a:cs typeface="+mn-cs"/>
            </a:endParaRPr>
          </a:p>
        </p:txBody>
      </p:sp>
      <p:sp>
        <p:nvSpPr>
          <p:cNvPr id="713741" name="Text Box 13"/>
          <p:cNvSpPr txBox="1">
            <a:spLocks noChangeArrowheads="1"/>
          </p:cNvSpPr>
          <p:nvPr/>
        </p:nvSpPr>
        <p:spPr bwMode="auto">
          <a:xfrm>
            <a:off x="5657850" y="1527175"/>
            <a:ext cx="11303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rgbClr val="FFD3A4"/>
                </a:solidFill>
                <a:cs typeface="+mn-cs"/>
              </a:rPr>
              <a:t>SDSS gri</a:t>
            </a:r>
            <a:endParaRPr lang="en-US" sz="190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7675"/>
            <a:ext cx="9144000" cy="652463"/>
          </a:xfrm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solidFill>
                  <a:srgbClr val="006600"/>
                </a:solidFill>
                <a:cs typeface="+mj-cs"/>
              </a:rPr>
              <a:t>Central </a:t>
            </a:r>
            <a:r>
              <a:rPr lang="ja-JP" altLang="en-US" sz="2200" smtClean="0">
                <a:solidFill>
                  <a:srgbClr val="006600"/>
                </a:solidFill>
                <a:latin typeface="Arial"/>
                <a:cs typeface="+mj-cs"/>
              </a:rPr>
              <a:t>“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Extra Light</a:t>
            </a:r>
            <a:r>
              <a:rPr lang="ja-JP" altLang="en-US" sz="2200" smtClean="0">
                <a:solidFill>
                  <a:srgbClr val="006600"/>
                </a:solidFill>
                <a:latin typeface="Arial"/>
                <a:cs typeface="+mj-cs"/>
              </a:rPr>
              <a:t>”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 </a:t>
            </a:r>
            <a:r>
              <a:rPr lang="en-US" sz="2200" smtClean="0">
                <a:solidFill>
                  <a:srgbClr val="006600"/>
                </a:solidFill>
                <a:cs typeface="+mj-cs"/>
                <a:sym typeface="Symbol" charset="0"/>
              </a:rPr>
              <a:t>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 </a:t>
            </a:r>
            <a:r>
              <a:rPr lang="ja-JP" altLang="en-US" sz="2200" smtClean="0">
                <a:solidFill>
                  <a:srgbClr val="006600"/>
                </a:solidFill>
                <a:latin typeface="Arial"/>
                <a:cs typeface="+mj-cs"/>
              </a:rPr>
              <a:t>“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Bulge</a:t>
            </a:r>
            <a:r>
              <a:rPr lang="ja-JP" altLang="en-US" sz="2200" smtClean="0">
                <a:solidFill>
                  <a:srgbClr val="006600"/>
                </a:solidFill>
                <a:latin typeface="Arial"/>
                <a:cs typeface="+mj-cs"/>
              </a:rPr>
              <a:t>”</a:t>
            </a:r>
            <a:r>
              <a:rPr lang="en-US" sz="2200" smtClean="0">
                <a:solidFill>
                  <a:srgbClr val="006600"/>
                </a:solidFill>
                <a:cs typeface="+mj-cs"/>
              </a:rPr>
              <a:t> Is Disky: Cold &amp; Rapidly Rotating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  <p:sp>
        <p:nvSpPr>
          <p:cNvPr id="826371" name="Rectangle 3"/>
          <p:cNvSpPr>
            <a:spLocks noChangeArrowheads="1"/>
          </p:cNvSpPr>
          <p:nvPr/>
        </p:nvSpPr>
        <p:spPr bwMode="auto">
          <a:xfrm>
            <a:off x="2519363" y="738188"/>
            <a:ext cx="4981575" cy="611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826372" name="Rectangle 4"/>
          <p:cNvSpPr>
            <a:spLocks noChangeArrowheads="1"/>
          </p:cNvSpPr>
          <p:nvPr/>
        </p:nvSpPr>
        <p:spPr bwMode="auto">
          <a:xfrm>
            <a:off x="0" y="80963"/>
            <a:ext cx="9144000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200" b="1">
                <a:solidFill>
                  <a:srgbClr val="006600"/>
                </a:solidFill>
                <a:cs typeface="+mn-cs"/>
              </a:rPr>
              <a:t>Pseudobulge Evidence Includes:</a:t>
            </a:r>
            <a:endParaRPr lang="en-US" sz="2800" b="1">
              <a:solidFill>
                <a:srgbClr val="187534"/>
              </a:solidFill>
              <a:cs typeface="+mn-cs"/>
              <a:sym typeface="Wingdings" charset="0"/>
            </a:endParaRPr>
          </a:p>
        </p:txBody>
      </p:sp>
      <p:sp>
        <p:nvSpPr>
          <p:cNvPr id="826373" name="Text Box 5"/>
          <p:cNvSpPr txBox="1">
            <a:spLocks noChangeArrowheads="1"/>
          </p:cNvSpPr>
          <p:nvPr/>
        </p:nvSpPr>
        <p:spPr bwMode="auto">
          <a:xfrm>
            <a:off x="1011238" y="1079500"/>
            <a:ext cx="7285037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900">
                <a:solidFill>
                  <a:srgbClr val="000000"/>
                </a:solidFill>
                <a:cs typeface="+mn-cs"/>
              </a:rPr>
              <a:t>Falcón-Barroso et sauron 2006, MNRAS, 369, 529</a:t>
            </a:r>
          </a:p>
        </p:txBody>
      </p:sp>
      <p:pic>
        <p:nvPicPr>
          <p:cNvPr id="195590" name="Picture 7" descr="FalcBarr-N5689-R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3113"/>
            <a:ext cx="9144000" cy="424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1" name="Picture 8" descr="NGC_5689-gri-cr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611313"/>
            <a:ext cx="4714875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79475"/>
            <a:ext cx="484505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53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9188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>
                <a:solidFill>
                  <a:srgbClr val="E00202"/>
                </a:solidFill>
                <a:cs typeface="+mj-cs"/>
              </a:rPr>
              <a:t>Many pseudobulges have V/</a:t>
            </a:r>
            <a:r>
              <a:rPr lang="en-US" sz="2000" smtClean="0">
                <a:solidFill>
                  <a:srgbClr val="E00202"/>
                </a:solidFill>
                <a:cs typeface="+mj-cs"/>
                <a:sym typeface="Symbol" charset="0"/>
              </a:rPr>
              <a:t></a:t>
            </a:r>
            <a:r>
              <a:rPr lang="en-US" sz="2000" smtClean="0">
                <a:solidFill>
                  <a:srgbClr val="E00202"/>
                </a:solidFill>
                <a:cs typeface="+mj-cs"/>
              </a:rPr>
              <a:t> values above the oblate line describing rotationally flattened, isotropic spheroids in the V/</a:t>
            </a:r>
            <a:r>
              <a:rPr lang="en-US" sz="2000" smtClean="0">
                <a:solidFill>
                  <a:srgbClr val="E00202"/>
                </a:solidFill>
                <a:cs typeface="+mj-cs"/>
                <a:sym typeface="Symbol" charset="0"/>
              </a:rPr>
              <a:t></a:t>
            </a:r>
            <a:r>
              <a:rPr lang="en-US" sz="2000" smtClean="0">
                <a:solidFill>
                  <a:srgbClr val="E00202"/>
                </a:solidFill>
                <a:cs typeface="+mj-cs"/>
              </a:rPr>
              <a:t> — </a:t>
            </a:r>
            <a:r>
              <a:rPr lang="en-US" sz="2000" smtClean="0">
                <a:solidFill>
                  <a:srgbClr val="E00202"/>
                </a:solidFill>
                <a:cs typeface="+mj-cs"/>
                <a:sym typeface="Symbol" charset="0"/>
              </a:rPr>
              <a:t></a:t>
            </a:r>
            <a:r>
              <a:rPr lang="en-US" sz="2000" smtClean="0">
                <a:solidFill>
                  <a:srgbClr val="E00202"/>
                </a:solidFill>
                <a:cs typeface="+mj-cs"/>
              </a:rPr>
              <a:t> diagram.</a:t>
            </a:r>
            <a:br>
              <a:rPr lang="en-US" sz="2000" smtClean="0">
                <a:solidFill>
                  <a:srgbClr val="E00202"/>
                </a:solidFill>
                <a:cs typeface="+mj-cs"/>
              </a:rPr>
            </a:br>
            <a:endParaRPr lang="en-US" sz="1500" b="0" smtClean="0">
              <a:solidFill>
                <a:srgbClr val="33CC33"/>
              </a:solidFill>
              <a:cs typeface="+mj-cs"/>
            </a:endParaRPr>
          </a:p>
        </p:txBody>
      </p:sp>
      <p:sp>
        <p:nvSpPr>
          <p:cNvPr id="955396" name="Rectangle 4"/>
          <p:cNvSpPr>
            <a:spLocks noChangeArrowheads="1"/>
          </p:cNvSpPr>
          <p:nvPr/>
        </p:nvSpPr>
        <p:spPr bwMode="auto">
          <a:xfrm>
            <a:off x="1838325" y="3298825"/>
            <a:ext cx="577850" cy="4064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pic>
        <p:nvPicPr>
          <p:cNvPr id="1976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3068638"/>
            <a:ext cx="4090987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5398" name="Rectangle 6"/>
          <p:cNvSpPr>
            <a:spLocks noChangeArrowheads="1"/>
          </p:cNvSpPr>
          <p:nvPr/>
        </p:nvSpPr>
        <p:spPr bwMode="auto">
          <a:xfrm>
            <a:off x="7011988" y="2959100"/>
            <a:ext cx="107950" cy="25273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000000"/>
              </a:solidFill>
              <a:cs typeface="+mn-cs"/>
            </a:endParaRPr>
          </a:p>
        </p:txBody>
      </p:sp>
      <p:sp>
        <p:nvSpPr>
          <p:cNvPr id="955399" name="Rectangle 7"/>
          <p:cNvSpPr>
            <a:spLocks noChangeArrowheads="1"/>
          </p:cNvSpPr>
          <p:nvPr/>
        </p:nvSpPr>
        <p:spPr bwMode="auto">
          <a:xfrm>
            <a:off x="5040313" y="2582863"/>
            <a:ext cx="4103687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rgbClr val="FF1C2B"/>
                </a:solidFill>
                <a:cs typeface="+mn-cs"/>
              </a:rPr>
              <a:t>NGC 2950 Nuclear Bar</a:t>
            </a:r>
            <a:endParaRPr lang="en-US" sz="2800" b="1">
              <a:solidFill>
                <a:srgbClr val="0000FF"/>
              </a:solidFill>
              <a:cs typeface="+mn-cs"/>
              <a:sym typeface="Wingdings" charset="0"/>
            </a:endParaRPr>
          </a:p>
        </p:txBody>
      </p:sp>
      <p:sp>
        <p:nvSpPr>
          <p:cNvPr id="955400" name="Text Box 8"/>
          <p:cNvSpPr txBox="1">
            <a:spLocks noChangeArrowheads="1"/>
          </p:cNvSpPr>
          <p:nvPr/>
        </p:nvSpPr>
        <p:spPr bwMode="auto">
          <a:xfrm>
            <a:off x="5310188" y="5421313"/>
            <a:ext cx="3649662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>
                <a:solidFill>
                  <a:srgbClr val="FFFFFF"/>
                </a:solidFill>
                <a:cs typeface="+mn-cs"/>
                <a:sym typeface="Symbol" charset="0"/>
              </a:rPr>
              <a:t>Kormendy 1982 Saas-Fee Course</a:t>
            </a:r>
            <a:endParaRPr lang="en-US" sz="1500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400" y="47625"/>
            <a:ext cx="9058275" cy="2279650"/>
          </a:xfrm>
          <a:solidFill>
            <a:srgbClr val="CCECFF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sz="2400" smtClean="0">
                <a:solidFill>
                  <a:srgbClr val="000066"/>
                </a:solidFill>
                <a:cs typeface="+mj-cs"/>
              </a:rPr>
              <a:t>The physics that underlies the internal evolution of disks      is very general (Lynden-Bell, Tremaine):</a:t>
            </a:r>
            <a:br>
              <a:rPr lang="en-US" sz="2400" smtClean="0">
                <a:solidFill>
                  <a:srgbClr val="000066"/>
                </a:solidFill>
                <a:cs typeface="+mj-cs"/>
              </a:rPr>
            </a:br>
            <a:r>
              <a:rPr lang="en-US" sz="1000" smtClean="0">
                <a:solidFill>
                  <a:srgbClr val="000066"/>
                </a:solidFill>
                <a:cs typeface="+mj-cs"/>
              </a:rPr>
              <a:t/>
            </a:r>
            <a:br>
              <a:rPr lang="en-US" sz="1000" smtClean="0">
                <a:solidFill>
                  <a:srgbClr val="000066"/>
                </a:solidFill>
                <a:cs typeface="+mj-cs"/>
              </a:rPr>
            </a:br>
            <a:r>
              <a:rPr lang="en-US" sz="2400" smtClean="0">
                <a:solidFill>
                  <a:srgbClr val="000066"/>
                </a:solidFill>
                <a:cs typeface="+mj-cs"/>
              </a:rPr>
              <a:t>Self-gravitating objects spread because their                     heat capacity is negative.</a:t>
            </a:r>
            <a:r>
              <a:rPr lang="en-US" sz="2600" smtClean="0">
                <a:solidFill>
                  <a:srgbClr val="000066"/>
                </a:solidFill>
                <a:cs typeface="+mj-cs"/>
              </a:rPr>
              <a:t/>
            </a:r>
            <a:br>
              <a:rPr lang="en-US" sz="2600" smtClean="0">
                <a:solidFill>
                  <a:srgbClr val="000066"/>
                </a:solidFill>
                <a:cs typeface="+mj-cs"/>
              </a:rPr>
            </a:br>
            <a:r>
              <a:rPr lang="en-US" sz="1000" b="0" smtClean="0">
                <a:solidFill>
                  <a:srgbClr val="000066"/>
                </a:solidFill>
                <a:cs typeface="+mj-cs"/>
              </a:rPr>
              <a:t/>
            </a:r>
            <a:br>
              <a:rPr lang="en-US" sz="1000" b="0" smtClean="0">
                <a:solidFill>
                  <a:srgbClr val="000066"/>
                </a:solidFill>
                <a:cs typeface="+mj-cs"/>
              </a:rPr>
            </a:br>
            <a:r>
              <a:rPr lang="en-US" sz="2300" b="0" smtClean="0">
                <a:solidFill>
                  <a:srgbClr val="000066"/>
                </a:solidFill>
                <a:cs typeface="+mj-cs"/>
              </a:rPr>
              <a:t>Kormendy &amp; Fisher 2005, RevMexA&amp;A, 23, 101</a:t>
            </a:r>
            <a:endParaRPr lang="en-US" smtClean="0">
              <a:solidFill>
                <a:srgbClr val="0000FF"/>
              </a:solidFill>
              <a:cs typeface="+mj-cs"/>
              <a:sym typeface="Wingdings" charset="0"/>
            </a:endParaRPr>
          </a:p>
        </p:txBody>
      </p:sp>
      <p:sp>
        <p:nvSpPr>
          <p:cNvPr id="715779" name="Text Box 3"/>
          <p:cNvSpPr txBox="1">
            <a:spLocks noChangeArrowheads="1"/>
          </p:cNvSpPr>
          <p:nvPr/>
        </p:nvSpPr>
        <p:spPr bwMode="auto">
          <a:xfrm>
            <a:off x="128588" y="2414588"/>
            <a:ext cx="9144000" cy="420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</a:rPr>
              <a:t> Temperature T </a:t>
            </a:r>
            <a:r>
              <a:rPr lang="en-US" sz="2400">
                <a:solidFill>
                  <a:srgbClr val="CCECFF"/>
                </a:solidFill>
                <a:cs typeface="+mn-cs"/>
                <a:sym typeface="Symbol" charset="0"/>
              </a:rPr>
              <a:t> v</a:t>
            </a:r>
            <a:r>
              <a:rPr lang="en-US" sz="2400" baseline="30000">
                <a:solidFill>
                  <a:srgbClr val="CCECFF"/>
                </a:solidFill>
                <a:cs typeface="+mn-cs"/>
                <a:sym typeface="Symbol" charset="0"/>
              </a:rPr>
              <a:t>2</a:t>
            </a:r>
            <a:r>
              <a:rPr lang="en-US" sz="2400">
                <a:solidFill>
                  <a:srgbClr val="CCECFF"/>
                </a:solidFill>
                <a:cs typeface="+mn-cs"/>
                <a:sym typeface="Symbol" charset="0"/>
              </a:rPr>
              <a:t>; </a:t>
            </a:r>
          </a:p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  <a:sym typeface="Symbol" charset="0"/>
              </a:rPr>
              <a:t>     Virial theorem 2KE + PE = 0.    Total E  KE + PE = -KE.</a:t>
            </a:r>
          </a:p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  <a:sym typeface="Symbol" charset="0"/>
              </a:rPr>
              <a:t>     Therefore heat capacity  dE/dT  d[ -Nmv</a:t>
            </a:r>
            <a:r>
              <a:rPr lang="en-US" sz="2400" baseline="30000">
                <a:solidFill>
                  <a:srgbClr val="CCECFF"/>
                </a:solidFill>
                <a:cs typeface="+mn-cs"/>
                <a:sym typeface="Symbol" charset="0"/>
              </a:rPr>
              <a:t>2</a:t>
            </a:r>
            <a:r>
              <a:rPr lang="en-US" sz="2400">
                <a:solidFill>
                  <a:srgbClr val="CCECFF"/>
                </a:solidFill>
                <a:cs typeface="+mn-cs"/>
                <a:sym typeface="Symbol" charset="0"/>
              </a:rPr>
              <a:t>/2 ]/d[ v</a:t>
            </a:r>
            <a:r>
              <a:rPr lang="en-US" sz="2400" baseline="30000">
                <a:solidFill>
                  <a:srgbClr val="CCECFF"/>
                </a:solidFill>
                <a:cs typeface="+mn-cs"/>
                <a:sym typeface="Symbol" charset="0"/>
              </a:rPr>
              <a:t>2</a:t>
            </a:r>
            <a:r>
              <a:rPr lang="en-US" sz="2400">
                <a:solidFill>
                  <a:srgbClr val="CCECFF"/>
                </a:solidFill>
                <a:cs typeface="+mn-cs"/>
                <a:sym typeface="Symbol" charset="0"/>
              </a:rPr>
              <a:t> ] &lt; 0.</a:t>
            </a:r>
          </a:p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  <a:sym typeface="Symbol" charset="0"/>
              </a:rPr>
              <a:t>     Therefore, if the system loses energy, it gets hotter.</a:t>
            </a:r>
            <a:endParaRPr lang="en-US" sz="2400">
              <a:solidFill>
                <a:srgbClr val="CCECFF"/>
              </a:solidFill>
              <a:cs typeface="+mn-cs"/>
            </a:endParaRPr>
          </a:p>
          <a:p>
            <a:pPr>
              <a:lnSpc>
                <a:spcPct val="110000"/>
              </a:lnSpc>
              <a:defRPr/>
            </a:pPr>
            <a:endParaRPr lang="en-US" sz="1500">
              <a:solidFill>
                <a:srgbClr val="CCECFF"/>
              </a:solidFill>
              <a:cs typeface="+mn-cs"/>
            </a:endParaRPr>
          </a:p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</a:rPr>
              <a:t>If the center of the system gets slightly hotter than the outside,</a:t>
            </a:r>
          </a:p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</a:rPr>
              <a:t>     heat flows outward, the center gets hotter, and this promotes</a:t>
            </a:r>
          </a:p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</a:rPr>
              <a:t>     more heat flow.</a:t>
            </a:r>
          </a:p>
          <a:p>
            <a:pPr>
              <a:lnSpc>
                <a:spcPct val="110000"/>
              </a:lnSpc>
              <a:defRPr/>
            </a:pPr>
            <a:endParaRPr lang="en-US" sz="1500">
              <a:solidFill>
                <a:srgbClr val="CCECFF"/>
              </a:solidFill>
              <a:cs typeface="+mn-cs"/>
            </a:endParaRPr>
          </a:p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</a:rPr>
              <a:t>The system spreads</a:t>
            </a:r>
            <a:r>
              <a:rPr lang="en-US" sz="1200">
                <a:solidFill>
                  <a:srgbClr val="CCECFF"/>
                </a:solidFill>
                <a:cs typeface="+mn-cs"/>
              </a:rPr>
              <a:t> </a:t>
            </a:r>
            <a:r>
              <a:rPr lang="en-US" sz="2400">
                <a:solidFill>
                  <a:srgbClr val="CCECFF"/>
                </a:solidFill>
                <a:cs typeface="+mn-cs"/>
              </a:rPr>
              <a:t>—</a:t>
            </a:r>
            <a:r>
              <a:rPr lang="en-US" sz="1200">
                <a:solidFill>
                  <a:srgbClr val="CCECFF"/>
                </a:solidFill>
                <a:cs typeface="+mn-cs"/>
              </a:rPr>
              <a:t> </a:t>
            </a:r>
            <a:r>
              <a:rPr lang="en-US" sz="2400">
                <a:solidFill>
                  <a:srgbClr val="CCECFF"/>
                </a:solidFill>
                <a:cs typeface="+mn-cs"/>
              </a:rPr>
              <a:t>it forms a dense core by expanding a</a:t>
            </a:r>
          </a:p>
          <a:p>
            <a:pPr>
              <a:lnSpc>
                <a:spcPct val="110000"/>
              </a:lnSpc>
              <a:defRPr/>
            </a:pPr>
            <a:r>
              <a:rPr lang="en-US" sz="2400">
                <a:solidFill>
                  <a:srgbClr val="CCECFF"/>
                </a:solidFill>
                <a:cs typeface="+mn-cs"/>
              </a:rPr>
              <a:t>     diffuse halo — if </a:t>
            </a:r>
            <a:r>
              <a:rPr lang="en-US" sz="2400">
                <a:solidFill>
                  <a:srgbClr val="CCECFF"/>
                </a:solidFill>
                <a:cs typeface="+mn-cs"/>
                <a:sym typeface="Symbol" charset="0"/>
              </a:rPr>
              <a:t> mechanism to transport energy outward</a:t>
            </a:r>
            <a:r>
              <a:rPr lang="en-US" sz="2400">
                <a:solidFill>
                  <a:srgbClr val="CCECFF"/>
                </a:solidFill>
                <a:cs typeface="+mn-cs"/>
              </a:rPr>
              <a:t>.</a:t>
            </a:r>
          </a:p>
        </p:txBody>
      </p:sp>
      <p:sp>
        <p:nvSpPr>
          <p:cNvPr id="715780" name="Line 4"/>
          <p:cNvSpPr>
            <a:spLocks noChangeShapeType="1"/>
          </p:cNvSpPr>
          <p:nvPr/>
        </p:nvSpPr>
        <p:spPr bwMode="auto">
          <a:xfrm>
            <a:off x="2698750" y="2481263"/>
            <a:ext cx="271463" cy="0"/>
          </a:xfrm>
          <a:prstGeom prst="line">
            <a:avLst/>
          </a:prstGeom>
          <a:noFill/>
          <a:ln w="19050">
            <a:solidFill>
              <a:srgbClr val="CCE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15781" name="Line 5"/>
          <p:cNvSpPr>
            <a:spLocks noChangeShapeType="1"/>
          </p:cNvSpPr>
          <p:nvPr/>
        </p:nvSpPr>
        <p:spPr bwMode="auto">
          <a:xfrm>
            <a:off x="7399338" y="3298825"/>
            <a:ext cx="271462" cy="0"/>
          </a:xfrm>
          <a:prstGeom prst="line">
            <a:avLst/>
          </a:prstGeom>
          <a:noFill/>
          <a:ln w="19050">
            <a:solidFill>
              <a:srgbClr val="CCE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15782" name="Line 6"/>
          <p:cNvSpPr>
            <a:spLocks noChangeShapeType="1"/>
          </p:cNvSpPr>
          <p:nvPr/>
        </p:nvSpPr>
        <p:spPr bwMode="auto">
          <a:xfrm>
            <a:off x="6269038" y="3294063"/>
            <a:ext cx="271462" cy="0"/>
          </a:xfrm>
          <a:prstGeom prst="line">
            <a:avLst/>
          </a:prstGeom>
          <a:noFill/>
          <a:ln w="19050">
            <a:solidFill>
              <a:srgbClr val="CCEC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1" descr="NGC_2859-I-gri-lbf20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5" name="Rectangle 3"/>
          <p:cNvSpPr>
            <a:spLocks noGrp="1" noChangeArrowheads="1"/>
          </p:cNvSpPr>
          <p:nvPr>
            <p:ph type="title"/>
          </p:nvPr>
        </p:nvSpPr>
        <p:spPr>
          <a:xfrm>
            <a:off x="217488" y="0"/>
            <a:ext cx="8686800" cy="6985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 smtClean="0">
                <a:solidFill>
                  <a:srgbClr val="FFDAC0"/>
                </a:solidFill>
                <a:cs typeface="+mj-cs"/>
              </a:rPr>
              <a:t>NGC 2859 (R)SB(lens)0 has a nuclear bar</a:t>
            </a:r>
            <a:r>
              <a:rPr lang="en-US" altLang="en-US" dirty="0" smtClean="0">
                <a:solidFill>
                  <a:srgbClr val="29037F"/>
                </a:solidFill>
                <a:cs typeface="+mj-cs"/>
              </a:rPr>
              <a:t>.</a:t>
            </a:r>
            <a:endParaRPr lang="en-US" altLang="en-US" dirty="0" smtClean="0"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8" y="520700"/>
            <a:ext cx="288925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15938"/>
            <a:ext cx="2870200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063" y="517525"/>
            <a:ext cx="3006725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0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3" y="3373438"/>
            <a:ext cx="326390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3349625"/>
            <a:ext cx="3227388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76613"/>
            <a:ext cx="2889250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3112" name="Text Box 8"/>
          <p:cNvSpPr txBox="1">
            <a:spLocks noChangeArrowheads="1"/>
          </p:cNvSpPr>
          <p:nvPr/>
        </p:nvSpPr>
        <p:spPr bwMode="auto">
          <a:xfrm>
            <a:off x="0" y="6265863"/>
            <a:ext cx="93106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cs typeface="+mn-cs"/>
              </a:rPr>
              <a:t>Nuclear bars are oriented randomly with respect to main bars </a:t>
            </a:r>
            <a:r>
              <a:rPr lang="en-US" b="1">
                <a:solidFill>
                  <a:srgbClr val="000000"/>
                </a:solidFill>
                <a:cs typeface="+mn-cs"/>
                <a:sym typeface="Symbol" charset="0"/>
              </a:rPr>
              <a:t></a:t>
            </a:r>
            <a:r>
              <a:rPr lang="en-US" b="1">
                <a:solidFill>
                  <a:srgbClr val="000000"/>
                </a:solidFill>
                <a:cs typeface="+mn-cs"/>
              </a:rPr>
              <a:t> different </a:t>
            </a:r>
            <a:r>
              <a:rPr lang="en-US" b="1">
                <a:solidFill>
                  <a:srgbClr val="000000"/>
                </a:solidFill>
                <a:cs typeface="+mn-cs"/>
                <a:sym typeface="Symbol" charset="0"/>
              </a:rPr>
              <a:t></a:t>
            </a:r>
            <a:r>
              <a:rPr lang="en-US" b="1" baseline="-25000">
                <a:solidFill>
                  <a:srgbClr val="000000"/>
                </a:solidFill>
                <a:cs typeface="+mn-cs"/>
                <a:sym typeface="Symbol" charset="0"/>
              </a:rPr>
              <a:t>p</a:t>
            </a:r>
            <a:r>
              <a:rPr lang="en-US" b="1">
                <a:solidFill>
                  <a:srgbClr val="000000"/>
                </a:solidFill>
                <a:cs typeface="+mn-cs"/>
              </a:rPr>
              <a:t>. </a:t>
            </a:r>
          </a:p>
        </p:txBody>
      </p:sp>
      <p:sp>
        <p:nvSpPr>
          <p:cNvPr id="943113" name="Text Box 9"/>
          <p:cNvSpPr txBox="1">
            <a:spLocks noChangeArrowheads="1"/>
          </p:cNvSpPr>
          <p:nvPr/>
        </p:nvSpPr>
        <p:spPr bwMode="auto">
          <a:xfrm>
            <a:off x="735013" y="88900"/>
            <a:ext cx="76612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cs typeface="+mn-cs"/>
              </a:rPr>
              <a:t>Nuclear bars are pseudobulge signatures.</a:t>
            </a:r>
            <a:endParaRPr lang="en-US" sz="2000">
              <a:solidFill>
                <a:srgbClr val="000000"/>
              </a:solidFill>
              <a:latin typeface="Times" charset="0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 N4565.jpg                                                      00007C41Hubble's HD                    ABA78158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25" y="157163"/>
            <a:ext cx="6880225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5" name="Rectangle 3"/>
          <p:cNvSpPr>
            <a:spLocks noGrp="1" noChangeArrowheads="1"/>
          </p:cNvSpPr>
          <p:nvPr>
            <p:ph type="title"/>
          </p:nvPr>
        </p:nvSpPr>
        <p:spPr>
          <a:xfrm>
            <a:off x="217488" y="0"/>
            <a:ext cx="8686800" cy="6985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mtClean="0">
                <a:solidFill>
                  <a:srgbClr val="29037F"/>
                </a:solidFill>
                <a:cs typeface="+mj-cs"/>
              </a:rPr>
              <a:t>NGC 4565 (Sb) has a box-shaped pseudobulge.</a:t>
            </a:r>
            <a:endParaRPr lang="en-US" altLang="en-US" smtClean="0"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026318" y="1675606"/>
            <a:ext cx="68580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2643" name="Rectangle 3"/>
          <p:cNvSpPr>
            <a:spLocks noChangeArrowheads="1"/>
          </p:cNvSpPr>
          <p:nvPr/>
        </p:nvSpPr>
        <p:spPr bwMode="auto">
          <a:xfrm>
            <a:off x="8513763" y="4364038"/>
            <a:ext cx="196850" cy="24939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52644" name="Text Box 4"/>
          <p:cNvSpPr txBox="1">
            <a:spLocks noChangeArrowheads="1"/>
          </p:cNvSpPr>
          <p:nvPr/>
        </p:nvSpPr>
        <p:spPr bwMode="auto">
          <a:xfrm>
            <a:off x="112713" y="39688"/>
            <a:ext cx="8943975" cy="8540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FF6600"/>
                </a:solidFill>
                <a:latin typeface="Times" charset="0"/>
                <a:cs typeface="+mn-cs"/>
              </a:rPr>
              <a:t> </a:t>
            </a:r>
            <a:r>
              <a:rPr lang="en-US" sz="2000" b="1">
                <a:solidFill>
                  <a:srgbClr val="FFF1BD"/>
                </a:solidFill>
                <a:cs typeface="+mn-cs"/>
              </a:rPr>
              <a:t>N-body simulations </a:t>
            </a:r>
            <a:r>
              <a:rPr lang="en-US" sz="2000" b="1">
                <a:solidFill>
                  <a:srgbClr val="FFF1BD"/>
                </a:solidFill>
                <a:cs typeface="+mn-cs"/>
                <a:sym typeface="Symbol" charset="0"/>
              </a:rPr>
              <a:t></a:t>
            </a:r>
            <a:r>
              <a:rPr lang="en-US" sz="2000" b="1">
                <a:solidFill>
                  <a:srgbClr val="FFF1BD"/>
                </a:solidFill>
                <a:cs typeface="+mn-cs"/>
              </a:rPr>
              <a:t> box-shaped </a:t>
            </a:r>
            <a:r>
              <a:rPr lang="ja-JP" altLang="en-US" sz="2000" b="1">
                <a:solidFill>
                  <a:srgbClr val="FFF1BD"/>
                </a:solidFill>
                <a:latin typeface="Arial"/>
                <a:cs typeface="+mn-cs"/>
              </a:rPr>
              <a:t>“</a:t>
            </a:r>
            <a:r>
              <a:rPr lang="en-US" sz="2000" b="1">
                <a:solidFill>
                  <a:srgbClr val="FFF1BD"/>
                </a:solidFill>
                <a:cs typeface="+mn-cs"/>
              </a:rPr>
              <a:t>bulges</a:t>
            </a:r>
            <a:r>
              <a:rPr lang="ja-JP" altLang="en-US" sz="2000" b="1">
                <a:solidFill>
                  <a:srgbClr val="FFF1BD"/>
                </a:solidFill>
                <a:latin typeface="Arial"/>
                <a:cs typeface="+mn-cs"/>
              </a:rPr>
              <a:t>”</a:t>
            </a:r>
            <a:r>
              <a:rPr lang="en-US" sz="2000" b="1">
                <a:solidFill>
                  <a:srgbClr val="FFF1BD"/>
                </a:solidFill>
                <a:cs typeface="+mn-cs"/>
              </a:rPr>
              <a:t> are edge-on bars*. Observing one is sufficient grounds for identifying a pseudobulge</a:t>
            </a:r>
            <a:r>
              <a:rPr lang="en-US" sz="2600" b="1">
                <a:solidFill>
                  <a:srgbClr val="FFF1BD"/>
                </a:solidFill>
                <a:cs typeface="+mn-cs"/>
              </a:rPr>
              <a:t>.</a:t>
            </a:r>
            <a:endParaRPr lang="en-US" sz="2400" b="1">
              <a:solidFill>
                <a:srgbClr val="FFF1BD"/>
              </a:solidFill>
              <a:cs typeface="+mn-cs"/>
            </a:endParaRPr>
          </a:p>
        </p:txBody>
      </p:sp>
      <p:sp>
        <p:nvSpPr>
          <p:cNvPr id="752645" name="Text Box 5"/>
          <p:cNvSpPr txBox="1">
            <a:spLocks noChangeArrowheads="1"/>
          </p:cNvSpPr>
          <p:nvPr/>
        </p:nvSpPr>
        <p:spPr bwMode="auto">
          <a:xfrm>
            <a:off x="3281363" y="6203950"/>
            <a:ext cx="5776912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>
                <a:solidFill>
                  <a:srgbClr val="FFF1BD"/>
                </a:solidFill>
                <a:cs typeface="+mn-cs"/>
              </a:rPr>
              <a:t>*Bureau, Combes, Pfenniger, Sellwood … in many papers;</a:t>
            </a:r>
          </a:p>
          <a:p>
            <a:pPr algn="ctr">
              <a:defRPr/>
            </a:pPr>
            <a:r>
              <a:rPr lang="en-US" sz="1500" b="1">
                <a:solidFill>
                  <a:srgbClr val="FFF1BD"/>
                </a:solidFill>
                <a:cs typeface="+mn-cs"/>
              </a:rPr>
              <a:t>Lia Athanassoula</a:t>
            </a:r>
            <a:r>
              <a:rPr lang="ja-JP" altLang="en-US" sz="1500" b="1">
                <a:solidFill>
                  <a:srgbClr val="FFF1BD"/>
                </a:solidFill>
                <a:latin typeface="Arial"/>
                <a:cs typeface="+mn-cs"/>
              </a:rPr>
              <a:t>’</a:t>
            </a:r>
            <a:r>
              <a:rPr lang="en-US" sz="1500" b="1">
                <a:solidFill>
                  <a:srgbClr val="FFF1BD"/>
                </a:solidFill>
                <a:cs typeface="+mn-cs"/>
              </a:rPr>
              <a:t>s lectures at this school.</a:t>
            </a:r>
          </a:p>
        </p:txBody>
      </p:sp>
      <p:sp>
        <p:nvSpPr>
          <p:cNvPr id="752646" name="Text Box 6"/>
          <p:cNvSpPr txBox="1">
            <a:spLocks noChangeArrowheads="1"/>
          </p:cNvSpPr>
          <p:nvPr/>
        </p:nvSpPr>
        <p:spPr bwMode="auto">
          <a:xfrm>
            <a:off x="3968750" y="2595563"/>
            <a:ext cx="5175250" cy="253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FFF1BD"/>
                </a:solidFill>
                <a:cs typeface="+mn-cs"/>
              </a:rPr>
              <a:t>E. g. (Kormendy 2007, IAU 245):</a:t>
            </a:r>
          </a:p>
          <a:p>
            <a:pPr algn="ctr">
              <a:defRPr/>
            </a:pPr>
            <a:endParaRPr lang="en-US" sz="2000" b="1">
              <a:solidFill>
                <a:srgbClr val="FFF1BD"/>
              </a:solidFill>
              <a:cs typeface="+mn-cs"/>
            </a:endParaRPr>
          </a:p>
          <a:p>
            <a:pPr algn="ctr">
              <a:defRPr/>
            </a:pPr>
            <a:r>
              <a:rPr lang="en-US" sz="2000" b="1">
                <a:solidFill>
                  <a:srgbClr val="FFF1BD"/>
                </a:solidFill>
                <a:cs typeface="+mn-cs"/>
              </a:rPr>
              <a:t>NGC 4565  (Sb)</a:t>
            </a:r>
          </a:p>
          <a:p>
            <a:pPr algn="ctr">
              <a:defRPr/>
            </a:pPr>
            <a:r>
              <a:rPr lang="en-US" sz="2000" b="1">
                <a:solidFill>
                  <a:srgbClr val="FFF1BD"/>
                </a:solidFill>
                <a:cs typeface="+mn-cs"/>
              </a:rPr>
              <a:t>B/T = 0.4 (Simien &amp; de Vaucouleurs 1986)</a:t>
            </a:r>
          </a:p>
          <a:p>
            <a:pPr algn="ctr">
              <a:defRPr/>
            </a:pPr>
            <a:endParaRPr lang="en-US" sz="2000" b="1">
              <a:solidFill>
                <a:srgbClr val="FFF1BD"/>
              </a:solidFill>
              <a:cs typeface="+mn-cs"/>
            </a:endParaRPr>
          </a:p>
          <a:p>
            <a:pPr algn="ctr">
              <a:defRPr/>
            </a:pPr>
            <a:r>
              <a:rPr lang="en-US" sz="2000" b="1">
                <a:solidFill>
                  <a:srgbClr val="FFF1BD"/>
                </a:solidFill>
                <a:cs typeface="+mn-cs"/>
              </a:rPr>
              <a:t>But this refers to the </a:t>
            </a:r>
            <a:r>
              <a:rPr lang="ja-JP" altLang="en-US" sz="2000" b="1">
                <a:solidFill>
                  <a:srgbClr val="FFF1BD"/>
                </a:solidFill>
                <a:latin typeface="Arial"/>
                <a:cs typeface="+mn-cs"/>
              </a:rPr>
              <a:t>“</a:t>
            </a:r>
            <a:r>
              <a:rPr lang="en-US" sz="2000" b="1">
                <a:solidFill>
                  <a:srgbClr val="FFF1BD"/>
                </a:solidFill>
                <a:cs typeface="+mn-cs"/>
              </a:rPr>
              <a:t>boxy bulge</a:t>
            </a:r>
            <a:r>
              <a:rPr lang="ja-JP" altLang="en-US" sz="2000" b="1">
                <a:solidFill>
                  <a:srgbClr val="FFF1BD"/>
                </a:solidFill>
                <a:latin typeface="Arial"/>
                <a:cs typeface="+mn-cs"/>
              </a:rPr>
              <a:t>”</a:t>
            </a:r>
            <a:r>
              <a:rPr lang="en-US" sz="2000" b="1">
                <a:solidFill>
                  <a:srgbClr val="FFF1BD"/>
                </a:solidFill>
                <a:cs typeface="+mn-cs"/>
              </a:rPr>
              <a:t>.</a:t>
            </a:r>
          </a:p>
          <a:p>
            <a:pPr algn="ctr">
              <a:defRPr/>
            </a:pPr>
            <a:r>
              <a:rPr lang="en-US" sz="2000" b="1">
                <a:solidFill>
                  <a:srgbClr val="FFF1BD"/>
                </a:solidFill>
                <a:cs typeface="+mn-cs"/>
              </a:rPr>
              <a:t>If the boxy bulge is a bar, </a:t>
            </a:r>
          </a:p>
          <a:p>
            <a:pPr algn="ctr">
              <a:defRPr/>
            </a:pPr>
            <a:r>
              <a:rPr lang="en-US" sz="2000" b="1">
                <a:solidFill>
                  <a:srgbClr val="FFF1BD"/>
                </a:solidFill>
                <a:cs typeface="+mn-cs"/>
              </a:rPr>
              <a:t>where is the real bulge?</a:t>
            </a:r>
            <a:endParaRPr lang="en-US" sz="2400" b="1">
              <a:solidFill>
                <a:srgbClr val="FFF1BD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026318" y="1675606"/>
            <a:ext cx="6858000" cy="48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4691" name="Rectangle 3"/>
          <p:cNvSpPr>
            <a:spLocks noChangeArrowheads="1"/>
          </p:cNvSpPr>
          <p:nvPr/>
        </p:nvSpPr>
        <p:spPr bwMode="auto">
          <a:xfrm>
            <a:off x="8513763" y="4364038"/>
            <a:ext cx="196850" cy="24939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54692" name="Text Box 4"/>
          <p:cNvSpPr txBox="1">
            <a:spLocks noChangeArrowheads="1"/>
          </p:cNvSpPr>
          <p:nvPr/>
        </p:nvSpPr>
        <p:spPr bwMode="auto">
          <a:xfrm>
            <a:off x="112713" y="39688"/>
            <a:ext cx="8943975" cy="8239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sz="800" b="1">
              <a:solidFill>
                <a:srgbClr val="FFF1BD"/>
              </a:solidFill>
              <a:cs typeface="+mn-cs"/>
            </a:endParaRPr>
          </a:p>
          <a:p>
            <a:pPr algn="ctr">
              <a:defRPr/>
            </a:pPr>
            <a:r>
              <a:rPr lang="en-US" sz="2000" b="1">
                <a:solidFill>
                  <a:srgbClr val="FFF1BD"/>
                </a:solidFill>
                <a:cs typeface="+mn-cs"/>
              </a:rPr>
              <a:t>Where is the bulge in NGC 4565?  More face-on galaxies like NGC 3945</a:t>
            </a:r>
          </a:p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cs typeface="+mn-cs"/>
              </a:rPr>
              <a:t>00000000000000000000000000000</a:t>
            </a:r>
            <a:r>
              <a:rPr lang="en-US" sz="2000" b="1">
                <a:solidFill>
                  <a:srgbClr val="FFF1BD"/>
                </a:solidFill>
                <a:cs typeface="+mn-cs"/>
              </a:rPr>
              <a:t> show a disk, bar, </a:t>
            </a:r>
            <a:r>
              <a:rPr lang="en-US" sz="2000" b="1" u="sng">
                <a:solidFill>
                  <a:srgbClr val="FFF1BD"/>
                </a:solidFill>
                <a:cs typeface="+mn-cs"/>
              </a:rPr>
              <a:t>and (pseudo)bulge</a:t>
            </a:r>
            <a:r>
              <a:rPr lang="en-US" sz="2000" b="1">
                <a:solidFill>
                  <a:srgbClr val="FFF1BD"/>
                </a:solidFill>
                <a:cs typeface="+mn-cs"/>
              </a:rPr>
              <a:t>.</a:t>
            </a:r>
            <a:endParaRPr lang="en-US" sz="2400" b="1">
              <a:solidFill>
                <a:srgbClr val="FFF1BD"/>
              </a:solidFill>
              <a:cs typeface="+mn-cs"/>
            </a:endParaRPr>
          </a:p>
        </p:txBody>
      </p:sp>
      <p:sp>
        <p:nvSpPr>
          <p:cNvPr id="754693" name="Text Box 5"/>
          <p:cNvSpPr txBox="1">
            <a:spLocks noChangeArrowheads="1"/>
          </p:cNvSpPr>
          <p:nvPr/>
        </p:nvSpPr>
        <p:spPr bwMode="auto">
          <a:xfrm>
            <a:off x="3027363" y="6451600"/>
            <a:ext cx="5126037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>
                <a:solidFill>
                  <a:srgbClr val="FFF1BD"/>
                </a:solidFill>
                <a:cs typeface="+mn-cs"/>
              </a:rPr>
              <a:t>NGC 4565                                      NGC 3945</a:t>
            </a:r>
          </a:p>
        </p:txBody>
      </p:sp>
      <p:pic>
        <p:nvPicPr>
          <p:cNvPr id="205830" name="Picture 6"/>
          <p:cNvPicPr>
            <a:picLocks noChangeAspect="1" noChangeArrowheads="1"/>
          </p:cNvPicPr>
          <p:nvPr/>
        </p:nvPicPr>
        <p:blipFill>
          <a:blip r:embed="rId4">
            <a:lum bright="-12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288" y="1597025"/>
            <a:ext cx="430371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739" name="Rectangle 3"/>
          <p:cNvSpPr>
            <a:spLocks noChangeArrowheads="1"/>
          </p:cNvSpPr>
          <p:nvPr/>
        </p:nvSpPr>
        <p:spPr bwMode="auto">
          <a:xfrm>
            <a:off x="8513763" y="4364038"/>
            <a:ext cx="196850" cy="24939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756740" name="Text Box 4"/>
          <p:cNvSpPr txBox="1">
            <a:spLocks noChangeArrowheads="1"/>
          </p:cNvSpPr>
          <p:nvPr/>
        </p:nvSpPr>
        <p:spPr bwMode="auto">
          <a:xfrm>
            <a:off x="112713" y="190500"/>
            <a:ext cx="8943975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en-US" sz="800" b="1">
              <a:solidFill>
                <a:srgbClr val="FFF1BD"/>
              </a:solidFill>
              <a:cs typeface="+mn-cs"/>
            </a:endParaRPr>
          </a:p>
          <a:p>
            <a:pPr algn="ctr">
              <a:defRPr/>
            </a:pPr>
            <a:r>
              <a:rPr lang="en-US" sz="2000" b="1">
                <a:solidFill>
                  <a:srgbClr val="FFFFFF"/>
                </a:solidFill>
                <a:cs typeface="+mn-cs"/>
              </a:rPr>
              <a:t>Where is the bulge in NGC 4565?</a:t>
            </a:r>
            <a:endParaRPr lang="en-US" sz="2400" b="1">
              <a:solidFill>
                <a:srgbClr val="FFF1BD"/>
              </a:solidFill>
              <a:cs typeface="+mn-cs"/>
            </a:endParaRPr>
          </a:p>
        </p:txBody>
      </p:sp>
      <p:sp>
        <p:nvSpPr>
          <p:cNvPr id="756741" name="Text Box 5"/>
          <p:cNvSpPr txBox="1">
            <a:spLocks noChangeArrowheads="1"/>
          </p:cNvSpPr>
          <p:nvPr/>
        </p:nvSpPr>
        <p:spPr bwMode="auto">
          <a:xfrm>
            <a:off x="6621463" y="2392363"/>
            <a:ext cx="2522537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>
                <a:solidFill>
                  <a:srgbClr val="FFFFFF"/>
                </a:solidFill>
                <a:cs typeface="+mn-cs"/>
              </a:rPr>
              <a:t>Spitzer Space Telescope 3.6 </a:t>
            </a:r>
            <a:r>
              <a:rPr lang="en-US" sz="1500" b="1">
                <a:solidFill>
                  <a:srgbClr val="FFFFFF"/>
                </a:solidFill>
                <a:cs typeface="+mn-cs"/>
                <a:sym typeface="Symbol" charset="0"/>
              </a:rPr>
              <a:t>m IRAC images</a:t>
            </a:r>
          </a:p>
          <a:p>
            <a:pPr algn="ctr">
              <a:defRPr/>
            </a:pPr>
            <a:r>
              <a:rPr lang="en-US" sz="1500" b="1">
                <a:solidFill>
                  <a:srgbClr val="FFFFFF"/>
                </a:solidFill>
                <a:cs typeface="+mn-cs"/>
                <a:sym typeface="Symbol" charset="0"/>
              </a:rPr>
              <a:t>and HST NICMOS penetrate dust well but still show starlight.</a:t>
            </a:r>
          </a:p>
          <a:p>
            <a:pPr algn="ctr">
              <a:defRPr/>
            </a:pPr>
            <a:endParaRPr lang="en-US" sz="1500" b="1">
              <a:solidFill>
                <a:srgbClr val="FFFFFF"/>
              </a:solidFill>
              <a:cs typeface="+mn-cs"/>
              <a:sym typeface="Symbol" charset="0"/>
            </a:endParaRPr>
          </a:p>
          <a:p>
            <a:pPr algn="ctr">
              <a:buFont typeface="Symbol" charset="0"/>
              <a:buChar char="Þ"/>
              <a:defRPr/>
            </a:pPr>
            <a:r>
              <a:rPr lang="en-US" sz="1500" b="1">
                <a:solidFill>
                  <a:srgbClr val="FFFFFF"/>
                </a:solidFill>
                <a:cs typeface="+mn-cs"/>
                <a:sym typeface="Symbol" charset="0"/>
              </a:rPr>
              <a:t>clearly defined but</a:t>
            </a:r>
          </a:p>
          <a:p>
            <a:pPr algn="ctr">
              <a:buFont typeface="Symbol" charset="0"/>
              <a:buNone/>
              <a:defRPr/>
            </a:pPr>
            <a:r>
              <a:rPr lang="en-US" sz="1500" b="1">
                <a:solidFill>
                  <a:srgbClr val="FFFFFF"/>
                </a:solidFill>
                <a:cs typeface="+mn-cs"/>
              </a:rPr>
              <a:t>tiny bulge (B/T « 0.4),  well differentiated from the box=bar structure</a:t>
            </a:r>
          </a:p>
          <a:p>
            <a:pPr algn="ctr">
              <a:buFont typeface="Symbol" charset="0"/>
              <a:buNone/>
              <a:defRPr/>
            </a:pPr>
            <a:r>
              <a:rPr lang="en-US" sz="1500" b="1">
                <a:solidFill>
                  <a:srgbClr val="FFFFFF"/>
                </a:solidFill>
                <a:cs typeface="+mn-cs"/>
              </a:rPr>
              <a:t>(Kormendy &amp; Barentine 2010, ApJ, 715, L176).</a:t>
            </a:r>
          </a:p>
          <a:p>
            <a:pPr algn="ctr">
              <a:buFont typeface="Symbol" charset="0"/>
              <a:buNone/>
              <a:defRPr/>
            </a:pPr>
            <a:endParaRPr lang="en-US" sz="1500" b="1">
              <a:solidFill>
                <a:srgbClr val="FFFFFF"/>
              </a:solidFill>
              <a:cs typeface="+mn-cs"/>
            </a:endParaRPr>
          </a:p>
          <a:p>
            <a:pPr algn="ctr">
              <a:buFont typeface="Symbol" charset="0"/>
              <a:buNone/>
              <a:defRPr/>
            </a:pPr>
            <a:r>
              <a:rPr lang="en-US" sz="1500" b="1">
                <a:solidFill>
                  <a:srgbClr val="FFFFFF"/>
                </a:solidFill>
                <a:cs typeface="+mn-cs"/>
              </a:rPr>
              <a:t>Is it a classical bulge or is it a pseudobulge?</a:t>
            </a:r>
            <a:endParaRPr lang="en-US" sz="1500" b="1">
              <a:solidFill>
                <a:srgbClr val="FFF1BD"/>
              </a:solidFill>
              <a:cs typeface="+mn-cs"/>
            </a:endParaRPr>
          </a:p>
        </p:txBody>
      </p:sp>
      <p:pic>
        <p:nvPicPr>
          <p:cNvPr id="207877" name="Picture 7" descr="4565-spch1-5-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8225"/>
            <a:ext cx="2182813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8" name="Picture 8" descr="4564-spch1-5-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1036638"/>
            <a:ext cx="2184400" cy="582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9" name="Picture 9" descr="4565-spch1-5-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1031875"/>
            <a:ext cx="218440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7" name="Text Box 3"/>
          <p:cNvSpPr txBox="1">
            <a:spLocks noChangeArrowheads="1"/>
          </p:cNvSpPr>
          <p:nvPr/>
        </p:nvSpPr>
        <p:spPr bwMode="auto">
          <a:xfrm>
            <a:off x="0" y="82550"/>
            <a:ext cx="9144000" cy="7016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>
                <a:solidFill>
                  <a:srgbClr val="FFFFFF"/>
                </a:solidFill>
                <a:cs typeface="+mn-cs"/>
              </a:rPr>
              <a:t>NGC 4565 contains a </a:t>
            </a:r>
            <a:r>
              <a:rPr lang="en-US" sz="2000" b="1">
                <a:solidFill>
                  <a:srgbClr val="FF0008"/>
                </a:solidFill>
                <a:cs typeface="+mn-cs"/>
              </a:rPr>
              <a:t>pseudobulge</a:t>
            </a:r>
            <a:r>
              <a:rPr lang="en-US" sz="2000" b="1">
                <a:solidFill>
                  <a:srgbClr val="FFFFFF"/>
                </a:solidFill>
                <a:cs typeface="+mn-cs"/>
              </a:rPr>
              <a:t> + (</a:t>
            </a:r>
            <a:r>
              <a:rPr lang="ja-JP" altLang="en-US" sz="2000" b="1">
                <a:solidFill>
                  <a:srgbClr val="BD673D"/>
                </a:solidFill>
                <a:latin typeface="Arial"/>
                <a:cs typeface="+mn-cs"/>
              </a:rPr>
              <a:t>“</a:t>
            </a:r>
            <a:r>
              <a:rPr lang="en-US" sz="2000" b="1">
                <a:solidFill>
                  <a:srgbClr val="BD673D"/>
                </a:solidFill>
                <a:cs typeface="+mn-cs"/>
              </a:rPr>
              <a:t>Boxy bulge</a:t>
            </a:r>
            <a:r>
              <a:rPr lang="ja-JP" altLang="en-US" sz="2000" b="1">
                <a:solidFill>
                  <a:srgbClr val="BD673D"/>
                </a:solidFill>
                <a:latin typeface="Arial"/>
                <a:cs typeface="+mn-cs"/>
              </a:rPr>
              <a:t>”</a:t>
            </a:r>
            <a:r>
              <a:rPr lang="en-US" sz="2000" b="1">
                <a:solidFill>
                  <a:srgbClr val="BD673D"/>
                </a:solidFill>
                <a:cs typeface="+mn-cs"/>
              </a:rPr>
              <a:t> </a:t>
            </a:r>
            <a:r>
              <a:rPr lang="en-US" sz="2000" b="1">
                <a:solidFill>
                  <a:srgbClr val="BD673D"/>
                </a:solidFill>
                <a:cs typeface="+mn-cs"/>
                <a:sym typeface="Symbol" charset="0"/>
              </a:rPr>
              <a:t> bar</a:t>
            </a:r>
            <a:r>
              <a:rPr lang="en-US" sz="2000" b="1">
                <a:solidFill>
                  <a:srgbClr val="FFFFFF"/>
                </a:solidFill>
                <a:cs typeface="+mn-cs"/>
                <a:sym typeface="Symbol" charset="0"/>
              </a:rPr>
              <a:t>)</a:t>
            </a:r>
          </a:p>
          <a:p>
            <a:pPr algn="ctr">
              <a:defRPr/>
            </a:pPr>
            <a:r>
              <a:rPr lang="en-US" sz="2000" b="1">
                <a:solidFill>
                  <a:srgbClr val="FFFFFF"/>
                </a:solidFill>
                <a:cs typeface="+mn-cs"/>
                <a:sym typeface="Symbol" charset="0"/>
              </a:rPr>
              <a:t> no sign of a merger-built bulge. But V</a:t>
            </a:r>
            <a:r>
              <a:rPr lang="en-US" sz="2000" b="1" baseline="-25000">
                <a:solidFill>
                  <a:srgbClr val="FFFFFF"/>
                </a:solidFill>
                <a:cs typeface="+mn-cs"/>
              </a:rPr>
              <a:t>circ</a:t>
            </a:r>
            <a:r>
              <a:rPr lang="en-US" sz="2000" b="1">
                <a:solidFill>
                  <a:srgbClr val="FFFFFF"/>
                </a:solidFill>
                <a:cs typeface="+mn-cs"/>
                <a:sym typeface="Symbol" charset="0"/>
              </a:rPr>
              <a:t> = 255  10 km s</a:t>
            </a:r>
            <a:r>
              <a:rPr lang="en-US" sz="2000" b="1" baseline="30000">
                <a:solidFill>
                  <a:srgbClr val="FFFFFF"/>
                </a:solidFill>
                <a:cs typeface="+mn-cs"/>
              </a:rPr>
              <a:t>-1</a:t>
            </a:r>
            <a:r>
              <a:rPr lang="en-US" sz="2000" b="1">
                <a:solidFill>
                  <a:srgbClr val="FFFFFF"/>
                </a:solidFill>
                <a:cs typeface="+mn-cs"/>
                <a:sym typeface="Symbol" charset="0"/>
              </a:rPr>
              <a:t> (Rupen 1991).</a:t>
            </a:r>
            <a:endParaRPr lang="en-US" sz="2400" b="1">
              <a:solidFill>
                <a:srgbClr val="FFF1BD"/>
              </a:solidFill>
              <a:cs typeface="+mn-cs"/>
            </a:endParaRPr>
          </a:p>
        </p:txBody>
      </p:sp>
      <p:pic>
        <p:nvPicPr>
          <p:cNvPr id="209923" name="Picture 7" descr="4565-spch1-5-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25" y="952500"/>
            <a:ext cx="2184400" cy="582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4" name="Picture 8" descr="n4565min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975" y="954088"/>
            <a:ext cx="7240588" cy="58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8793" name="Text Box 9"/>
          <p:cNvSpPr txBox="1">
            <a:spLocks noChangeArrowheads="1"/>
          </p:cNvSpPr>
          <p:nvPr/>
        </p:nvSpPr>
        <p:spPr bwMode="auto">
          <a:xfrm>
            <a:off x="3960813" y="1414463"/>
            <a:ext cx="20955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>
                <a:solidFill>
                  <a:srgbClr val="FF0010"/>
                </a:solidFill>
                <a:cs typeface="+mn-cs"/>
              </a:rPr>
              <a:t>pseudobulge</a:t>
            </a:r>
            <a:endParaRPr lang="en-US" sz="1500" b="1">
              <a:solidFill>
                <a:srgbClr val="FFF1BD"/>
              </a:solidFill>
              <a:cs typeface="+mn-cs"/>
            </a:endParaRPr>
          </a:p>
        </p:txBody>
      </p:sp>
      <p:sp>
        <p:nvSpPr>
          <p:cNvPr id="758794" name="Text Box 10"/>
          <p:cNvSpPr txBox="1">
            <a:spLocks noChangeArrowheads="1"/>
          </p:cNvSpPr>
          <p:nvPr/>
        </p:nvSpPr>
        <p:spPr bwMode="auto">
          <a:xfrm>
            <a:off x="5964238" y="3111500"/>
            <a:ext cx="2746375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>
                <a:solidFill>
                  <a:srgbClr val="BD673D"/>
                </a:solidFill>
                <a:cs typeface="+mn-cs"/>
              </a:rPr>
              <a:t>boxy pseudobulge </a:t>
            </a:r>
            <a:r>
              <a:rPr lang="en-US" sz="1500" b="1">
                <a:solidFill>
                  <a:srgbClr val="BD673D"/>
                </a:solidFill>
                <a:cs typeface="+mn-cs"/>
                <a:sym typeface="Symbol" charset="0"/>
              </a:rPr>
              <a:t> bar</a:t>
            </a:r>
            <a:endParaRPr lang="en-US" sz="1500" b="1">
              <a:solidFill>
                <a:srgbClr val="FFF1BD"/>
              </a:solidFill>
              <a:cs typeface="+mn-cs"/>
            </a:endParaRPr>
          </a:p>
        </p:txBody>
      </p:sp>
      <p:sp>
        <p:nvSpPr>
          <p:cNvPr id="758795" name="Text Box 11"/>
          <p:cNvSpPr txBox="1">
            <a:spLocks noChangeArrowheads="1"/>
          </p:cNvSpPr>
          <p:nvPr/>
        </p:nvSpPr>
        <p:spPr bwMode="auto">
          <a:xfrm>
            <a:off x="7483475" y="4776788"/>
            <a:ext cx="1366838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500" b="1">
                <a:solidFill>
                  <a:srgbClr val="000000"/>
                </a:solidFill>
                <a:cs typeface="+mn-cs"/>
              </a:rPr>
              <a:t>halo</a:t>
            </a:r>
            <a:endParaRPr lang="en-US" sz="1500" b="1">
              <a:solidFill>
                <a:srgbClr val="FFF1BD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7625"/>
            <a:ext cx="9144000" cy="445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493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28588"/>
            <a:ext cx="8686800" cy="1703387"/>
          </a:xfrm>
        </p:spPr>
        <p:txBody>
          <a:bodyPr/>
          <a:lstStyle/>
          <a:p>
            <a:pPr eaLnBrk="1" hangingPunct="1">
              <a:defRPr/>
            </a:pPr>
            <a:r>
              <a:rPr lang="en-US" sz="2700" smtClean="0">
                <a:solidFill>
                  <a:srgbClr val="FFE47A"/>
                </a:solidFill>
                <a:cs typeface="+mj-cs"/>
              </a:rPr>
              <a:t>Our Galaxy has a boxy bulge (COBE),</a:t>
            </a:r>
            <a:br>
              <a:rPr lang="en-US" sz="2700" smtClean="0">
                <a:solidFill>
                  <a:srgbClr val="FFE47A"/>
                </a:solidFill>
                <a:cs typeface="+mj-cs"/>
              </a:rPr>
            </a:br>
            <a:r>
              <a:rPr lang="en-US" sz="2700" smtClean="0">
                <a:solidFill>
                  <a:srgbClr val="FFE47A"/>
                </a:solidFill>
                <a:cs typeface="+mj-cs"/>
              </a:rPr>
              <a:t>but its stars are old and formed</a:t>
            </a:r>
            <a:r>
              <a:rPr lang="en-US" sz="2700" smtClean="0">
                <a:solidFill>
                  <a:srgbClr val="FFE47A"/>
                </a:solidFill>
                <a:cs typeface="+mj-cs"/>
                <a:sym typeface="Symbol" charset="0"/>
              </a:rPr>
              <a:t> over ≤ 1 Gyr.</a:t>
            </a:r>
            <a:br>
              <a:rPr lang="en-US" sz="2700" smtClean="0">
                <a:solidFill>
                  <a:srgbClr val="FFE47A"/>
                </a:solidFill>
                <a:cs typeface="+mj-cs"/>
                <a:sym typeface="Symbol" charset="0"/>
              </a:rPr>
            </a:br>
            <a:r>
              <a:rPr lang="en-US" sz="2700" smtClean="0">
                <a:solidFill>
                  <a:srgbClr val="FFE47A"/>
                </a:solidFill>
                <a:cs typeface="+mj-cs"/>
                <a:sym typeface="Symbol" charset="0"/>
              </a:rPr>
              <a:t>Can this be consistent with a pseudobulge?</a:t>
            </a:r>
            <a:r>
              <a:rPr lang="en-US" sz="2700" smtClean="0">
                <a:solidFill>
                  <a:srgbClr val="FFE47A"/>
                </a:solidFill>
                <a:cs typeface="+mj-cs"/>
              </a:rPr>
              <a:t> </a:t>
            </a:r>
            <a:endParaRPr lang="en-US" smtClean="0">
              <a:cs typeface="+mj-cs"/>
            </a:endParaRPr>
          </a:p>
        </p:txBody>
      </p:sp>
      <p:sp>
        <p:nvSpPr>
          <p:cNvPr id="764933" name="Rectangle 5"/>
          <p:cNvSpPr>
            <a:spLocks noChangeArrowheads="1"/>
          </p:cNvSpPr>
          <p:nvPr/>
        </p:nvSpPr>
        <p:spPr bwMode="auto">
          <a:xfrm>
            <a:off x="0" y="5154613"/>
            <a:ext cx="9144000" cy="170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700" b="1">
                <a:solidFill>
                  <a:srgbClr val="FFE47A"/>
                </a:solidFill>
                <a:cs typeface="+mn-cs"/>
                <a:sym typeface="Symbol" charset="0"/>
              </a:rPr>
              <a:t></a:t>
            </a:r>
            <a:r>
              <a:rPr lang="en-US" sz="2700" b="1">
                <a:solidFill>
                  <a:srgbClr val="FFE47A"/>
                </a:solidFill>
                <a:cs typeface="+mn-cs"/>
              </a:rPr>
              <a:t> no sign of a classical bulge (Freeman 2007, IAU245).    </a:t>
            </a:r>
            <a:endParaRPr lang="en-US" sz="2800" b="1">
              <a:solidFill>
                <a:srgbClr val="FFE47A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/>
          <p:cNvSpPr>
            <a:spLocks noChangeArrowheads="1"/>
          </p:cNvSpPr>
          <p:nvPr/>
        </p:nvSpPr>
        <p:spPr bwMode="auto">
          <a:xfrm>
            <a:off x="30163" y="0"/>
            <a:ext cx="9113837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2200" b="1" dirty="0">
                <a:solidFill>
                  <a:srgbClr val="000000"/>
                </a:solidFill>
                <a:cs typeface="+mn-cs"/>
              </a:rPr>
              <a:t>We do not understand galaxy evolution well enough to predict </a:t>
            </a:r>
          </a:p>
          <a:p>
            <a:pPr algn="ctr">
              <a:defRPr/>
            </a:pPr>
            <a:r>
              <a:rPr lang="en-US" sz="2200" b="1" dirty="0" err="1">
                <a:solidFill>
                  <a:srgbClr val="000000"/>
                </a:solidFill>
                <a:cs typeface="+mn-cs"/>
              </a:rPr>
              <a:t>S</a:t>
            </a:r>
            <a:r>
              <a:rPr lang="en-US" sz="2200" b="1" kern="0" dirty="0" err="1">
                <a:latin typeface="Arial"/>
                <a:ea typeface="ＭＳ Ｐゴシック"/>
              </a:rPr>
              <a:t>érsic</a:t>
            </a:r>
            <a:r>
              <a:rPr lang="en-US" sz="2200" b="1" kern="0" dirty="0">
                <a:latin typeface="Arial"/>
                <a:ea typeface="ＭＳ Ｐゴシック"/>
              </a:rPr>
              <a:t> </a:t>
            </a:r>
            <a:r>
              <a:rPr lang="en-US" sz="2200" b="1" dirty="0">
                <a:solidFill>
                  <a:srgbClr val="000000"/>
                </a:solidFill>
                <a:cs typeface="+mn-cs"/>
              </a:rPr>
              <a:t>n, but we </a:t>
            </a:r>
            <a:r>
              <a:rPr lang="en-US" sz="2200" b="1" u="sng" dirty="0">
                <a:solidFill>
                  <a:srgbClr val="000000"/>
                </a:solidFill>
                <a:cs typeface="+mn-cs"/>
              </a:rPr>
              <a:t>observe</a:t>
            </a:r>
            <a:r>
              <a:rPr lang="en-US" sz="2200" b="1" dirty="0">
                <a:solidFill>
                  <a:srgbClr val="000000"/>
                </a:solidFill>
                <a:cs typeface="+mn-cs"/>
              </a:rPr>
              <a:t> that </a:t>
            </a:r>
            <a:r>
              <a:rPr lang="en-US" sz="2200" b="1" dirty="0" err="1">
                <a:solidFill>
                  <a:srgbClr val="0307CB"/>
                </a:solidFill>
                <a:cs typeface="+mn-cs"/>
              </a:rPr>
              <a:t>pseudobulges</a:t>
            </a:r>
            <a:r>
              <a:rPr lang="en-US" sz="2200" b="1" dirty="0">
                <a:solidFill>
                  <a:srgbClr val="000000"/>
                </a:solidFill>
                <a:cs typeface="+mn-cs"/>
              </a:rPr>
              <a:t> and </a:t>
            </a:r>
            <a:r>
              <a:rPr lang="en-US" sz="2200" b="1" dirty="0">
                <a:solidFill>
                  <a:srgbClr val="FF0008"/>
                </a:solidFill>
                <a:cs typeface="+mn-cs"/>
              </a:rPr>
              <a:t>classical bulges</a:t>
            </a:r>
            <a:r>
              <a:rPr lang="en-US" sz="2200" b="1" dirty="0">
                <a:solidFill>
                  <a:srgbClr val="000000"/>
                </a:solidFill>
                <a:cs typeface="+mn-cs"/>
              </a:rPr>
              <a:t> have different n and can use this as a classification tool.</a:t>
            </a:r>
          </a:p>
        </p:txBody>
      </p:sp>
      <p:sp>
        <p:nvSpPr>
          <p:cNvPr id="852995" name="Rectangle 3"/>
          <p:cNvSpPr>
            <a:spLocks noChangeArrowheads="1"/>
          </p:cNvSpPr>
          <p:nvPr/>
        </p:nvSpPr>
        <p:spPr bwMode="auto">
          <a:xfrm>
            <a:off x="157163" y="1138238"/>
            <a:ext cx="8839200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cs typeface="+mn-cs"/>
              </a:rPr>
              <a:t>Fisher &amp; Drory 2008:  Bulge and pseudobulge systematics from HST + ground-based photometry</a:t>
            </a:r>
            <a:br>
              <a:rPr lang="en-US" b="1">
                <a:solidFill>
                  <a:srgbClr val="000000"/>
                </a:solidFill>
                <a:cs typeface="+mn-cs"/>
              </a:rPr>
            </a:br>
            <a:r>
              <a:rPr lang="en-US" b="1">
                <a:solidFill>
                  <a:srgbClr val="000000"/>
                </a:solidFill>
                <a:cs typeface="+mn-cs"/>
              </a:rPr>
              <a:t> (</a:t>
            </a:r>
            <a:r>
              <a:rPr lang="en-US" b="1">
                <a:solidFill>
                  <a:srgbClr val="000000"/>
                </a:solidFill>
                <a:cs typeface="+mn-cs"/>
                <a:sym typeface="Symbol" charset="0"/>
              </a:rPr>
              <a:t> larger dynamic range than past studies) of 61 galaxies.</a:t>
            </a:r>
            <a:r>
              <a:rPr lang="en-US" b="1">
                <a:solidFill>
                  <a:srgbClr val="000000"/>
                </a:solidFill>
                <a:cs typeface="+mn-cs"/>
              </a:rPr>
              <a:t> 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pic>
        <p:nvPicPr>
          <p:cNvPr id="214020" name="Picture 4" descr="bulgeim"/>
          <p:cNvPicPr>
            <a:picLocks noChangeAspect="1" noChangeArrowheads="1"/>
          </p:cNvPicPr>
          <p:nvPr/>
        </p:nvPicPr>
        <p:blipFill>
          <a:blip r:embed="rId3">
            <a:lum bright="-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2057400"/>
            <a:ext cx="40259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2997" name="Rectangle 5"/>
          <p:cNvSpPr>
            <a:spLocks noChangeArrowheads="1"/>
          </p:cNvSpPr>
          <p:nvPr/>
        </p:nvSpPr>
        <p:spPr bwMode="auto">
          <a:xfrm>
            <a:off x="187325" y="2157413"/>
            <a:ext cx="3910013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b="1">
                <a:solidFill>
                  <a:srgbClr val="000000"/>
                </a:solidFill>
                <a:cs typeface="+mn-cs"/>
              </a:rPr>
              <a:t>Classify </a:t>
            </a:r>
            <a:r>
              <a:rPr lang="en-US" b="1">
                <a:solidFill>
                  <a:srgbClr val="FF0008"/>
                </a:solidFill>
                <a:cs typeface="+mn-cs"/>
              </a:rPr>
              <a:t>bulges</a:t>
            </a:r>
            <a:r>
              <a:rPr lang="en-US" b="1">
                <a:solidFill>
                  <a:srgbClr val="000000"/>
                </a:solidFill>
                <a:cs typeface="+mn-cs"/>
              </a:rPr>
              <a:t> and </a:t>
            </a:r>
            <a:r>
              <a:rPr lang="en-US" b="1">
                <a:solidFill>
                  <a:srgbClr val="0307CB"/>
                </a:solidFill>
                <a:cs typeface="+mn-cs"/>
              </a:rPr>
              <a:t>pseudobulges</a:t>
            </a:r>
            <a:r>
              <a:rPr lang="en-US" b="1">
                <a:solidFill>
                  <a:srgbClr val="000000"/>
                </a:solidFill>
                <a:cs typeface="+mn-cs"/>
              </a:rPr>
              <a:t>   </a:t>
            </a:r>
            <a:br>
              <a:rPr lang="en-US" b="1">
                <a:solidFill>
                  <a:srgbClr val="000000"/>
                </a:solidFill>
                <a:cs typeface="+mn-cs"/>
              </a:rPr>
            </a:br>
            <a:r>
              <a:rPr lang="en-US" b="1">
                <a:solidFill>
                  <a:srgbClr val="000000"/>
                </a:solidFill>
                <a:cs typeface="+mn-cs"/>
              </a:rPr>
              <a:t>               morphologically:</a:t>
            </a:r>
            <a:br>
              <a:rPr lang="en-US" b="1">
                <a:solidFill>
                  <a:srgbClr val="000000"/>
                </a:solidFill>
                <a:cs typeface="+mn-cs"/>
              </a:rPr>
            </a:br>
            <a:r>
              <a:rPr lang="en-US" b="1">
                <a:solidFill>
                  <a:srgbClr val="000000"/>
                </a:solidFill>
                <a:cs typeface="+mn-cs"/>
              </a:rPr>
              <a:t/>
            </a:r>
            <a:br>
              <a:rPr lang="en-US" b="1">
                <a:solidFill>
                  <a:srgbClr val="000000"/>
                </a:solidFill>
                <a:cs typeface="+mn-cs"/>
              </a:rPr>
            </a:br>
            <a:r>
              <a:rPr lang="en-US" b="1">
                <a:solidFill>
                  <a:srgbClr val="FF0008"/>
                </a:solidFill>
                <a:cs typeface="+mn-cs"/>
                <a:sym typeface="Symbol" charset="0"/>
              </a:rPr>
              <a:t>classical bulge  smooth, featureless light  </a:t>
            </a:r>
            <a:br>
              <a:rPr lang="en-US" b="1">
                <a:solidFill>
                  <a:srgbClr val="FF0008"/>
                </a:solidFill>
                <a:cs typeface="+mn-cs"/>
                <a:sym typeface="Symbol" charset="0"/>
              </a:rPr>
            </a:br>
            <a:r>
              <a:rPr lang="en-US" b="1">
                <a:solidFill>
                  <a:srgbClr val="FF0008"/>
                </a:solidFill>
                <a:cs typeface="+mn-cs"/>
                <a:sym typeface="Symbol" charset="0"/>
              </a:rPr>
              <a:t>                               distribution (like an E)</a:t>
            </a:r>
            <a:br>
              <a:rPr lang="en-US" b="1">
                <a:solidFill>
                  <a:srgbClr val="FF0008"/>
                </a:solidFill>
                <a:cs typeface="+mn-cs"/>
                <a:sym typeface="Symbol" charset="0"/>
              </a:rPr>
            </a:br>
            <a:r>
              <a:rPr lang="en-US" b="1">
                <a:solidFill>
                  <a:srgbClr val="FF0008"/>
                </a:solidFill>
                <a:cs typeface="+mn-cs"/>
                <a:sym typeface="Symbol" charset="0"/>
              </a:rPr>
              <a:t/>
            </a:r>
            <a:br>
              <a:rPr lang="en-US" b="1">
                <a:solidFill>
                  <a:srgbClr val="FF0008"/>
                </a:solidFill>
                <a:cs typeface="+mn-cs"/>
                <a:sym typeface="Symbol" charset="0"/>
              </a:rPr>
            </a:br>
            <a:r>
              <a:rPr lang="en-US" b="1">
                <a:solidFill>
                  <a:srgbClr val="0307CB"/>
                </a:solidFill>
                <a:cs typeface="+mn-cs"/>
              </a:rPr>
              <a:t>pseudobulge </a:t>
            </a:r>
            <a:r>
              <a:rPr lang="en-US" b="1">
                <a:solidFill>
                  <a:srgbClr val="0307CB"/>
                </a:solidFill>
                <a:cs typeface="+mn-cs"/>
                <a:sym typeface="Symbol" charset="0"/>
              </a:rPr>
              <a:t> nuclear bar, </a:t>
            </a:r>
            <a:br>
              <a:rPr lang="en-US" b="1">
                <a:solidFill>
                  <a:srgbClr val="0307CB"/>
                </a:solidFill>
                <a:cs typeface="+mn-cs"/>
                <a:sym typeface="Symbol" charset="0"/>
              </a:rPr>
            </a:br>
            <a:r>
              <a:rPr lang="en-US" b="1">
                <a:solidFill>
                  <a:srgbClr val="0307CB"/>
                </a:solidFill>
                <a:cs typeface="+mn-cs"/>
                <a:sym typeface="Symbol" charset="0"/>
              </a:rPr>
              <a:t>                            nuclear spiral structure,</a:t>
            </a:r>
            <a:br>
              <a:rPr lang="en-US" b="1">
                <a:solidFill>
                  <a:srgbClr val="0307CB"/>
                </a:solidFill>
                <a:cs typeface="+mn-cs"/>
                <a:sym typeface="Symbol" charset="0"/>
              </a:rPr>
            </a:br>
            <a:r>
              <a:rPr lang="en-US" b="1">
                <a:solidFill>
                  <a:srgbClr val="0307CB"/>
                </a:solidFill>
                <a:cs typeface="+mn-cs"/>
                <a:sym typeface="Symbol" charset="0"/>
              </a:rPr>
              <a:t>                            nuclear star formation;</a:t>
            </a:r>
            <a:r>
              <a:rPr lang="en-US" b="1">
                <a:solidFill>
                  <a:srgbClr val="000000"/>
                </a:solidFill>
                <a:cs typeface="+mn-cs"/>
                <a:sym typeface="Symbol" charset="0"/>
              </a:rPr>
              <a:t/>
            </a:r>
            <a:br>
              <a:rPr lang="en-US" b="1">
                <a:solidFill>
                  <a:srgbClr val="000000"/>
                </a:solidFill>
                <a:cs typeface="+mn-cs"/>
                <a:sym typeface="Symbol" charset="0"/>
              </a:rPr>
            </a:br>
            <a:r>
              <a:rPr lang="en-US" b="1">
                <a:solidFill>
                  <a:srgbClr val="000000"/>
                </a:solidFill>
                <a:cs typeface="+mn-cs"/>
                <a:sym typeface="Symbol" charset="0"/>
              </a:rPr>
              <a:t/>
            </a:r>
            <a:br>
              <a:rPr lang="en-US" b="1">
                <a:solidFill>
                  <a:srgbClr val="000000"/>
                </a:solidFill>
                <a:cs typeface="+mn-cs"/>
                <a:sym typeface="Symbol" charset="0"/>
              </a:rPr>
            </a:br>
            <a:endParaRPr lang="en-US" b="1">
              <a:solidFill>
                <a:srgbClr val="000000"/>
              </a:solidFill>
              <a:cs typeface="+mn-cs"/>
              <a:sym typeface="Symbol" charset="0"/>
            </a:endParaRPr>
          </a:p>
        </p:txBody>
      </p:sp>
      <p:sp>
        <p:nvSpPr>
          <p:cNvPr id="852998" name="Line 6"/>
          <p:cNvSpPr>
            <a:spLocks noChangeShapeType="1"/>
          </p:cNvSpPr>
          <p:nvPr/>
        </p:nvSpPr>
        <p:spPr bwMode="auto">
          <a:xfrm flipV="1">
            <a:off x="4005263" y="2914650"/>
            <a:ext cx="908050" cy="382588"/>
          </a:xfrm>
          <a:prstGeom prst="line">
            <a:avLst/>
          </a:prstGeom>
          <a:noFill/>
          <a:ln w="19050">
            <a:solidFill>
              <a:srgbClr val="FF001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852999" name="Line 7"/>
          <p:cNvSpPr>
            <a:spLocks noChangeShapeType="1"/>
          </p:cNvSpPr>
          <p:nvPr/>
        </p:nvSpPr>
        <p:spPr bwMode="auto">
          <a:xfrm>
            <a:off x="3752850" y="4229100"/>
            <a:ext cx="1095375" cy="173038"/>
          </a:xfrm>
          <a:prstGeom prst="line">
            <a:avLst/>
          </a:prstGeom>
          <a:noFill/>
          <a:ln w="19050">
            <a:solidFill>
              <a:srgbClr val="0307C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853000" name="Line 8"/>
          <p:cNvSpPr>
            <a:spLocks noChangeShapeType="1"/>
          </p:cNvSpPr>
          <p:nvPr/>
        </p:nvSpPr>
        <p:spPr bwMode="auto">
          <a:xfrm>
            <a:off x="3651250" y="4459288"/>
            <a:ext cx="974725" cy="1255712"/>
          </a:xfrm>
          <a:prstGeom prst="line">
            <a:avLst/>
          </a:prstGeom>
          <a:noFill/>
          <a:ln w="19050">
            <a:solidFill>
              <a:srgbClr val="0307C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162" name="Rectangle 2"/>
          <p:cNvSpPr>
            <a:spLocks noChangeArrowheads="1"/>
          </p:cNvSpPr>
          <p:nvPr/>
        </p:nvSpPr>
        <p:spPr bwMode="auto">
          <a:xfrm>
            <a:off x="30163" y="0"/>
            <a:ext cx="9113837" cy="4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endParaRPr lang="en-US" sz="2200" b="1">
              <a:solidFill>
                <a:srgbClr val="000000"/>
              </a:solidFill>
              <a:cs typeface="+mn-cs"/>
            </a:endParaRPr>
          </a:p>
        </p:txBody>
      </p:sp>
      <p:sp>
        <p:nvSpPr>
          <p:cNvPr id="732163" name="Rectangle 3"/>
          <p:cNvSpPr>
            <a:spLocks noChangeArrowheads="1"/>
          </p:cNvSpPr>
          <p:nvPr/>
        </p:nvSpPr>
        <p:spPr bwMode="auto">
          <a:xfrm>
            <a:off x="46038" y="1012825"/>
            <a:ext cx="9053512" cy="31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rgbClr val="000000"/>
                </a:solidFill>
                <a:cs typeface="+mn-cs"/>
              </a:rPr>
              <a:t>Photometric decomposition into Sérsic-function (pseudo)bulge + exponential disk </a:t>
            </a:r>
            <a:endParaRPr lang="en-US" sz="17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pic>
        <p:nvPicPr>
          <p:cNvPr id="216068" name="Picture 6" descr="Fisher-Decomp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1389063"/>
            <a:ext cx="8705850" cy="51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2165" name="Rectangle 5"/>
          <p:cNvSpPr>
            <a:spLocks noChangeArrowheads="1"/>
          </p:cNvSpPr>
          <p:nvPr/>
        </p:nvSpPr>
        <p:spPr bwMode="auto">
          <a:xfrm>
            <a:off x="1319213" y="3371850"/>
            <a:ext cx="1919287" cy="34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b="1">
                <a:solidFill>
                  <a:srgbClr val="FF0008"/>
                </a:solidFill>
                <a:cs typeface="+mn-cs"/>
              </a:rPr>
              <a:t>M81: classical bulge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732167" name="Rectangle 7"/>
          <p:cNvSpPr>
            <a:spLocks noChangeArrowheads="1"/>
          </p:cNvSpPr>
          <p:nvPr/>
        </p:nvSpPr>
        <p:spPr bwMode="auto">
          <a:xfrm>
            <a:off x="5984875" y="3376613"/>
            <a:ext cx="1392238" cy="34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r>
              <a:rPr lang="en-US" b="1">
                <a:solidFill>
                  <a:srgbClr val="3333CC"/>
                </a:solidFill>
                <a:cs typeface="+mn-cs"/>
              </a:rPr>
              <a:t>pseudobulge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  <p:sp>
        <p:nvSpPr>
          <p:cNvPr id="732168" name="Rectangle 8"/>
          <p:cNvSpPr>
            <a:spLocks noChangeArrowheads="1"/>
          </p:cNvSpPr>
          <p:nvPr/>
        </p:nvSpPr>
        <p:spPr bwMode="auto">
          <a:xfrm>
            <a:off x="0" y="65088"/>
            <a:ext cx="9144000" cy="88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sz="1700" b="1">
                <a:solidFill>
                  <a:srgbClr val="000000"/>
                </a:solidFill>
                <a:cs typeface="+mn-cs"/>
              </a:rPr>
              <a:t>Fisher &amp; Drory 2008:  Bulge and pseudobulge systematics from</a:t>
            </a:r>
            <a:br>
              <a:rPr lang="en-US" sz="1700" b="1">
                <a:solidFill>
                  <a:srgbClr val="000000"/>
                </a:solidFill>
                <a:cs typeface="+mn-cs"/>
              </a:rPr>
            </a:br>
            <a:r>
              <a:rPr lang="en-US" sz="1700" b="1">
                <a:solidFill>
                  <a:srgbClr val="000000"/>
                </a:solidFill>
                <a:cs typeface="+mn-cs"/>
              </a:rPr>
              <a:t>HST + ground-based photometry of 61 galaxies.</a:t>
            </a:r>
            <a:r>
              <a:rPr lang="en-US" b="1">
                <a:solidFill>
                  <a:srgbClr val="000000"/>
                </a:solidFill>
                <a:cs typeface="+mn-cs"/>
              </a:rPr>
              <a:t> </a:t>
            </a:r>
            <a:endParaRPr lang="en-US" sz="2800" b="1">
              <a:solidFill>
                <a:srgbClr val="99CCFF"/>
              </a:solidFill>
              <a:cs typeface="+mn-cs"/>
              <a:sym typeface="Symbo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0" i="0" u="none" strike="noStrike" cap="none" normalizeH="0" baseline="0">
            <a:ln>
              <a:noFill/>
            </a:ln>
            <a:solidFill>
              <a:srgbClr val="FFEFD4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0" i="0" u="none" strike="noStrike" cap="none" normalizeH="0" baseline="0">
            <a:ln>
              <a:noFill/>
            </a:ln>
            <a:solidFill>
              <a:srgbClr val="FFEFD4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ank Presentation">
  <a:themeElements>
    <a:clrScheme name="">
      <a:dk1>
        <a:srgbClr val="003366"/>
      </a:dk1>
      <a:lt1>
        <a:srgbClr val="FFFFFF"/>
      </a:lt1>
      <a:dk2>
        <a:srgbClr val="000080"/>
      </a:dk2>
      <a:lt2>
        <a:srgbClr val="CCFFFF"/>
      </a:lt2>
      <a:accent1>
        <a:srgbClr val="3366CC"/>
      </a:accent1>
      <a:accent2>
        <a:srgbClr val="00B000"/>
      </a:accent2>
      <a:accent3>
        <a:srgbClr val="AAAAC0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0" i="0" u="none" strike="noStrike" cap="none" normalizeH="0" baseline="0">
            <a:ln>
              <a:noFill/>
            </a:ln>
            <a:solidFill>
              <a:srgbClr val="FFEFD4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0" i="0" u="none" strike="noStrike" cap="none" normalizeH="0" baseline="0">
            <a:ln>
              <a:noFill/>
            </a:ln>
            <a:solidFill>
              <a:srgbClr val="FFEFD4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">
  <a:themeElements>
    <a:clrScheme name="Title &amp; Bullet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0" i="0" u="none" strike="noStrike" cap="none" normalizeH="0" baseline="0">
            <a:ln>
              <a:noFill/>
            </a:ln>
            <a:solidFill>
              <a:srgbClr val="FFEFD4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0" i="0" u="none" strike="noStrike" cap="none" normalizeH="0" baseline="0">
            <a:ln>
              <a:noFill/>
            </a:ln>
            <a:solidFill>
              <a:srgbClr val="FFEFD4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74745</TotalTime>
  <Words>6091</Words>
  <Application>Microsoft Macintosh PowerPoint</Application>
  <PresentationFormat>Letter Paper (8.5x11 in)</PresentationFormat>
  <Paragraphs>1001</Paragraphs>
  <Slides>115</Slides>
  <Notes>112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115</vt:i4>
      </vt:variant>
    </vt:vector>
  </HeadingPairs>
  <TitlesOfParts>
    <vt:vector size="131" baseType="lpstr">
      <vt:lpstr>Arial</vt:lpstr>
      <vt:lpstr>ＭＳ Ｐゴシック</vt:lpstr>
      <vt:lpstr>ヒラギノ角ゴ Pro W3</vt:lpstr>
      <vt:lpstr>Times</vt:lpstr>
      <vt:lpstr>Symbol</vt:lpstr>
      <vt:lpstr>Wingdings</vt:lpstr>
      <vt:lpstr>Wingdings 3</vt:lpstr>
      <vt:lpstr>Times New Roman</vt:lpstr>
      <vt:lpstr>Monotype Sorts</vt:lpstr>
      <vt:lpstr>Lucida Grande</vt:lpstr>
      <vt:lpstr>Helvetica Neue</vt:lpstr>
      <vt:lpstr>Webdings</vt:lpstr>
      <vt:lpstr>Default Design</vt:lpstr>
      <vt:lpstr>Blank Presentation</vt:lpstr>
      <vt:lpstr>Title &amp; Bullets</vt:lpstr>
      <vt:lpstr>1_Default Design</vt:lpstr>
      <vt:lpstr>PowerPoint Presentation</vt:lpstr>
      <vt:lpstr>PowerPoint Presentation</vt:lpstr>
      <vt:lpstr>Important Goal of Extragalactic Astronomy:                              Explain Hubble Classification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physics that underlies the internal evolution of disks      is very general (Lynden-Bell, Tremaine):  Self-gravitating objects spread because their                     heat capacity is negative.  Kormendy &amp; Fisher 2005, RevMexA&amp;A, 23, 101</vt:lpstr>
      <vt:lpstr>PowerPoint Presentation</vt:lpstr>
      <vt:lpstr>Self-gravitating disks spread because outward angular momentum transport minimizes total energy.   Kormendy &amp; Fisher 2005, RevMexA&amp;A, 23, 101  Kormendy 2007, IAU Symposium 245, 107</vt:lpstr>
      <vt:lpstr>It is energetically favorable to spread — to form       a denser core and a more diffuse halo.</vt:lpstr>
      <vt:lpstr>Evolution tends to be rapid in galaxies like NGC 4736 (Sab) in which V or V …</vt:lpstr>
      <vt:lpstr>Evolution tends to be slow in galaxies like M33 (Scd) in which V r or V  …</vt:lpstr>
      <vt:lpstr>At what Hubble types does secular evolution happen?</vt:lpstr>
      <vt:lpstr>NGC 1365 (SBb)</vt:lpstr>
      <vt:lpstr>Evolution tends to be slow in galaxies like M33 (Scd) in which V r or V  …</vt:lpstr>
      <vt:lpstr>Evolution tends to be slow in galaxies like M33 (Scd) in which V r or V  …</vt:lpstr>
      <vt:lpstr>Growing a central mass concentration (e. g., a pseudobulge)   - /2 has a higher peak at small radii and a steeper falloff at large radii   it gets harder for bar self-gravity to keep the bar orbits progressing together   the bar dies.  Bars commit suicide via the secular evolution that they drive!</vt:lpstr>
      <vt:lpstr>Nearly Kinematic Spiral Density Waves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</vt:lpstr>
      <vt:lpstr>G</vt:lpstr>
      <vt:lpstr>It is very likely that the inner oval disks in oval galaxies are lenses (i. e., defunct bars).</vt:lpstr>
      <vt:lpstr>G</vt:lpstr>
      <vt:lpstr>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NGC 1365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Several evolution processes produce pseudobulges: i. e., central, dense gas+star subsystems that were grown (usually secularly) out of disks.</vt:lpstr>
      <vt:lpstr>PowerPoint Presentation</vt:lpstr>
      <vt:lpstr>PowerPoint Presentation</vt:lpstr>
      <vt:lpstr>M 83 (SABb)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Bulges Of Nearby Galaxies with Spitzer Fisher, Drory, &amp; Fabricius (2009, ApJ, 697, 630)</vt:lpstr>
      <vt:lpstr>Present-Day Growth of (Pseudo)Bulges</vt:lpstr>
      <vt:lpstr>Present-Day Growth of (Pseudo)Bulges</vt:lpstr>
      <vt:lpstr>Why secular evolution  is important in more than just  barred galaxies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NGC 2523 SB(r)b           NGC 1300 SB(s)bc</vt:lpstr>
      <vt:lpstr>PowerPoint Presentation</vt:lpstr>
      <vt:lpstr>Pseudobulges: Some Bulges Are Disk-Like</vt:lpstr>
      <vt:lpstr>Spiral Structure Dominates the “Bulge” Part of the Galaxy</vt:lpstr>
      <vt:lpstr>PowerPoint Presentation</vt:lpstr>
      <vt:lpstr>PowerPoint Presentation</vt:lpstr>
      <vt:lpstr>PowerPoint Presentation</vt:lpstr>
      <vt:lpstr>PowerPoint Presentation</vt:lpstr>
      <vt:lpstr>Many pseudobulges have V/ values above the oblate line describing rotationally flattened, isotropic spheroids in the V/ —  diagram. </vt:lpstr>
      <vt:lpstr>Many pseudobulges have V/ values above the oblate line describing rotationally flattened, isotropic spheroids in the V/ —  diagram. </vt:lpstr>
      <vt:lpstr>Central “Extra Light”  “Bulge” Is Disky: Cold &amp; Rapidly Rotating</vt:lpstr>
      <vt:lpstr>Central “Extra Light”  “Bulge” Is Disky: Cold &amp; Rapidly Rotating</vt:lpstr>
      <vt:lpstr>Central “Extra Light”  “Bulge” Is Disky: Cold &amp; Rapidly Rotating</vt:lpstr>
      <vt:lpstr>Central “Extra Light”  “Bulge” Is Disky: Cold &amp; Rapidly Rotating</vt:lpstr>
      <vt:lpstr>Many pseudobulges have V/ values above the oblate line describing rotationally flattened, isotropic spheroids in the V/ —  diagram. </vt:lpstr>
      <vt:lpstr>NGC 2859 (R)SB(lens)0 has a nuclear bar.</vt:lpstr>
      <vt:lpstr>PowerPoint Presentation</vt:lpstr>
      <vt:lpstr>NGC 4565 (Sb) has a box-shaped pseudobulge.</vt:lpstr>
      <vt:lpstr>PowerPoint Presentation</vt:lpstr>
      <vt:lpstr>PowerPoint Presentation</vt:lpstr>
      <vt:lpstr>PowerPoint Presentation</vt:lpstr>
      <vt:lpstr>PowerPoint Presentation</vt:lpstr>
      <vt:lpstr>Our Galaxy has a boxy bulge (COBE), but its stars are old and formed over ≤ 1 Gyr. Can this be consistent with a pseudobulge?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Pseudobulges: Some Bulges Are Disk-Like</vt:lpstr>
      <vt:lpstr>Preliminary Prescription for Recognizing Pseudobulges</vt:lpstr>
      <vt:lpstr>Bulge/Total ≥ 0.5       classical bulge. </vt:lpstr>
      <vt:lpstr>M 31 has a classical (E-like) bulge.</vt:lpstr>
      <vt:lpstr>Not all pure disk galaxies have built a pseudobulge.</vt:lpstr>
      <vt:lpstr>CFHT image from Kormendy &amp; McClure 1993, AJ, 105, 1793</vt:lpstr>
      <vt:lpstr>PowerPoint Presentation</vt:lpstr>
      <vt:lpstr>Pseudobulge Statistics</vt:lpstr>
      <vt:lpstr>Perspective</vt:lpstr>
      <vt:lpstr>Perspective</vt:lpstr>
      <vt:lpstr>PowerPoint Presentation</vt:lpstr>
    </vt:vector>
  </TitlesOfParts>
  <Company>McDonald Observatory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Pamela L. Gay</dc:creator>
  <cp:lastModifiedBy>John Kormendy</cp:lastModifiedBy>
  <cp:revision>811</cp:revision>
  <cp:lastPrinted>2013-04-10T23:34:19Z</cp:lastPrinted>
  <dcterms:created xsi:type="dcterms:W3CDTF">2000-05-23T05:36:10Z</dcterms:created>
  <dcterms:modified xsi:type="dcterms:W3CDTF">2016-01-25T21:43:53Z</dcterms:modified>
</cp:coreProperties>
</file>