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audio1.bin" ContentType="audio/unknown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1" r:id="rId2"/>
    <p:sldMasterId id="2147483650" r:id="rId3"/>
    <p:sldMasterId id="2147483649" r:id="rId4"/>
  </p:sldMasterIdLst>
  <p:notesMasterIdLst>
    <p:notesMasterId r:id="rId127"/>
  </p:notesMasterIdLst>
  <p:handoutMasterIdLst>
    <p:handoutMasterId r:id="rId128"/>
  </p:handoutMasterIdLst>
  <p:sldIdLst>
    <p:sldId id="258" r:id="rId5"/>
    <p:sldId id="341" r:id="rId6"/>
    <p:sldId id="342" r:id="rId7"/>
    <p:sldId id="349" r:id="rId8"/>
    <p:sldId id="350" r:id="rId9"/>
    <p:sldId id="343" r:id="rId10"/>
    <p:sldId id="344" r:id="rId11"/>
    <p:sldId id="345" r:id="rId12"/>
    <p:sldId id="346" r:id="rId13"/>
    <p:sldId id="352" r:id="rId14"/>
    <p:sldId id="353" r:id="rId15"/>
    <p:sldId id="354" r:id="rId16"/>
    <p:sldId id="355" r:id="rId17"/>
    <p:sldId id="356" r:id="rId18"/>
    <p:sldId id="357" r:id="rId19"/>
    <p:sldId id="358" r:id="rId20"/>
    <p:sldId id="360" r:id="rId21"/>
    <p:sldId id="369" r:id="rId22"/>
    <p:sldId id="347" r:id="rId23"/>
    <p:sldId id="348" r:id="rId24"/>
    <p:sldId id="361" r:id="rId25"/>
    <p:sldId id="363" r:id="rId26"/>
    <p:sldId id="364" r:id="rId27"/>
    <p:sldId id="378" r:id="rId28"/>
    <p:sldId id="365" r:id="rId29"/>
    <p:sldId id="362" r:id="rId30"/>
    <p:sldId id="398" r:id="rId31"/>
    <p:sldId id="351" r:id="rId32"/>
    <p:sldId id="379" r:id="rId33"/>
    <p:sldId id="384" r:id="rId34"/>
    <p:sldId id="380" r:id="rId35"/>
    <p:sldId id="381" r:id="rId36"/>
    <p:sldId id="273" r:id="rId37"/>
    <p:sldId id="385" r:id="rId38"/>
    <p:sldId id="382" r:id="rId39"/>
    <p:sldId id="413" r:id="rId40"/>
    <p:sldId id="397" r:id="rId41"/>
    <p:sldId id="383" r:id="rId42"/>
    <p:sldId id="386" r:id="rId43"/>
    <p:sldId id="399" r:id="rId44"/>
    <p:sldId id="387" r:id="rId45"/>
    <p:sldId id="400" r:id="rId46"/>
    <p:sldId id="390" r:id="rId47"/>
    <p:sldId id="414" r:id="rId48"/>
    <p:sldId id="401" r:id="rId49"/>
    <p:sldId id="388" r:id="rId50"/>
    <p:sldId id="389" r:id="rId51"/>
    <p:sldId id="402" r:id="rId52"/>
    <p:sldId id="276" r:id="rId53"/>
    <p:sldId id="412" r:id="rId54"/>
    <p:sldId id="313" r:id="rId55"/>
    <p:sldId id="391" r:id="rId56"/>
    <p:sldId id="392" r:id="rId57"/>
    <p:sldId id="393" r:id="rId58"/>
    <p:sldId id="317" r:id="rId59"/>
    <p:sldId id="318" r:id="rId60"/>
    <p:sldId id="319" r:id="rId61"/>
    <p:sldId id="320" r:id="rId62"/>
    <p:sldId id="322" r:id="rId63"/>
    <p:sldId id="328" r:id="rId64"/>
    <p:sldId id="327" r:id="rId65"/>
    <p:sldId id="411" r:id="rId66"/>
    <p:sldId id="329" r:id="rId67"/>
    <p:sldId id="370" r:id="rId68"/>
    <p:sldId id="404" r:id="rId69"/>
    <p:sldId id="405" r:id="rId70"/>
    <p:sldId id="406" r:id="rId71"/>
    <p:sldId id="407" r:id="rId72"/>
    <p:sldId id="408" r:id="rId73"/>
    <p:sldId id="409" r:id="rId74"/>
    <p:sldId id="410" r:id="rId75"/>
    <p:sldId id="394" r:id="rId76"/>
    <p:sldId id="395" r:id="rId77"/>
    <p:sldId id="396" r:id="rId78"/>
    <p:sldId id="367" r:id="rId79"/>
    <p:sldId id="368" r:id="rId80"/>
    <p:sldId id="315" r:id="rId81"/>
    <p:sldId id="340" r:id="rId82"/>
    <p:sldId id="366" r:id="rId83"/>
    <p:sldId id="275" r:id="rId84"/>
    <p:sldId id="270" r:id="rId85"/>
    <p:sldId id="271" r:id="rId86"/>
    <p:sldId id="287" r:id="rId87"/>
    <p:sldId id="279" r:id="rId88"/>
    <p:sldId id="277" r:id="rId89"/>
    <p:sldId id="288" r:id="rId90"/>
    <p:sldId id="290" r:id="rId91"/>
    <p:sldId id="278" r:id="rId92"/>
    <p:sldId id="292" r:id="rId93"/>
    <p:sldId id="293" r:id="rId94"/>
    <p:sldId id="294" r:id="rId95"/>
    <p:sldId id="295" r:id="rId96"/>
    <p:sldId id="296" r:id="rId97"/>
    <p:sldId id="297" r:id="rId98"/>
    <p:sldId id="298" r:id="rId99"/>
    <p:sldId id="299" r:id="rId100"/>
    <p:sldId id="300" r:id="rId101"/>
    <p:sldId id="301" r:id="rId102"/>
    <p:sldId id="302" r:id="rId103"/>
    <p:sldId id="303" r:id="rId104"/>
    <p:sldId id="304" r:id="rId105"/>
    <p:sldId id="305" r:id="rId106"/>
    <p:sldId id="306" r:id="rId107"/>
    <p:sldId id="308" r:id="rId108"/>
    <p:sldId id="309" r:id="rId109"/>
    <p:sldId id="310" r:id="rId110"/>
    <p:sldId id="311" r:id="rId111"/>
    <p:sldId id="312" r:id="rId112"/>
    <p:sldId id="314" r:id="rId113"/>
    <p:sldId id="316" r:id="rId114"/>
    <p:sldId id="334" r:id="rId115"/>
    <p:sldId id="325" r:id="rId116"/>
    <p:sldId id="326" r:id="rId117"/>
    <p:sldId id="335" r:id="rId118"/>
    <p:sldId id="336" r:id="rId119"/>
    <p:sldId id="337" r:id="rId120"/>
    <p:sldId id="338" r:id="rId121"/>
    <p:sldId id="339" r:id="rId122"/>
    <p:sldId id="330" r:id="rId123"/>
    <p:sldId id="331" r:id="rId124"/>
    <p:sldId id="332" r:id="rId125"/>
    <p:sldId id="333" r:id="rId12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/>
  <p:clrMru>
    <a:srgbClr val="FFD89F"/>
    <a:srgbClr val="610063"/>
    <a:srgbClr val="AE00B1"/>
    <a:srgbClr val="C8ACE3"/>
    <a:srgbClr val="6A0084"/>
    <a:srgbClr val="62321E"/>
    <a:srgbClr val="FFFF01"/>
    <a:srgbClr val="0094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77" d="100"/>
          <a:sy n="177" d="100"/>
        </p:scale>
        <p:origin x="-928" y="-112"/>
      </p:cViewPr>
      <p:guideLst>
        <p:guide orient="horz" pos="576"/>
        <p:guide pos="38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63" Type="http://schemas.openxmlformats.org/officeDocument/2006/relationships/slide" Target="slides/slide59.xml"/><Relationship Id="rId64" Type="http://schemas.openxmlformats.org/officeDocument/2006/relationships/slide" Target="slides/slide60.xml"/><Relationship Id="rId65" Type="http://schemas.openxmlformats.org/officeDocument/2006/relationships/slide" Target="slides/slide61.xml"/><Relationship Id="rId66" Type="http://schemas.openxmlformats.org/officeDocument/2006/relationships/slide" Target="slides/slide62.xml"/><Relationship Id="rId67" Type="http://schemas.openxmlformats.org/officeDocument/2006/relationships/slide" Target="slides/slide63.xml"/><Relationship Id="rId68" Type="http://schemas.openxmlformats.org/officeDocument/2006/relationships/slide" Target="slides/slide64.xml"/><Relationship Id="rId69" Type="http://schemas.openxmlformats.org/officeDocument/2006/relationships/slide" Target="slides/slide65.xml"/><Relationship Id="rId120" Type="http://schemas.openxmlformats.org/officeDocument/2006/relationships/slide" Target="slides/slide116.xml"/><Relationship Id="rId121" Type="http://schemas.openxmlformats.org/officeDocument/2006/relationships/slide" Target="slides/slide117.xml"/><Relationship Id="rId122" Type="http://schemas.openxmlformats.org/officeDocument/2006/relationships/slide" Target="slides/slide118.xml"/><Relationship Id="rId123" Type="http://schemas.openxmlformats.org/officeDocument/2006/relationships/slide" Target="slides/slide119.xml"/><Relationship Id="rId124" Type="http://schemas.openxmlformats.org/officeDocument/2006/relationships/slide" Target="slides/slide120.xml"/><Relationship Id="rId125" Type="http://schemas.openxmlformats.org/officeDocument/2006/relationships/slide" Target="slides/slide121.xml"/><Relationship Id="rId126" Type="http://schemas.openxmlformats.org/officeDocument/2006/relationships/slide" Target="slides/slide122.xml"/><Relationship Id="rId127" Type="http://schemas.openxmlformats.org/officeDocument/2006/relationships/notesMaster" Target="notesMasters/notesMaster1.xml"/><Relationship Id="rId128" Type="http://schemas.openxmlformats.org/officeDocument/2006/relationships/handoutMaster" Target="handoutMasters/handoutMaster1.xml"/><Relationship Id="rId129" Type="http://schemas.openxmlformats.org/officeDocument/2006/relationships/printerSettings" Target="printerSettings/printerSettings1.bin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90" Type="http://schemas.openxmlformats.org/officeDocument/2006/relationships/slide" Target="slides/slide86.xml"/><Relationship Id="rId91" Type="http://schemas.openxmlformats.org/officeDocument/2006/relationships/slide" Target="slides/slide87.xml"/><Relationship Id="rId92" Type="http://schemas.openxmlformats.org/officeDocument/2006/relationships/slide" Target="slides/slide88.xml"/><Relationship Id="rId93" Type="http://schemas.openxmlformats.org/officeDocument/2006/relationships/slide" Target="slides/slide89.xml"/><Relationship Id="rId94" Type="http://schemas.openxmlformats.org/officeDocument/2006/relationships/slide" Target="slides/slide90.xml"/><Relationship Id="rId95" Type="http://schemas.openxmlformats.org/officeDocument/2006/relationships/slide" Target="slides/slide91.xml"/><Relationship Id="rId96" Type="http://schemas.openxmlformats.org/officeDocument/2006/relationships/slide" Target="slides/slide92.xml"/><Relationship Id="rId101" Type="http://schemas.openxmlformats.org/officeDocument/2006/relationships/slide" Target="slides/slide97.xml"/><Relationship Id="rId102" Type="http://schemas.openxmlformats.org/officeDocument/2006/relationships/slide" Target="slides/slide98.xml"/><Relationship Id="rId103" Type="http://schemas.openxmlformats.org/officeDocument/2006/relationships/slide" Target="slides/slide99.xml"/><Relationship Id="rId104" Type="http://schemas.openxmlformats.org/officeDocument/2006/relationships/slide" Target="slides/slide100.xml"/><Relationship Id="rId105" Type="http://schemas.openxmlformats.org/officeDocument/2006/relationships/slide" Target="slides/slide101.xml"/><Relationship Id="rId106" Type="http://schemas.openxmlformats.org/officeDocument/2006/relationships/slide" Target="slides/slide102.xml"/><Relationship Id="rId107" Type="http://schemas.openxmlformats.org/officeDocument/2006/relationships/slide" Target="slides/slide103.xml"/><Relationship Id="rId108" Type="http://schemas.openxmlformats.org/officeDocument/2006/relationships/slide" Target="slides/slide104.xml"/><Relationship Id="rId109" Type="http://schemas.openxmlformats.org/officeDocument/2006/relationships/slide" Target="slides/slide105.xml"/><Relationship Id="rId97" Type="http://schemas.openxmlformats.org/officeDocument/2006/relationships/slide" Target="slides/slide93.xml"/><Relationship Id="rId98" Type="http://schemas.openxmlformats.org/officeDocument/2006/relationships/slide" Target="slides/slide94.xml"/><Relationship Id="rId99" Type="http://schemas.openxmlformats.org/officeDocument/2006/relationships/slide" Target="slides/slide95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00" Type="http://schemas.openxmlformats.org/officeDocument/2006/relationships/slide" Target="slides/slide96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70" Type="http://schemas.openxmlformats.org/officeDocument/2006/relationships/slide" Target="slides/slide66.xml"/><Relationship Id="rId71" Type="http://schemas.openxmlformats.org/officeDocument/2006/relationships/slide" Target="slides/slide67.xml"/><Relationship Id="rId72" Type="http://schemas.openxmlformats.org/officeDocument/2006/relationships/slide" Target="slides/slide68.xml"/><Relationship Id="rId73" Type="http://schemas.openxmlformats.org/officeDocument/2006/relationships/slide" Target="slides/slide69.xml"/><Relationship Id="rId74" Type="http://schemas.openxmlformats.org/officeDocument/2006/relationships/slide" Target="slides/slide70.xml"/><Relationship Id="rId75" Type="http://schemas.openxmlformats.org/officeDocument/2006/relationships/slide" Target="slides/slide71.xml"/><Relationship Id="rId76" Type="http://schemas.openxmlformats.org/officeDocument/2006/relationships/slide" Target="slides/slide72.xml"/><Relationship Id="rId77" Type="http://schemas.openxmlformats.org/officeDocument/2006/relationships/slide" Target="slides/slide73.xml"/><Relationship Id="rId78" Type="http://schemas.openxmlformats.org/officeDocument/2006/relationships/slide" Target="slides/slide74.xml"/><Relationship Id="rId79" Type="http://schemas.openxmlformats.org/officeDocument/2006/relationships/slide" Target="slides/slide75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30" Type="http://schemas.openxmlformats.org/officeDocument/2006/relationships/presProps" Target="presProps.xml"/><Relationship Id="rId131" Type="http://schemas.openxmlformats.org/officeDocument/2006/relationships/viewProps" Target="viewProps.xml"/><Relationship Id="rId132" Type="http://schemas.openxmlformats.org/officeDocument/2006/relationships/theme" Target="theme/theme1.xml"/><Relationship Id="rId13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110" Type="http://schemas.openxmlformats.org/officeDocument/2006/relationships/slide" Target="slides/slide106.xml"/><Relationship Id="rId111" Type="http://schemas.openxmlformats.org/officeDocument/2006/relationships/slide" Target="slides/slide107.xml"/><Relationship Id="rId112" Type="http://schemas.openxmlformats.org/officeDocument/2006/relationships/slide" Target="slides/slide108.xml"/><Relationship Id="rId113" Type="http://schemas.openxmlformats.org/officeDocument/2006/relationships/slide" Target="slides/slide109.xml"/><Relationship Id="rId114" Type="http://schemas.openxmlformats.org/officeDocument/2006/relationships/slide" Target="slides/slide110.xml"/><Relationship Id="rId115" Type="http://schemas.openxmlformats.org/officeDocument/2006/relationships/slide" Target="slides/slide111.xml"/><Relationship Id="rId116" Type="http://schemas.openxmlformats.org/officeDocument/2006/relationships/slide" Target="slides/slide112.xml"/><Relationship Id="rId117" Type="http://schemas.openxmlformats.org/officeDocument/2006/relationships/slide" Target="slides/slide113.xml"/><Relationship Id="rId118" Type="http://schemas.openxmlformats.org/officeDocument/2006/relationships/slide" Target="slides/slide114.xml"/><Relationship Id="rId119" Type="http://schemas.openxmlformats.org/officeDocument/2006/relationships/slide" Target="slides/slide11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80" Type="http://schemas.openxmlformats.org/officeDocument/2006/relationships/slide" Target="slides/slide76.xml"/><Relationship Id="rId81" Type="http://schemas.openxmlformats.org/officeDocument/2006/relationships/slide" Target="slides/slide77.xml"/><Relationship Id="rId82" Type="http://schemas.openxmlformats.org/officeDocument/2006/relationships/slide" Target="slides/slide78.xml"/><Relationship Id="rId83" Type="http://schemas.openxmlformats.org/officeDocument/2006/relationships/slide" Target="slides/slide79.xml"/><Relationship Id="rId84" Type="http://schemas.openxmlformats.org/officeDocument/2006/relationships/slide" Target="slides/slide80.xml"/><Relationship Id="rId85" Type="http://schemas.openxmlformats.org/officeDocument/2006/relationships/slide" Target="slides/slide81.xml"/><Relationship Id="rId86" Type="http://schemas.openxmlformats.org/officeDocument/2006/relationships/slide" Target="slides/slide82.xml"/><Relationship Id="rId87" Type="http://schemas.openxmlformats.org/officeDocument/2006/relationships/slide" Target="slides/slide83.xml"/><Relationship Id="rId88" Type="http://schemas.openxmlformats.org/officeDocument/2006/relationships/slide" Target="slides/slide84.xml"/><Relationship Id="rId89" Type="http://schemas.openxmlformats.org/officeDocument/2006/relationships/slide" Target="slides/slide8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6259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6260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6261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51036A59-E903-4B4B-B533-B2A6C5991D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8571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63430687-25B2-5E4A-B79D-25AE24CDCA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9733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D4913F-629C-7C42-BF8F-20B23531CF40}" type="slidenum">
              <a:rPr lang="en-US"/>
              <a:pPr>
                <a:defRPr/>
              </a:pPr>
              <a:t>16</a:t>
            </a:fld>
            <a:endParaRPr lang="en-US"/>
          </a:p>
        </p:txBody>
      </p:sp>
      <p:sp>
        <p:nvSpPr>
          <p:cNvPr id="4608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/>
            <a:fld id="{6F1B9839-7027-9E49-B006-1D7595F53175}" type="slidenum">
              <a:rPr lang="en-US" sz="1200"/>
              <a:pPr algn="r"/>
              <a:t>16</a:t>
            </a:fld>
            <a:endParaRPr lang="en-US" sz="1200"/>
          </a:p>
        </p:txBody>
      </p:sp>
      <p:sp>
        <p:nvSpPr>
          <p:cNvPr id="1218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MOST IMPORTANT SLIDE</a:t>
            </a: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 MOST IMPORTANT SLIDE</a:t>
            </a: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  MOST IMPORTANT SLIDE</a:t>
            </a: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    MOST IMPORTANT SLIDE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29A6C4-B77F-FF49-9E56-CFA5D8FD90BA}" type="slidenum">
              <a:rPr lang="en-US"/>
              <a:pPr>
                <a:defRPr/>
              </a:pPr>
              <a:t>69</a:t>
            </a:fld>
            <a:endParaRPr lang="en-US"/>
          </a:p>
        </p:txBody>
      </p:sp>
      <p:sp>
        <p:nvSpPr>
          <p:cNvPr id="1996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8BC1F7-104D-484B-BE67-E3549F9A8837}" type="slidenum">
              <a:rPr lang="en-US"/>
              <a:pPr>
                <a:defRPr/>
              </a:pPr>
              <a:t>70</a:t>
            </a:fld>
            <a:endParaRPr lang="en-US"/>
          </a:p>
        </p:txBody>
      </p:sp>
      <p:sp>
        <p:nvSpPr>
          <p:cNvPr id="2017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8DC3A2-54F9-894D-9480-E0AEA595FEE3}" type="slidenum">
              <a:rPr lang="en-US"/>
              <a:pPr>
                <a:defRPr/>
              </a:pPr>
              <a:t>71</a:t>
            </a:fld>
            <a:endParaRPr lang="en-US"/>
          </a:p>
        </p:txBody>
      </p:sp>
      <p:sp>
        <p:nvSpPr>
          <p:cNvPr id="2037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74F047A-E838-6D44-B110-142BF3B1CD8D}" type="slidenum">
              <a:rPr lang="en-US"/>
              <a:pPr>
                <a:defRPr/>
              </a:pPr>
              <a:t>80</a:t>
            </a:fld>
            <a:endParaRPr lang="en-US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579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1062038" y="4349750"/>
            <a:ext cx="4740275" cy="3514725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84" tIns="40092" rIns="80184" bIns="40092" anchor="ctr"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7959566-56EC-0B49-9E35-9533E9CCE170}" type="slidenum">
              <a:rPr lang="en-US"/>
              <a:pPr>
                <a:defRPr/>
              </a:pPr>
              <a:t>87</a:t>
            </a:fld>
            <a:endParaRPr lang="en-US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987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1062038" y="4349750"/>
            <a:ext cx="4740275" cy="3514725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84" tIns="40092" rIns="80184" bIns="40092" anchor="ctr"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7551F62-1C13-5E4F-85B9-50B5FE350F7E}" type="slidenum">
              <a:rPr lang="en-US"/>
              <a:pPr>
                <a:defRPr/>
              </a:pPr>
              <a:t>17</a:t>
            </a:fld>
            <a:endParaRPr lang="en-US"/>
          </a:p>
        </p:txBody>
      </p:sp>
      <p:sp>
        <p:nvSpPr>
          <p:cNvPr id="4813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/>
            <a:fld id="{1033DCD3-B9EC-A44E-B766-840BBC6F47B9}" type="slidenum">
              <a:rPr lang="en-US" sz="1200"/>
              <a:pPr algn="r"/>
              <a:t>17</a:t>
            </a:fld>
            <a:endParaRPr lang="en-US" sz="1200"/>
          </a:p>
        </p:txBody>
      </p:sp>
      <p:sp>
        <p:nvSpPr>
          <p:cNvPr id="1259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FD6C4DB-0CBC-774D-BE74-74EA247A9C2D}" type="slidenum">
              <a:rPr lang="en-US"/>
              <a:pPr>
                <a:defRPr/>
              </a:pPr>
              <a:t>24</a:t>
            </a:fld>
            <a:endParaRPr lang="en-US"/>
          </a:p>
        </p:txBody>
      </p:sp>
      <p:sp>
        <p:nvSpPr>
          <p:cNvPr id="155650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5651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399BC7-F83F-9943-B5D9-4752BFA3BAFD}" type="slidenum">
              <a:rPr lang="en-US"/>
              <a:pPr>
                <a:defRPr/>
              </a:pPr>
              <a:t>37</a:t>
            </a:fld>
            <a:endParaRPr lang="en-US"/>
          </a:p>
        </p:txBody>
      </p:sp>
      <p:sp>
        <p:nvSpPr>
          <p:cNvPr id="7065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/>
            <a:fld id="{EF9C43C4-DB95-7340-9674-9A6093D71F30}" type="slidenum">
              <a:rPr lang="en-US" sz="1200">
                <a:solidFill>
                  <a:srgbClr val="000000"/>
                </a:solidFill>
              </a:rPr>
              <a:pPr algn="r"/>
              <a:t>37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781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434D96-C865-724B-B1B3-A4A6C811A0FA}" type="slidenum">
              <a:rPr lang="en-US"/>
              <a:pPr>
                <a:defRPr/>
              </a:pPr>
              <a:t>64</a:t>
            </a:fld>
            <a:endParaRPr lang="en-US"/>
          </a:p>
        </p:txBody>
      </p:sp>
      <p:sp>
        <p:nvSpPr>
          <p:cNvPr id="138242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8243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6C3410-4F82-1043-B624-420E00DAA92E}" type="slidenum">
              <a:rPr lang="en-US"/>
              <a:pPr>
                <a:defRPr/>
              </a:pPr>
              <a:t>65</a:t>
            </a:fld>
            <a:endParaRPr lang="en-US"/>
          </a:p>
        </p:txBody>
      </p:sp>
      <p:sp>
        <p:nvSpPr>
          <p:cNvPr id="10137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 eaLnBrk="1" hangingPunct="1"/>
            <a:fld id="{A9213351-663A-F549-A796-07EA2F5708A5}" type="slidenum">
              <a:rPr lang="en-US" sz="1200"/>
              <a:pPr algn="r" eaLnBrk="1" hangingPunct="1"/>
              <a:t>65</a:t>
            </a:fld>
            <a:endParaRPr lang="en-US" sz="1200"/>
          </a:p>
        </p:txBody>
      </p:sp>
      <p:sp>
        <p:nvSpPr>
          <p:cNvPr id="190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BA553D0-AAF0-4547-84C8-C61E3C6C9894}" type="slidenum">
              <a:rPr lang="en-US"/>
              <a:pPr>
                <a:defRPr/>
              </a:pPr>
              <a:t>66</a:t>
            </a:fld>
            <a:endParaRPr lang="en-US"/>
          </a:p>
        </p:txBody>
      </p:sp>
      <p:sp>
        <p:nvSpPr>
          <p:cNvPr id="10342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/>
            <a:fld id="{C4B42A75-FE81-F147-92DD-052B1DBD5BCA}" type="slidenum">
              <a:rPr lang="en-US" sz="1200"/>
              <a:pPr algn="r"/>
              <a:t>66</a:t>
            </a:fld>
            <a:endParaRPr lang="en-US" sz="1200"/>
          </a:p>
        </p:txBody>
      </p:sp>
      <p:sp>
        <p:nvSpPr>
          <p:cNvPr id="19353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35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1BC614-EBD3-604C-BF26-2FB58313F399}" type="slidenum">
              <a:rPr lang="en-US"/>
              <a:pPr>
                <a:defRPr/>
              </a:pPr>
              <a:t>67</a:t>
            </a:fld>
            <a:endParaRPr lang="en-US"/>
          </a:p>
        </p:txBody>
      </p:sp>
      <p:sp>
        <p:nvSpPr>
          <p:cNvPr id="1955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5477EC-18B4-5A4B-AEF3-9370B7AF2C42}" type="slidenum">
              <a:rPr lang="en-US"/>
              <a:pPr>
                <a:defRPr/>
              </a:pPr>
              <a:t>68</a:t>
            </a:fld>
            <a:endParaRPr lang="en-US"/>
          </a:p>
        </p:txBody>
      </p:sp>
      <p:sp>
        <p:nvSpPr>
          <p:cNvPr id="1976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1AFF4993-EB34-C247-9D3B-4102BFB7F1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139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0CB64CC4-3614-694E-91BF-297A27C5C5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35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5C0D27A4-00DF-0F4F-9E8A-C771D4D50B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226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4042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4772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69465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3363" y="1143000"/>
            <a:ext cx="42672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2963" y="1143000"/>
            <a:ext cx="42672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9942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1109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0290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87456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5173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AF27FE20-6CFF-E246-8CCE-EECD6766A1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8936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95814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2959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8463" y="228600"/>
            <a:ext cx="2171700" cy="6400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228600"/>
            <a:ext cx="6367463" cy="6400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3954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0017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9918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03227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3363" y="1143000"/>
            <a:ext cx="42672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2963" y="1143000"/>
            <a:ext cx="42672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2382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776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4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1636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AED6AA9E-3127-864E-8F8F-B8231CB696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3474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01679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62992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3064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8463" y="228600"/>
            <a:ext cx="2171700" cy="6400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228600"/>
            <a:ext cx="6367463" cy="6400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2905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E80F4D-36C1-CE4A-8DA7-EFB49038C4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4209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7A5611-058F-4147-B7E0-6C29780B49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7873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F1B4FE-6C65-AA4F-93E1-AA1295603C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8295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637748-E389-5F42-A0FF-AAAF3FC5FE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9644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D8473E-82BF-8949-BE39-85B00D9052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6263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D8C81D-0CBD-9140-AB2A-E6E091BEC4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221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ECF4D2FE-05C3-C248-B46D-D003EBAC69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2958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9A2191-5494-A744-8FBC-7FFD347883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2895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2CB949-A871-7C47-B1CE-C41444B27D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7251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FD1A8B-6670-214D-8389-90BBCAB3A2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2006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FFD943-94C8-B141-9F83-8AD086C122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38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4BBBEB-93EF-C947-964E-BBCCD2AC37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268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EBE7BCE3-5B74-C041-85FF-0F0ADF4741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653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C038B503-46AE-2B43-8269-11455271FD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061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B6EB0A26-6A48-F04A-A03E-DCB7C94A19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009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BC33E66A-A893-F84F-819A-43CE7D21F9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036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2D2AD22A-D33A-6743-B890-339A779318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397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/>
          <a:ea typeface="+mj-ea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228600"/>
            <a:ext cx="8686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3363" y="1143000"/>
            <a:ext cx="86868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316" name="Line 9"/>
          <p:cNvSpPr>
            <a:spLocks noChangeShapeType="1"/>
          </p:cNvSpPr>
          <p:nvPr userDrawn="1"/>
        </p:nvSpPr>
        <p:spPr bwMode="auto">
          <a:xfrm>
            <a:off x="228600" y="977900"/>
            <a:ext cx="8686800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7" name="AutoShape 10"/>
          <p:cNvSpPr>
            <a:spLocks noChangeArrowheads="1"/>
          </p:cNvSpPr>
          <p:nvPr userDrawn="1"/>
        </p:nvSpPr>
        <p:spPr bwMode="auto">
          <a:xfrm>
            <a:off x="2057400" y="912813"/>
            <a:ext cx="5029200" cy="128587"/>
          </a:xfrm>
          <a:prstGeom prst="parallelogram">
            <a:avLst>
              <a:gd name="adj" fmla="val 977782"/>
            </a:avLst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6350" indent="-635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560388" indent="-212725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911225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2573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5pPr>
      <a:lvl6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6pPr>
      <a:lvl7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7pPr>
      <a:lvl8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8pPr>
      <a:lvl9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228600"/>
            <a:ext cx="8686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3363" y="1143000"/>
            <a:ext cx="86868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340" name="Line 9"/>
          <p:cNvSpPr>
            <a:spLocks noChangeShapeType="1"/>
          </p:cNvSpPr>
          <p:nvPr userDrawn="1"/>
        </p:nvSpPr>
        <p:spPr bwMode="auto">
          <a:xfrm>
            <a:off x="228600" y="977900"/>
            <a:ext cx="8686800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1" name="AutoShape 10"/>
          <p:cNvSpPr>
            <a:spLocks noChangeArrowheads="1"/>
          </p:cNvSpPr>
          <p:nvPr userDrawn="1"/>
        </p:nvSpPr>
        <p:spPr bwMode="auto">
          <a:xfrm>
            <a:off x="2057400" y="912813"/>
            <a:ext cx="5029200" cy="128587"/>
          </a:xfrm>
          <a:prstGeom prst="parallelogram">
            <a:avLst>
              <a:gd name="adj" fmla="val 977782"/>
            </a:avLst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6350" indent="-635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560388" indent="-212725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911225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2573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5pPr>
      <a:lvl6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6pPr>
      <a:lvl7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7pPr>
      <a:lvl8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8pPr>
      <a:lvl9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517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5172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5173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5174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0E64844E-0C2B-6C46-9BBE-8E5451934F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2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4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5.pn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6.pn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7.png"/><Relationship Id="rId3" Type="http://schemas.openxmlformats.org/officeDocument/2006/relationships/image" Target="../media/image98.pn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9.pn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0.jpe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1.jpe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Relationship Id="rId3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Relationship Id="rId3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Relationship Id="rId3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Relationship Id="rId3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eg"/><Relationship Id="rId3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Relationship Id="rId3" Type="http://schemas.openxmlformats.org/officeDocument/2006/relationships/image" Target="../media/image41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7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eg"/><Relationship Id="rId3" Type="http://schemas.openxmlformats.org/officeDocument/2006/relationships/image" Target="../media/image50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5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eg"/><Relationship Id="rId3" Type="http://schemas.openxmlformats.org/officeDocument/2006/relationships/image" Target="../media/image5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eg"/><Relationship Id="rId3" Type="http://schemas.openxmlformats.org/officeDocument/2006/relationships/image" Target="../media/image56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jpeg"/><Relationship Id="rId3" Type="http://schemas.openxmlformats.org/officeDocument/2006/relationships/image" Target="../media/image63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ng"/><Relationship Id="rId3" Type="http://schemas.openxmlformats.org/officeDocument/2006/relationships/image" Target="../media/image50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68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jpeg"/><Relationship Id="rId3" Type="http://schemas.openxmlformats.org/officeDocument/2006/relationships/image" Target="../media/image7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png"/><Relationship Id="rId3" Type="http://schemas.openxmlformats.org/officeDocument/2006/relationships/image" Target="../media/image72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3.jpeg"/><Relationship Id="rId6" Type="http://schemas.openxmlformats.org/officeDocument/2006/relationships/image" Target="../media/image73.png"/><Relationship Id="rId7" Type="http://schemas.openxmlformats.org/officeDocument/2006/relationships/image" Target="../media/image74.jpeg"/><Relationship Id="rId1" Type="http://schemas.microsoft.com/office/2007/relationships/media" Target="\Users\kormendy\Desktop\Munich%202012%20Desktop\Munich%202011%20Final%20Desktop\Canary%20Islands%202011%20Talks\Dubinski_3_Swarm.mov" TargetMode="External"/><Relationship Id="rId2" Type="http://schemas.openxmlformats.org/officeDocument/2006/relationships/video" Target="\Users\kormendy\Desktop\Munich%202012%20Desktop\Munich%202011%20Final%20Desktop\Canary%20Islands%202011%20Talks\Dubinski_3_Swarm.mov" TargetMode="Externa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5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4" Type="http://schemas.openxmlformats.org/officeDocument/2006/relationships/image" Target="../media/image77.jpeg"/><Relationship Id="rId5" Type="http://schemas.openxmlformats.org/officeDocument/2006/relationships/image" Target="../media/image78.jpeg"/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9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0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jpeg"/><Relationship Id="rId3" Type="http://schemas.openxmlformats.org/officeDocument/2006/relationships/image" Target="../media/image86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8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9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0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1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0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2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381000" y="3276600"/>
            <a:ext cx="800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sz="2000">
              <a:latin typeface="Comic Sans MS" charset="0"/>
              <a:cs typeface="+mn-cs"/>
            </a:endParaRP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565150" y="665163"/>
            <a:ext cx="3092450" cy="730250"/>
          </a:xfrm>
          <a:prstGeom prst="rect">
            <a:avLst/>
          </a:prstGeom>
          <a:solidFill>
            <a:srgbClr val="FDE8F3"/>
          </a:solidFill>
          <a:ln w="28575">
            <a:solidFill>
              <a:srgbClr val="D6009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AU" sz="4000">
                <a:solidFill>
                  <a:srgbClr val="D60093"/>
                </a:solidFill>
                <a:latin typeface="Arial" charset="0"/>
                <a:cs typeface="+mn-cs"/>
              </a:rPr>
              <a:t>Galaxy disks</a:t>
            </a:r>
            <a:endParaRPr lang="en-AU" sz="2800">
              <a:solidFill>
                <a:srgbClr val="F41BF0"/>
              </a:solidFill>
              <a:latin typeface="Comic Sans MS" charset="0"/>
              <a:cs typeface="+mn-cs"/>
            </a:endParaRPr>
          </a:p>
        </p:txBody>
      </p:sp>
      <p:pic>
        <p:nvPicPr>
          <p:cNvPr id="2969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563" y="2057400"/>
            <a:ext cx="4764087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438400"/>
            <a:ext cx="415925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1750"/>
            <a:ext cx="4648200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028" descr="Expo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5100"/>
            <a:ext cx="7010400" cy="652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3" name="Text Box 1029"/>
          <p:cNvSpPr txBox="1">
            <a:spLocks noChangeArrowheads="1"/>
          </p:cNvSpPr>
          <p:nvPr/>
        </p:nvSpPr>
        <p:spPr bwMode="auto">
          <a:xfrm>
            <a:off x="7499350" y="4953000"/>
            <a:ext cx="156845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400">
                <a:latin typeface="Arial" charset="0"/>
                <a:cs typeface="+mn-cs"/>
              </a:rPr>
              <a:t>K</a:t>
            </a:r>
            <a:r>
              <a:rPr lang="en-US" sz="1400" baseline="-25000">
                <a:latin typeface="Arial" charset="0"/>
                <a:cs typeface="+mn-cs"/>
              </a:rPr>
              <a:t>0</a:t>
            </a:r>
            <a:r>
              <a:rPr lang="en-US" sz="1400">
                <a:latin typeface="Arial" charset="0"/>
                <a:cs typeface="+mn-cs"/>
              </a:rPr>
              <a:t>, K</a:t>
            </a:r>
            <a:r>
              <a:rPr lang="en-US" sz="1400" baseline="-25000">
                <a:latin typeface="Arial" charset="0"/>
                <a:cs typeface="+mn-cs"/>
              </a:rPr>
              <a:t>1</a:t>
            </a:r>
            <a:r>
              <a:rPr lang="en-US" sz="1400">
                <a:latin typeface="Arial" charset="0"/>
                <a:cs typeface="+mn-cs"/>
              </a:rPr>
              <a:t>, I</a:t>
            </a:r>
            <a:r>
              <a:rPr lang="en-US" sz="1400" baseline="-25000">
                <a:latin typeface="Arial" charset="0"/>
                <a:cs typeface="+mn-cs"/>
              </a:rPr>
              <a:t>0</a:t>
            </a:r>
            <a:r>
              <a:rPr lang="en-US" sz="1400">
                <a:latin typeface="Arial" charset="0"/>
                <a:cs typeface="+mn-cs"/>
              </a:rPr>
              <a:t>, I</a:t>
            </a:r>
            <a:r>
              <a:rPr lang="en-US" sz="1400" baseline="-25000">
                <a:latin typeface="Arial" charset="0"/>
                <a:cs typeface="+mn-cs"/>
              </a:rPr>
              <a:t>1</a:t>
            </a:r>
            <a:endParaRPr lang="en-US" sz="1400">
              <a:latin typeface="Arial" charset="0"/>
              <a:cs typeface="+mn-cs"/>
            </a:endParaRPr>
          </a:p>
          <a:p>
            <a:pPr algn="ctr">
              <a:defRPr/>
            </a:pPr>
            <a:r>
              <a:rPr lang="en-US" sz="1400">
                <a:latin typeface="Arial" charset="0"/>
                <a:cs typeface="+mn-cs"/>
              </a:rPr>
              <a:t>are modified</a:t>
            </a:r>
          </a:p>
          <a:p>
            <a:pPr algn="ctr">
              <a:defRPr/>
            </a:pPr>
            <a:r>
              <a:rPr lang="en-US" sz="1400">
                <a:latin typeface="Arial" charset="0"/>
                <a:cs typeface="+mn-cs"/>
              </a:rPr>
              <a:t>Bessell functions.</a:t>
            </a:r>
          </a:p>
        </p:txBody>
      </p:sp>
      <p:sp>
        <p:nvSpPr>
          <p:cNvPr id="114694" name="Line 1030"/>
          <p:cNvSpPr>
            <a:spLocks noChangeShapeType="1"/>
          </p:cNvSpPr>
          <p:nvPr/>
        </p:nvSpPr>
        <p:spPr bwMode="auto">
          <a:xfrm>
            <a:off x="8458200" y="5638800"/>
            <a:ext cx="0" cy="685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4695" name="Line 1031"/>
          <p:cNvSpPr>
            <a:spLocks noChangeShapeType="1"/>
          </p:cNvSpPr>
          <p:nvPr/>
        </p:nvSpPr>
        <p:spPr bwMode="auto">
          <a:xfrm flipH="1">
            <a:off x="8147050" y="6324600"/>
            <a:ext cx="304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4696" name="Text Box 1032"/>
          <p:cNvSpPr txBox="1">
            <a:spLocks noChangeArrowheads="1"/>
          </p:cNvSpPr>
          <p:nvPr/>
        </p:nvSpPr>
        <p:spPr bwMode="auto">
          <a:xfrm>
            <a:off x="8021638" y="6165850"/>
            <a:ext cx="2841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cs typeface="+mn-cs"/>
              </a:rPr>
              <a:t>&lt;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990600" y="762000"/>
            <a:ext cx="7138988" cy="1306513"/>
          </a:xfrm>
          <a:prstGeom prst="rect">
            <a:avLst/>
          </a:prstGeom>
          <a:solidFill>
            <a:srgbClr val="FFE2E2"/>
          </a:solidFill>
          <a:ln w="9525">
            <a:solidFill>
              <a:srgbClr val="E50C1D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E50C1D"/>
                </a:solidFill>
                <a:cs typeface="+mn-cs"/>
              </a:rPr>
              <a:t>Simple arguments  (M ~ </a:t>
            </a:r>
            <a:r>
              <a:rPr lang="en-US">
                <a:solidFill>
                  <a:srgbClr val="E50C1D"/>
                </a:solidFill>
                <a:cs typeface="+mn-cs"/>
                <a:sym typeface="Symbol" charset="0"/>
              </a:rPr>
              <a:t> </a:t>
            </a:r>
            <a:r>
              <a:rPr lang="en-US" baseline="30000">
                <a:solidFill>
                  <a:srgbClr val="E50C1D"/>
                </a:solidFill>
                <a:cs typeface="+mn-cs"/>
                <a:sym typeface="Symbol" charset="0"/>
              </a:rPr>
              <a:t>2</a:t>
            </a:r>
            <a:r>
              <a:rPr lang="en-US">
                <a:solidFill>
                  <a:srgbClr val="E50C1D"/>
                </a:solidFill>
                <a:cs typeface="+mn-cs"/>
                <a:sym typeface="Symbol" charset="0"/>
              </a:rPr>
              <a:t> r</a:t>
            </a:r>
            <a:r>
              <a:rPr lang="en-US" baseline="-25000">
                <a:solidFill>
                  <a:srgbClr val="E50C1D"/>
                </a:solidFill>
                <a:cs typeface="+mn-cs"/>
                <a:sym typeface="Symbol" charset="0"/>
              </a:rPr>
              <a:t>c</a:t>
            </a:r>
            <a:r>
              <a:rPr lang="en-US">
                <a:solidFill>
                  <a:srgbClr val="E50C1D"/>
                </a:solidFill>
                <a:cs typeface="+mn-cs"/>
              </a:rPr>
              <a:t> , </a:t>
            </a:r>
            <a:r>
              <a:rPr lang="en-US">
                <a:solidFill>
                  <a:srgbClr val="E50C1D"/>
                </a:solidFill>
                <a:cs typeface="+mn-cs"/>
                <a:sym typeface="Symbol" charset="0"/>
              </a:rPr>
              <a:t>M ~  r</a:t>
            </a:r>
            <a:r>
              <a:rPr lang="en-US" baseline="-25000">
                <a:solidFill>
                  <a:srgbClr val="E50C1D"/>
                </a:solidFill>
                <a:cs typeface="+mn-cs"/>
                <a:sym typeface="Symbol" charset="0"/>
              </a:rPr>
              <a:t>c</a:t>
            </a:r>
            <a:r>
              <a:rPr lang="en-US" baseline="30000">
                <a:solidFill>
                  <a:srgbClr val="E50C1D"/>
                </a:solidFill>
                <a:cs typeface="+mn-cs"/>
                <a:sym typeface="Symbol" charset="0"/>
              </a:rPr>
              <a:t>2</a:t>
            </a:r>
            <a:r>
              <a:rPr lang="en-US">
                <a:solidFill>
                  <a:srgbClr val="E50C1D"/>
                </a:solidFill>
                <a:cs typeface="+mn-cs"/>
                <a:sym typeface="Symbol" charset="0"/>
              </a:rPr>
              <a:t>)</a:t>
            </a:r>
            <a:r>
              <a:rPr lang="en-US">
                <a:solidFill>
                  <a:srgbClr val="E50C1D"/>
                </a:solidFill>
                <a:cs typeface="+mn-cs"/>
              </a:rPr>
              <a:t>  show that </a:t>
            </a:r>
          </a:p>
          <a:p>
            <a:pPr>
              <a:lnSpc>
                <a:spcPct val="110000"/>
              </a:lnSpc>
              <a:defRPr/>
            </a:pPr>
            <a:r>
              <a:rPr lang="en-US" u="sng">
                <a:solidFill>
                  <a:srgbClr val="E50C1D"/>
                </a:solidFill>
                <a:cs typeface="+mn-cs"/>
              </a:rPr>
              <a:t>constant surface density</a:t>
            </a:r>
            <a:r>
              <a:rPr lang="en-US">
                <a:solidFill>
                  <a:srgbClr val="E50C1D"/>
                </a:solidFill>
                <a:cs typeface="+mn-cs"/>
              </a:rPr>
              <a:t> </a:t>
            </a:r>
            <a:r>
              <a:rPr lang="en-US">
                <a:solidFill>
                  <a:srgbClr val="E50C1D"/>
                </a:solidFill>
                <a:cs typeface="+mn-cs"/>
                <a:sym typeface="Symbol" charset="0"/>
              </a:rPr>
              <a:t>  a </a:t>
            </a:r>
            <a:r>
              <a:rPr lang="en-US" u="sng">
                <a:solidFill>
                  <a:srgbClr val="E50C1D"/>
                </a:solidFill>
                <a:cs typeface="+mn-cs"/>
                <a:sym typeface="Symbol" charset="0"/>
              </a:rPr>
              <a:t>Faber-Jackson</a:t>
            </a:r>
            <a:r>
              <a:rPr lang="en-US">
                <a:solidFill>
                  <a:srgbClr val="E50C1D"/>
                </a:solidFill>
                <a:cs typeface="+mn-cs"/>
                <a:sym typeface="Symbol" charset="0"/>
              </a:rPr>
              <a:t> relation for </a:t>
            </a:r>
          </a:p>
          <a:p>
            <a:pPr>
              <a:lnSpc>
                <a:spcPct val="120000"/>
              </a:lnSpc>
              <a:defRPr/>
            </a:pPr>
            <a:r>
              <a:rPr lang="en-US">
                <a:solidFill>
                  <a:srgbClr val="E50C1D"/>
                </a:solidFill>
                <a:cs typeface="+mn-cs"/>
                <a:sym typeface="Symbol" charset="0"/>
              </a:rPr>
              <a:t>the dark halos :  M</a:t>
            </a:r>
            <a:r>
              <a:rPr lang="en-US" baseline="-25000">
                <a:solidFill>
                  <a:srgbClr val="E50C1D"/>
                </a:solidFill>
                <a:cs typeface="+mn-cs"/>
                <a:sym typeface="Symbol" charset="0"/>
              </a:rPr>
              <a:t>halo</a:t>
            </a:r>
            <a:r>
              <a:rPr lang="en-US">
                <a:solidFill>
                  <a:srgbClr val="E50C1D"/>
                </a:solidFill>
                <a:cs typeface="+mn-cs"/>
                <a:sym typeface="Symbol" charset="0"/>
              </a:rPr>
              <a:t> ~ (</a:t>
            </a:r>
            <a:r>
              <a:rPr lang="en-US" baseline="-25000">
                <a:solidFill>
                  <a:srgbClr val="E50C1D"/>
                </a:solidFill>
                <a:cs typeface="+mn-cs"/>
                <a:sym typeface="Symbol" charset="0"/>
              </a:rPr>
              <a:t>halo</a:t>
            </a:r>
            <a:r>
              <a:rPr lang="en-US">
                <a:solidFill>
                  <a:srgbClr val="E50C1D"/>
                </a:solidFill>
                <a:cs typeface="+mn-cs"/>
                <a:sym typeface="Symbol" charset="0"/>
              </a:rPr>
              <a:t>) </a:t>
            </a:r>
            <a:r>
              <a:rPr lang="en-US" baseline="30000">
                <a:solidFill>
                  <a:srgbClr val="E50C1D"/>
                </a:solidFill>
                <a:cs typeface="+mn-cs"/>
                <a:sym typeface="Symbol" charset="0"/>
              </a:rPr>
              <a:t>4</a:t>
            </a:r>
          </a:p>
        </p:txBody>
      </p:sp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914400" y="2819400"/>
            <a:ext cx="752475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From the </a:t>
            </a:r>
            <a:r>
              <a:rPr lang="en-US">
                <a:cs typeface="+mn-cs"/>
                <a:sym typeface="Symbol" charset="0"/>
              </a:rPr>
              <a:t> scaling law</a:t>
            </a:r>
            <a:r>
              <a:rPr lang="en-US">
                <a:solidFill>
                  <a:srgbClr val="E50C1D"/>
                </a:solidFill>
                <a:cs typeface="+mn-cs"/>
                <a:sym typeface="Symbol" charset="0"/>
              </a:rPr>
              <a:t>,</a:t>
            </a:r>
            <a:r>
              <a:rPr lang="en-US">
                <a:cs typeface="+mn-cs"/>
              </a:rPr>
              <a:t> the galaxy luminosity  </a:t>
            </a:r>
            <a:r>
              <a:rPr lang="en-US">
                <a:solidFill>
                  <a:srgbClr val="E50C1D"/>
                </a:solidFill>
                <a:cs typeface="+mn-cs"/>
              </a:rPr>
              <a:t>L ~ (</a:t>
            </a:r>
            <a:r>
              <a:rPr lang="en-US">
                <a:solidFill>
                  <a:srgbClr val="E50C1D"/>
                </a:solidFill>
                <a:cs typeface="+mn-cs"/>
                <a:sym typeface="Symbol" charset="0"/>
              </a:rPr>
              <a:t></a:t>
            </a:r>
            <a:r>
              <a:rPr lang="en-US" baseline="-25000">
                <a:solidFill>
                  <a:srgbClr val="E50C1D"/>
                </a:solidFill>
                <a:cs typeface="+mn-cs"/>
                <a:sym typeface="Symbol" charset="0"/>
              </a:rPr>
              <a:t>halo</a:t>
            </a:r>
            <a:r>
              <a:rPr lang="en-US">
                <a:solidFill>
                  <a:srgbClr val="E50C1D"/>
                </a:solidFill>
                <a:cs typeface="+mn-cs"/>
                <a:sym typeface="Symbol" charset="0"/>
              </a:rPr>
              <a:t>) </a:t>
            </a:r>
            <a:r>
              <a:rPr lang="en-US" baseline="30000">
                <a:solidFill>
                  <a:srgbClr val="E50C1D"/>
                </a:solidFill>
                <a:cs typeface="+mn-cs"/>
                <a:sym typeface="Symbol" charset="0"/>
              </a:rPr>
              <a:t>5.1</a:t>
            </a:r>
          </a:p>
          <a:p>
            <a:pPr>
              <a:defRPr/>
            </a:pPr>
            <a:r>
              <a:rPr lang="en-US">
                <a:cs typeface="+mn-cs"/>
                <a:sym typeface="Symbol" charset="0"/>
              </a:rPr>
              <a:t>so there is a weak dependence of M</a:t>
            </a:r>
            <a:r>
              <a:rPr lang="en-US" baseline="-25000">
                <a:cs typeface="+mn-cs"/>
                <a:sym typeface="Symbol" charset="0"/>
              </a:rPr>
              <a:t>halo</a:t>
            </a:r>
            <a:r>
              <a:rPr lang="en-US">
                <a:cs typeface="+mn-cs"/>
                <a:sym typeface="Symbol" charset="0"/>
              </a:rPr>
              <a:t> / L on L :</a:t>
            </a:r>
          </a:p>
          <a:p>
            <a:pPr>
              <a:defRPr/>
            </a:pPr>
            <a:r>
              <a:rPr lang="en-US">
                <a:cs typeface="+mn-cs"/>
                <a:sym typeface="Symbol" charset="0"/>
              </a:rPr>
              <a:t>          M</a:t>
            </a:r>
            <a:r>
              <a:rPr lang="en-US" baseline="-25000">
                <a:cs typeface="+mn-cs"/>
                <a:sym typeface="Symbol" charset="0"/>
              </a:rPr>
              <a:t>halo</a:t>
            </a:r>
            <a:r>
              <a:rPr lang="en-US">
                <a:cs typeface="+mn-cs"/>
                <a:sym typeface="Symbol" charset="0"/>
              </a:rPr>
              <a:t> / L ~ L</a:t>
            </a:r>
            <a:r>
              <a:rPr lang="en-US" baseline="30000">
                <a:cs typeface="+mn-cs"/>
                <a:sym typeface="Symbol" charset="0"/>
              </a:rPr>
              <a:t> -0.24</a:t>
            </a:r>
          </a:p>
          <a:p>
            <a:pPr>
              <a:defRPr/>
            </a:pPr>
            <a:r>
              <a:rPr lang="en-US">
                <a:cs typeface="+mn-cs"/>
              </a:rPr>
              <a:t>consistent with some baryon loss from the lowest</a:t>
            </a:r>
          </a:p>
          <a:p>
            <a:pPr>
              <a:defRPr/>
            </a:pPr>
            <a:r>
              <a:rPr lang="en-US">
                <a:cs typeface="+mn-cs"/>
              </a:rPr>
              <a:t>luminosity galaxies</a:t>
            </a:r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1143000" y="48768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5301" name="Rectangle 5"/>
          <p:cNvSpPr>
            <a:spLocks noChangeArrowheads="1"/>
          </p:cNvSpPr>
          <p:nvPr/>
        </p:nvSpPr>
        <p:spPr bwMode="auto">
          <a:xfrm>
            <a:off x="447675" y="1916113"/>
            <a:ext cx="4381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aseline="-25000">
                <a:cs typeface="+mn-cs"/>
                <a:sym typeface="Symbol" charset="0"/>
              </a:rPr>
              <a:t>     </a:t>
            </a:r>
            <a:endParaRPr lang="en-US">
              <a:cs typeface="+mn-cs"/>
              <a:sym typeface="Symbol" charset="0"/>
            </a:endParaRPr>
          </a:p>
          <a:p>
            <a:pPr>
              <a:defRPr/>
            </a:pPr>
            <a:endParaRPr lang="en-US" baseline="-25000">
              <a:cs typeface="+mn-cs"/>
              <a:sym typeface="Symbol" charset="0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152400" y="228600"/>
            <a:ext cx="6324600" cy="4851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u="sng">
                <a:cs typeface="+mn-cs"/>
              </a:rPr>
              <a:t>Summary of scaling laws for dark halos</a:t>
            </a:r>
            <a:endParaRPr lang="en-US" sz="2800">
              <a:cs typeface="+mn-cs"/>
            </a:endParaRPr>
          </a:p>
          <a:p>
            <a:pPr>
              <a:defRPr/>
            </a:pPr>
            <a:endParaRPr lang="en-US">
              <a:cs typeface="+mn-cs"/>
            </a:endParaRPr>
          </a:p>
          <a:p>
            <a:pPr>
              <a:defRPr/>
            </a:pPr>
            <a:r>
              <a:rPr lang="en-US">
                <a:cs typeface="+mn-cs"/>
              </a:rPr>
              <a:t>•  Constant surface density </a:t>
            </a:r>
            <a:r>
              <a:rPr lang="en-US">
                <a:solidFill>
                  <a:srgbClr val="E50C1D"/>
                </a:solidFill>
                <a:cs typeface="+mn-cs"/>
                <a:sym typeface="Symbol" charset="0"/>
              </a:rPr>
              <a:t> </a:t>
            </a:r>
            <a:r>
              <a:rPr lang="en-US">
                <a:cs typeface="+mn-cs"/>
                <a:sym typeface="Symbol" charset="0"/>
              </a:rPr>
              <a:t>Faber-Jackson law</a:t>
            </a:r>
          </a:p>
          <a:p>
            <a:pPr>
              <a:defRPr/>
            </a:pPr>
            <a:endParaRPr lang="en-US">
              <a:cs typeface="+mn-cs"/>
            </a:endParaRPr>
          </a:p>
          <a:p>
            <a:pPr>
              <a:defRPr/>
            </a:pPr>
            <a:r>
              <a:rPr lang="en-US">
                <a:solidFill>
                  <a:srgbClr val="E822C1"/>
                </a:solidFill>
                <a:cs typeface="+mn-cs"/>
              </a:rPr>
              <a:t>•   See that the dSph and dIrr have very high halo </a:t>
            </a:r>
          </a:p>
          <a:p>
            <a:pPr>
              <a:defRPr/>
            </a:pPr>
            <a:r>
              <a:rPr lang="en-US">
                <a:solidFill>
                  <a:srgbClr val="E822C1"/>
                </a:solidFill>
                <a:cs typeface="+mn-cs"/>
              </a:rPr>
              <a:t>    densities. The virialized density depends on </a:t>
            </a:r>
          </a:p>
          <a:p>
            <a:pPr>
              <a:defRPr/>
            </a:pPr>
            <a:r>
              <a:rPr lang="en-US">
                <a:solidFill>
                  <a:srgbClr val="E822C1"/>
                </a:solidFill>
                <a:cs typeface="+mn-cs"/>
              </a:rPr>
              <a:t>    collapse redshift, so  </a:t>
            </a:r>
            <a:r>
              <a:rPr lang="en-AU">
                <a:solidFill>
                  <a:schemeClr val="accent2"/>
                </a:solidFill>
                <a:latin typeface="Symbol" charset="0"/>
                <a:cs typeface="+mn-cs"/>
              </a:rPr>
              <a:t></a:t>
            </a:r>
            <a:r>
              <a:rPr lang="en-AU" baseline="-25000">
                <a:solidFill>
                  <a:schemeClr val="accent2"/>
                </a:solidFill>
                <a:latin typeface="Comic Sans MS" charset="0"/>
                <a:cs typeface="+mn-cs"/>
              </a:rPr>
              <a:t>o </a:t>
            </a:r>
            <a:r>
              <a:rPr lang="en-AU">
                <a:solidFill>
                  <a:schemeClr val="accent2"/>
                </a:solidFill>
                <a:latin typeface="Comic Sans MS" charset="0"/>
                <a:cs typeface="+mn-cs"/>
              </a:rPr>
              <a:t>~ </a:t>
            </a:r>
            <a:r>
              <a:rPr lang="en-AU">
                <a:solidFill>
                  <a:schemeClr val="accent2"/>
                </a:solidFill>
                <a:cs typeface="+mn-cs"/>
              </a:rPr>
              <a:t>(1 + z</a:t>
            </a:r>
            <a:r>
              <a:rPr lang="en-AU" baseline="-25000">
                <a:solidFill>
                  <a:schemeClr val="accent2"/>
                </a:solidFill>
                <a:cs typeface="+mn-cs"/>
              </a:rPr>
              <a:t>coll</a:t>
            </a:r>
            <a:r>
              <a:rPr lang="en-AU">
                <a:solidFill>
                  <a:schemeClr val="accent2"/>
                </a:solidFill>
                <a:cs typeface="+mn-cs"/>
              </a:rPr>
              <a:t>) </a:t>
            </a:r>
            <a:r>
              <a:rPr lang="en-AU" baseline="30000">
                <a:solidFill>
                  <a:schemeClr val="accent2"/>
                </a:solidFill>
                <a:cs typeface="+mn-cs"/>
              </a:rPr>
              <a:t>3</a:t>
            </a:r>
            <a:r>
              <a:rPr lang="en-AU" sz="2800">
                <a:solidFill>
                  <a:schemeClr val="accent2"/>
                </a:solidFill>
                <a:cs typeface="+mn-cs"/>
              </a:rPr>
              <a:t>  </a:t>
            </a:r>
            <a:r>
              <a:rPr lang="en-AU">
                <a:solidFill>
                  <a:schemeClr val="accent2"/>
                </a:solidFill>
                <a:cs typeface="+mn-cs"/>
              </a:rPr>
              <a:t>and the </a:t>
            </a:r>
          </a:p>
          <a:p>
            <a:pPr>
              <a:defRPr/>
            </a:pPr>
            <a:r>
              <a:rPr lang="en-AU">
                <a:solidFill>
                  <a:schemeClr val="accent2"/>
                </a:solidFill>
                <a:cs typeface="+mn-cs"/>
              </a:rPr>
              <a:t>    smallest dwarfs formed at least </a:t>
            </a:r>
            <a:r>
              <a:rPr lang="en-AU">
                <a:solidFill>
                  <a:schemeClr val="accent2"/>
                </a:solidFill>
                <a:cs typeface="+mn-cs"/>
                <a:sym typeface="Symbol" charset="0"/>
              </a:rPr>
              <a:t> </a:t>
            </a:r>
            <a:r>
              <a:rPr lang="en-AU">
                <a:solidFill>
                  <a:schemeClr val="accent2"/>
                </a:solidFill>
                <a:cs typeface="+mn-cs"/>
              </a:rPr>
              <a:t>z</a:t>
            </a:r>
            <a:r>
              <a:rPr lang="en-AU" baseline="-25000">
                <a:solidFill>
                  <a:schemeClr val="accent2"/>
                </a:solidFill>
                <a:cs typeface="+mn-cs"/>
              </a:rPr>
              <a:t>coll</a:t>
            </a:r>
            <a:r>
              <a:rPr lang="en-AU">
                <a:solidFill>
                  <a:schemeClr val="accent2"/>
                </a:solidFill>
                <a:cs typeface="+mn-cs"/>
              </a:rPr>
              <a:t> = 7 </a:t>
            </a:r>
          </a:p>
          <a:p>
            <a:pPr>
              <a:defRPr/>
            </a:pPr>
            <a:r>
              <a:rPr lang="en-AU">
                <a:solidFill>
                  <a:schemeClr val="accent2"/>
                </a:solidFill>
                <a:cs typeface="+mn-cs"/>
              </a:rPr>
              <a:t>    earlier than the largest spirals.</a:t>
            </a:r>
          </a:p>
          <a:p>
            <a:pPr>
              <a:defRPr/>
            </a:pPr>
            <a:r>
              <a:rPr lang="en-AU">
                <a:solidFill>
                  <a:schemeClr val="accent2"/>
                </a:solidFill>
                <a:cs typeface="+mn-cs"/>
              </a:rPr>
              <a:t> </a:t>
            </a:r>
          </a:p>
          <a:p>
            <a:pPr>
              <a:defRPr/>
            </a:pPr>
            <a:r>
              <a:rPr lang="en-AU">
                <a:solidFill>
                  <a:schemeClr val="accent2"/>
                </a:solidFill>
                <a:cs typeface="+mn-cs"/>
              </a:rPr>
              <a:t>Correction for baryonic compression will make </a:t>
            </a:r>
            <a:r>
              <a:rPr lang="en-AU">
                <a:solidFill>
                  <a:schemeClr val="accent2"/>
                </a:solidFill>
                <a:latin typeface="Symbol" charset="0"/>
                <a:cs typeface="+mn-cs"/>
              </a:rPr>
              <a:t></a:t>
            </a:r>
            <a:r>
              <a:rPr lang="en-AU" baseline="-25000">
                <a:solidFill>
                  <a:schemeClr val="accent2"/>
                </a:solidFill>
                <a:latin typeface="Comic Sans MS" charset="0"/>
                <a:cs typeface="+mn-cs"/>
              </a:rPr>
              <a:t>o</a:t>
            </a:r>
          </a:p>
          <a:p>
            <a:pPr>
              <a:defRPr/>
            </a:pPr>
            <a:r>
              <a:rPr lang="en-AU">
                <a:solidFill>
                  <a:schemeClr val="accent2"/>
                </a:solidFill>
                <a:cs typeface="+mn-cs"/>
              </a:rPr>
              <a:t> smaller for giant galaxies and increase this </a:t>
            </a:r>
            <a:r>
              <a:rPr lang="en-AU">
                <a:solidFill>
                  <a:schemeClr val="accent2"/>
                </a:solidFill>
                <a:cs typeface="+mn-cs"/>
                <a:sym typeface="Symbol" charset="0"/>
              </a:rPr>
              <a:t> </a:t>
            </a:r>
            <a:r>
              <a:rPr lang="en-AU">
                <a:solidFill>
                  <a:schemeClr val="accent2"/>
                </a:solidFill>
                <a:cs typeface="+mn-cs"/>
              </a:rPr>
              <a:t>z</a:t>
            </a:r>
            <a:r>
              <a:rPr lang="en-AU" baseline="-25000">
                <a:solidFill>
                  <a:schemeClr val="accent2"/>
                </a:solidFill>
                <a:cs typeface="+mn-cs"/>
              </a:rPr>
              <a:t>coll</a:t>
            </a:r>
            <a:r>
              <a:rPr lang="en-AU">
                <a:solidFill>
                  <a:schemeClr val="accent2"/>
                </a:solidFill>
                <a:cs typeface="+mn-cs"/>
              </a:rPr>
              <a:t>.</a:t>
            </a:r>
            <a:endParaRPr lang="en-US" baseline="-25000">
              <a:solidFill>
                <a:schemeClr val="accent2"/>
              </a:solidFill>
              <a:cs typeface="+mn-cs"/>
            </a:endParaRPr>
          </a:p>
          <a:p>
            <a:pPr>
              <a:defRPr/>
            </a:pPr>
            <a:endParaRPr lang="en-US" baseline="-25000">
              <a:solidFill>
                <a:schemeClr val="accent2"/>
              </a:solidFill>
              <a:cs typeface="+mn-cs"/>
            </a:endParaRPr>
          </a:p>
        </p:txBody>
      </p:sp>
      <p:pic>
        <p:nvPicPr>
          <p:cNvPr id="14643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990600"/>
            <a:ext cx="2506663" cy="563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6781800" y="2209800"/>
            <a:ext cx="5064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AU" sz="2800">
                <a:latin typeface="Symbol" charset="0"/>
                <a:cs typeface="+mn-cs"/>
              </a:rPr>
              <a:t></a:t>
            </a:r>
            <a:r>
              <a:rPr lang="en-AU" sz="2800" baseline="-25000">
                <a:latin typeface="Comic Sans MS" charset="0"/>
                <a:cs typeface="+mn-cs"/>
              </a:rPr>
              <a:t>o</a:t>
            </a:r>
            <a:endParaRPr lang="en-US" sz="2800" baseline="-25000">
              <a:latin typeface="Comic Sans MS" charset="0"/>
              <a:cs typeface="+mn-cs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1066800" y="1295400"/>
            <a:ext cx="7335838" cy="447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2727F8"/>
                </a:solidFill>
                <a:cs typeface="+mn-cs"/>
              </a:rPr>
              <a:t>• Fainter dwarf galaxies are </a:t>
            </a:r>
            <a:r>
              <a:rPr lang="en-US" u="sng">
                <a:solidFill>
                  <a:srgbClr val="2727F8"/>
                </a:solidFill>
                <a:cs typeface="+mn-cs"/>
              </a:rPr>
              <a:t>more numerous</a:t>
            </a:r>
            <a:r>
              <a:rPr lang="en-US">
                <a:solidFill>
                  <a:srgbClr val="2727F8"/>
                </a:solidFill>
                <a:cs typeface="+mn-cs"/>
              </a:rPr>
              <a:t> and </a:t>
            </a:r>
            <a:r>
              <a:rPr lang="en-US" u="sng">
                <a:solidFill>
                  <a:srgbClr val="2727F8"/>
                </a:solidFill>
                <a:cs typeface="+mn-cs"/>
              </a:rPr>
              <a:t>more</a:t>
            </a:r>
          </a:p>
          <a:p>
            <a:pPr>
              <a:defRPr/>
            </a:pPr>
            <a:r>
              <a:rPr lang="en-US" u="sng">
                <a:solidFill>
                  <a:srgbClr val="2727F8"/>
                </a:solidFill>
                <a:cs typeface="+mn-cs"/>
              </a:rPr>
              <a:t>dominated by DM</a:t>
            </a:r>
            <a:r>
              <a:rPr lang="en-US">
                <a:solidFill>
                  <a:srgbClr val="2727F8"/>
                </a:solidFill>
                <a:cs typeface="+mn-cs"/>
              </a:rPr>
              <a:t>. </a:t>
            </a:r>
            <a:r>
              <a:rPr lang="en-US">
                <a:solidFill>
                  <a:srgbClr val="E50C1D"/>
                </a:solidFill>
                <a:cs typeface="+mn-cs"/>
              </a:rPr>
              <a:t> </a:t>
            </a:r>
          </a:p>
          <a:p>
            <a:pPr>
              <a:defRPr/>
            </a:pPr>
            <a:endParaRPr lang="en-US">
              <a:solidFill>
                <a:srgbClr val="E50C1D"/>
              </a:solidFill>
              <a:cs typeface="+mn-cs"/>
            </a:endParaRPr>
          </a:p>
          <a:p>
            <a:pPr>
              <a:defRPr/>
            </a:pPr>
            <a:r>
              <a:rPr lang="en-US">
                <a:solidFill>
                  <a:srgbClr val="E50C1D"/>
                </a:solidFill>
                <a:cs typeface="+mn-cs"/>
              </a:rPr>
              <a:t>Suggests possibility that there is a large population of </a:t>
            </a:r>
          </a:p>
          <a:p>
            <a:pPr>
              <a:defRPr/>
            </a:pPr>
            <a:r>
              <a:rPr lang="en-US" i="1" u="sng">
                <a:solidFill>
                  <a:srgbClr val="E50C1D"/>
                </a:solidFill>
                <a:cs typeface="+mn-cs"/>
              </a:rPr>
              <a:t>completely dark</a:t>
            </a:r>
            <a:r>
              <a:rPr lang="en-US">
                <a:solidFill>
                  <a:srgbClr val="E50C1D"/>
                </a:solidFill>
                <a:cs typeface="+mn-cs"/>
              </a:rPr>
              <a:t> objects - virialized early,  before or </a:t>
            </a:r>
          </a:p>
          <a:p>
            <a:pPr>
              <a:defRPr/>
            </a:pPr>
            <a:r>
              <a:rPr lang="en-US">
                <a:solidFill>
                  <a:srgbClr val="E50C1D"/>
                </a:solidFill>
                <a:cs typeface="+mn-cs"/>
              </a:rPr>
              <a:t>during reionization,  and lost or never captured their share </a:t>
            </a:r>
          </a:p>
          <a:p>
            <a:pPr>
              <a:defRPr/>
            </a:pPr>
            <a:r>
              <a:rPr lang="en-US">
                <a:solidFill>
                  <a:srgbClr val="E50C1D"/>
                </a:solidFill>
                <a:cs typeface="+mn-cs"/>
              </a:rPr>
              <a:t>of baryons because baryons were too hot to be captured </a:t>
            </a:r>
          </a:p>
          <a:p>
            <a:pPr>
              <a:defRPr/>
            </a:pPr>
            <a:r>
              <a:rPr lang="en-US">
                <a:solidFill>
                  <a:srgbClr val="E50C1D"/>
                </a:solidFill>
                <a:cs typeface="+mn-cs"/>
              </a:rPr>
              <a:t>in these shallow potential wells.</a:t>
            </a:r>
          </a:p>
          <a:p>
            <a:pPr>
              <a:defRPr/>
            </a:pPr>
            <a:endParaRPr lang="en-US">
              <a:solidFill>
                <a:srgbClr val="E50C1D"/>
              </a:solidFill>
              <a:cs typeface="+mn-cs"/>
            </a:endParaRPr>
          </a:p>
          <a:p>
            <a:pPr>
              <a:defRPr/>
            </a:pPr>
            <a:r>
              <a:rPr lang="en-US">
                <a:solidFill>
                  <a:srgbClr val="2727F8"/>
                </a:solidFill>
                <a:cs typeface="+mn-cs"/>
              </a:rPr>
              <a:t>Empty halos are likely to be </a:t>
            </a:r>
            <a:r>
              <a:rPr lang="en-US" u="sng">
                <a:solidFill>
                  <a:srgbClr val="2727F8"/>
                </a:solidFill>
                <a:cs typeface="+mn-cs"/>
              </a:rPr>
              <a:t>small</a:t>
            </a:r>
            <a:r>
              <a:rPr lang="en-US">
                <a:solidFill>
                  <a:srgbClr val="2727F8"/>
                </a:solidFill>
                <a:cs typeface="+mn-cs"/>
              </a:rPr>
              <a:t> and </a:t>
            </a:r>
            <a:r>
              <a:rPr lang="en-US" u="sng">
                <a:solidFill>
                  <a:srgbClr val="2727F8"/>
                </a:solidFill>
                <a:cs typeface="+mn-cs"/>
              </a:rPr>
              <a:t>dense</a:t>
            </a:r>
            <a:r>
              <a:rPr lang="en-US">
                <a:solidFill>
                  <a:srgbClr val="2727F8"/>
                </a:solidFill>
                <a:cs typeface="+mn-cs"/>
              </a:rPr>
              <a:t> - darker</a:t>
            </a:r>
          </a:p>
          <a:p>
            <a:pPr>
              <a:defRPr/>
            </a:pPr>
            <a:r>
              <a:rPr lang="en-US">
                <a:solidFill>
                  <a:srgbClr val="2727F8"/>
                </a:solidFill>
                <a:cs typeface="+mn-cs"/>
              </a:rPr>
              <a:t>versions of Draco and Ursa Minor.</a:t>
            </a:r>
            <a:endParaRPr lang="en-US" baseline="-25000">
              <a:solidFill>
                <a:srgbClr val="2727F8"/>
              </a:solidFill>
              <a:cs typeface="+mn-cs"/>
            </a:endParaRPr>
          </a:p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ChangeArrowheads="1"/>
          </p:cNvSpPr>
          <p:nvPr/>
        </p:nvSpPr>
        <p:spPr bwMode="auto">
          <a:xfrm>
            <a:off x="762000" y="838200"/>
            <a:ext cx="6988175" cy="447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E822C1"/>
                </a:solidFill>
                <a:cs typeface="+mn-cs"/>
              </a:rPr>
              <a:t>The scaling laws are related to the slope  n of the power</a:t>
            </a:r>
          </a:p>
          <a:p>
            <a:pPr>
              <a:defRPr/>
            </a:pPr>
            <a:r>
              <a:rPr lang="en-US">
                <a:solidFill>
                  <a:srgbClr val="E822C1"/>
                </a:solidFill>
                <a:cs typeface="+mn-cs"/>
              </a:rPr>
              <a:t>spectrum of the initial density fluctuations |</a:t>
            </a:r>
            <a:r>
              <a:rPr lang="en-US">
                <a:solidFill>
                  <a:srgbClr val="E822C1"/>
                </a:solidFill>
                <a:cs typeface="+mn-cs"/>
                <a:sym typeface="Symbol" charset="0"/>
              </a:rPr>
              <a:t></a:t>
            </a:r>
            <a:r>
              <a:rPr lang="en-US" baseline="-25000">
                <a:solidFill>
                  <a:srgbClr val="E822C1"/>
                </a:solidFill>
                <a:cs typeface="+mn-cs"/>
                <a:sym typeface="Symbol" charset="0"/>
              </a:rPr>
              <a:t>k</a:t>
            </a:r>
            <a:r>
              <a:rPr lang="en-US">
                <a:solidFill>
                  <a:srgbClr val="E822C1"/>
                </a:solidFill>
                <a:cs typeface="+mn-cs"/>
                <a:sym typeface="Symbol" charset="0"/>
              </a:rPr>
              <a:t>|</a:t>
            </a:r>
            <a:r>
              <a:rPr lang="en-US" baseline="30000">
                <a:solidFill>
                  <a:srgbClr val="E822C1"/>
                </a:solidFill>
                <a:cs typeface="+mn-cs"/>
                <a:sym typeface="Symbol" charset="0"/>
              </a:rPr>
              <a:t>2</a:t>
            </a:r>
            <a:r>
              <a:rPr lang="en-US">
                <a:solidFill>
                  <a:srgbClr val="E822C1"/>
                </a:solidFill>
                <a:cs typeface="+mn-cs"/>
                <a:sym typeface="Symbol" charset="0"/>
              </a:rPr>
              <a:t> ~ k</a:t>
            </a:r>
            <a:r>
              <a:rPr lang="en-US" baseline="30000">
                <a:solidFill>
                  <a:srgbClr val="E822C1"/>
                </a:solidFill>
                <a:cs typeface="+mn-cs"/>
                <a:sym typeface="Symbol" charset="0"/>
              </a:rPr>
              <a:t>n</a:t>
            </a:r>
          </a:p>
          <a:p>
            <a:pPr>
              <a:defRPr/>
            </a:pPr>
            <a:endParaRPr lang="en-US">
              <a:cs typeface="+mn-cs"/>
            </a:endParaRPr>
          </a:p>
          <a:p>
            <a:pPr>
              <a:defRPr/>
            </a:pPr>
            <a:r>
              <a:rPr lang="en-US">
                <a:cs typeface="+mn-cs"/>
              </a:rPr>
              <a:t>Djorgovski (1992) showed that bound objects have</a:t>
            </a:r>
          </a:p>
          <a:p>
            <a:pPr>
              <a:defRPr/>
            </a:pPr>
            <a:r>
              <a:rPr lang="en-US">
                <a:cs typeface="+mn-cs"/>
              </a:rPr>
              <a:t>density, radius and velocity dispersion related by</a:t>
            </a:r>
          </a:p>
          <a:p>
            <a:pPr>
              <a:defRPr/>
            </a:pPr>
            <a:r>
              <a:rPr lang="en-US">
                <a:cs typeface="+mn-cs"/>
              </a:rPr>
              <a:t>    </a:t>
            </a:r>
            <a:r>
              <a:rPr lang="en-US">
                <a:cs typeface="+mn-cs"/>
                <a:sym typeface="Symbol" charset="0"/>
              </a:rPr>
              <a:t> ~ R</a:t>
            </a:r>
            <a:r>
              <a:rPr lang="en-US" baseline="30000">
                <a:cs typeface="+mn-cs"/>
                <a:sym typeface="Symbol" charset="0"/>
              </a:rPr>
              <a:t> -3(3+n)/(5+n)</a:t>
            </a:r>
            <a:r>
              <a:rPr lang="en-US">
                <a:cs typeface="+mn-cs"/>
                <a:sym typeface="Symbol" charset="0"/>
              </a:rPr>
              <a:t> etc</a:t>
            </a:r>
          </a:p>
          <a:p>
            <a:pPr>
              <a:defRPr/>
            </a:pPr>
            <a:endParaRPr lang="en-US">
              <a:cs typeface="+mn-cs"/>
              <a:sym typeface="Symbol" charset="0"/>
            </a:endParaRPr>
          </a:p>
          <a:p>
            <a:pPr>
              <a:defRPr/>
            </a:pPr>
            <a:r>
              <a:rPr lang="en-US">
                <a:solidFill>
                  <a:srgbClr val="2727F8"/>
                </a:solidFill>
                <a:cs typeface="+mn-cs"/>
                <a:sym typeface="Symbol" charset="0"/>
              </a:rPr>
              <a:t>The observed scaling laws (eg R ~ constant over L)</a:t>
            </a:r>
          </a:p>
          <a:p>
            <a:pPr>
              <a:defRPr/>
            </a:pPr>
            <a:r>
              <a:rPr lang="en-US">
                <a:solidFill>
                  <a:srgbClr val="2727F8"/>
                </a:solidFill>
                <a:cs typeface="+mn-cs"/>
                <a:sym typeface="Symbol" charset="0"/>
              </a:rPr>
              <a:t>imply that n ≈ -2.0 ± 0.1, close to what is expected </a:t>
            </a:r>
          </a:p>
          <a:p>
            <a:pPr>
              <a:defRPr/>
            </a:pPr>
            <a:r>
              <a:rPr lang="en-US">
                <a:solidFill>
                  <a:srgbClr val="2727F8"/>
                </a:solidFill>
                <a:cs typeface="+mn-cs"/>
                <a:sym typeface="Symbol" charset="0"/>
              </a:rPr>
              <a:t>for CDM at a halo mass of 10</a:t>
            </a:r>
            <a:r>
              <a:rPr lang="en-US" baseline="30000">
                <a:solidFill>
                  <a:srgbClr val="2727F8"/>
                </a:solidFill>
                <a:cs typeface="+mn-cs"/>
                <a:sym typeface="Symbol" charset="0"/>
              </a:rPr>
              <a:t> 12</a:t>
            </a:r>
            <a:r>
              <a:rPr lang="en-US">
                <a:solidFill>
                  <a:srgbClr val="2727F8"/>
                </a:solidFill>
                <a:cs typeface="+mn-cs"/>
                <a:sym typeface="Symbol" charset="0"/>
              </a:rPr>
              <a:t> M_sun</a:t>
            </a:r>
          </a:p>
          <a:p>
            <a:pPr>
              <a:defRPr/>
            </a:pPr>
            <a:r>
              <a:rPr lang="en-US">
                <a:solidFill>
                  <a:srgbClr val="2727F8"/>
                </a:solidFill>
                <a:cs typeface="+mn-cs"/>
                <a:sym typeface="Symbol" charset="0"/>
              </a:rPr>
              <a:t> (Shapiro &amp; Iliev 2002, Fall 2002)</a:t>
            </a:r>
          </a:p>
          <a:p>
            <a:pPr>
              <a:defRPr/>
            </a:pPr>
            <a:endParaRPr lang="en-US">
              <a:cs typeface="+mn-cs"/>
              <a:sym typeface="Symbol" charset="0"/>
            </a:endParaRPr>
          </a:p>
        </p:txBody>
      </p:sp>
      <p:sp>
        <p:nvSpPr>
          <p:cNvPr id="58371" name="Rectangle 3"/>
          <p:cNvSpPr>
            <a:spLocks noChangeArrowheads="1"/>
          </p:cNvSpPr>
          <p:nvPr/>
        </p:nvSpPr>
        <p:spPr bwMode="auto">
          <a:xfrm>
            <a:off x="10215563" y="12350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533400" y="1022350"/>
            <a:ext cx="7620000" cy="356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AU" sz="2800">
                <a:latin typeface="Comic Sans MS" charset="0"/>
                <a:cs typeface="+mn-cs"/>
              </a:rPr>
              <a:t>     </a:t>
            </a:r>
            <a:r>
              <a:rPr lang="en-AU" sz="3200">
                <a:solidFill>
                  <a:srgbClr val="2F2BFF"/>
                </a:solidFill>
                <a:latin typeface="Comic Sans MS" charset="0"/>
                <a:cs typeface="+mn-cs"/>
              </a:rPr>
              <a:t>M</a:t>
            </a:r>
            <a:r>
              <a:rPr lang="en-AU" sz="3200" baseline="-25000">
                <a:solidFill>
                  <a:srgbClr val="2F2BFF"/>
                </a:solidFill>
                <a:latin typeface="Comic Sans MS" charset="0"/>
                <a:cs typeface="+mn-cs"/>
              </a:rPr>
              <a:t>halo </a:t>
            </a:r>
            <a:r>
              <a:rPr lang="en-AU" sz="3200">
                <a:solidFill>
                  <a:srgbClr val="2F2BFF"/>
                </a:solidFill>
                <a:latin typeface="Symbol" charset="0"/>
                <a:cs typeface="+mn-cs"/>
              </a:rPr>
              <a:t>   </a:t>
            </a:r>
            <a:r>
              <a:rPr lang="en-AU" sz="3200">
                <a:solidFill>
                  <a:srgbClr val="2F2BFF"/>
                </a:solidFill>
                <a:latin typeface="Symbol" charset="0"/>
                <a:cs typeface="+mn-cs"/>
                <a:sym typeface="Symbol" charset="0"/>
              </a:rPr>
              <a:t> </a:t>
            </a:r>
            <a:r>
              <a:rPr lang="en-AU" sz="3200" baseline="30000">
                <a:solidFill>
                  <a:srgbClr val="2F2BFF"/>
                </a:solidFill>
                <a:latin typeface="Symbol" charset="0"/>
                <a:cs typeface="+mn-cs"/>
                <a:sym typeface="Symbol" charset="0"/>
              </a:rPr>
              <a:t>4   </a:t>
            </a:r>
            <a:r>
              <a:rPr lang="en-AU" sz="3200">
                <a:solidFill>
                  <a:srgbClr val="2F2BFF"/>
                </a:solidFill>
                <a:latin typeface="Symbol" charset="0"/>
                <a:cs typeface="+mn-cs"/>
              </a:rPr>
              <a:t></a:t>
            </a:r>
            <a:r>
              <a:rPr lang="en-AU" sz="3200" baseline="30000">
                <a:solidFill>
                  <a:srgbClr val="2F2BFF"/>
                </a:solidFill>
                <a:latin typeface="Symbol" charset="0"/>
                <a:cs typeface="+mn-cs"/>
                <a:sym typeface="Symbol" charset="0"/>
              </a:rPr>
              <a:t> </a:t>
            </a:r>
            <a:r>
              <a:rPr lang="en-AU" sz="3200">
                <a:solidFill>
                  <a:srgbClr val="2F2BFF"/>
                </a:solidFill>
                <a:latin typeface="Comic Sans MS" charset="0"/>
                <a:cs typeface="+mn-cs"/>
              </a:rPr>
              <a:t> V</a:t>
            </a:r>
            <a:r>
              <a:rPr lang="en-AU" sz="3200" baseline="30000">
                <a:solidFill>
                  <a:srgbClr val="2F2BFF"/>
                </a:solidFill>
                <a:latin typeface="Comic Sans MS" charset="0"/>
                <a:cs typeface="+mn-cs"/>
              </a:rPr>
              <a:t> 4</a:t>
            </a:r>
            <a:r>
              <a:rPr lang="en-AU" sz="3200" baseline="-25000">
                <a:solidFill>
                  <a:srgbClr val="2F2BFF"/>
                </a:solidFill>
                <a:latin typeface="Comic Sans MS" charset="0"/>
                <a:cs typeface="+mn-cs"/>
              </a:rPr>
              <a:t>rot,halo</a:t>
            </a:r>
            <a:r>
              <a:rPr lang="en-AU" sz="3200" baseline="-25000">
                <a:latin typeface="Comic Sans MS" charset="0"/>
                <a:cs typeface="+mn-cs"/>
              </a:rPr>
              <a:t> </a:t>
            </a:r>
            <a:endParaRPr lang="en-AU" sz="2800">
              <a:latin typeface="Comic Sans MS" charset="0"/>
              <a:cs typeface="+mn-cs"/>
            </a:endParaRPr>
          </a:p>
          <a:p>
            <a:pPr algn="ctr">
              <a:defRPr/>
            </a:pPr>
            <a:endParaRPr lang="en-AU" sz="2800">
              <a:latin typeface="Comic Sans MS" charset="0"/>
              <a:cs typeface="+mn-cs"/>
            </a:endParaRPr>
          </a:p>
          <a:p>
            <a:pPr algn="ctr">
              <a:defRPr/>
            </a:pPr>
            <a:r>
              <a:rPr lang="en-AU" sz="2800">
                <a:latin typeface="Comic Sans MS" charset="0"/>
                <a:cs typeface="+mn-cs"/>
              </a:rPr>
              <a:t>If  M</a:t>
            </a:r>
            <a:r>
              <a:rPr lang="en-AU" sz="2800" baseline="-25000">
                <a:latin typeface="Comic Sans MS" charset="0"/>
                <a:cs typeface="+mn-cs"/>
              </a:rPr>
              <a:t>baryons</a:t>
            </a:r>
            <a:r>
              <a:rPr lang="en-AU" sz="2800">
                <a:latin typeface="Comic Sans MS" charset="0"/>
                <a:cs typeface="+mn-cs"/>
              </a:rPr>
              <a:t> / M</a:t>
            </a:r>
            <a:r>
              <a:rPr lang="en-AU" sz="2800" baseline="-25000">
                <a:latin typeface="Comic Sans MS" charset="0"/>
                <a:cs typeface="+mn-cs"/>
              </a:rPr>
              <a:t> dark</a:t>
            </a:r>
            <a:r>
              <a:rPr lang="en-AU" sz="2800">
                <a:latin typeface="Comic Sans MS" charset="0"/>
                <a:cs typeface="+mn-cs"/>
              </a:rPr>
              <a:t>  is similar </a:t>
            </a:r>
          </a:p>
          <a:p>
            <a:pPr algn="ctr">
              <a:defRPr/>
            </a:pPr>
            <a:r>
              <a:rPr lang="en-AU" sz="2800">
                <a:latin typeface="Comic Sans MS" charset="0"/>
                <a:cs typeface="+mn-cs"/>
              </a:rPr>
              <a:t>from galaxy to galaxy,</a:t>
            </a:r>
          </a:p>
          <a:p>
            <a:pPr algn="ctr">
              <a:defRPr/>
            </a:pPr>
            <a:r>
              <a:rPr lang="en-AU" sz="2800">
                <a:latin typeface="Comic Sans MS" charset="0"/>
                <a:cs typeface="+mn-cs"/>
              </a:rPr>
              <a:t>a TF law</a:t>
            </a:r>
          </a:p>
          <a:p>
            <a:pPr algn="ctr">
              <a:defRPr/>
            </a:pPr>
            <a:r>
              <a:rPr lang="en-AU" sz="2800">
                <a:latin typeface="Comic Sans MS" charset="0"/>
                <a:cs typeface="+mn-cs"/>
              </a:rPr>
              <a:t>between </a:t>
            </a:r>
            <a:r>
              <a:rPr lang="en-AU" sz="2800">
                <a:solidFill>
                  <a:srgbClr val="FF072C"/>
                </a:solidFill>
                <a:latin typeface="Comic Sans MS" charset="0"/>
                <a:cs typeface="+mn-cs"/>
              </a:rPr>
              <a:t>M</a:t>
            </a:r>
            <a:r>
              <a:rPr lang="en-AU" sz="2800" baseline="-25000">
                <a:solidFill>
                  <a:srgbClr val="FF072C"/>
                </a:solidFill>
                <a:latin typeface="Comic Sans MS" charset="0"/>
                <a:cs typeface="+mn-cs"/>
              </a:rPr>
              <a:t>baryons</a:t>
            </a:r>
            <a:r>
              <a:rPr lang="en-AU" sz="2800" baseline="-25000">
                <a:latin typeface="Comic Sans MS" charset="0"/>
                <a:cs typeface="+mn-cs"/>
              </a:rPr>
              <a:t> </a:t>
            </a:r>
            <a:r>
              <a:rPr lang="en-AU" sz="2800">
                <a:latin typeface="Comic Sans MS" charset="0"/>
                <a:cs typeface="+mn-cs"/>
              </a:rPr>
              <a:t>and </a:t>
            </a:r>
            <a:r>
              <a:rPr lang="en-AU" sz="3200">
                <a:solidFill>
                  <a:srgbClr val="FF072C"/>
                </a:solidFill>
                <a:latin typeface="Comic Sans MS" charset="0"/>
                <a:cs typeface="+mn-cs"/>
              </a:rPr>
              <a:t>V</a:t>
            </a:r>
            <a:r>
              <a:rPr lang="en-AU" sz="3200" baseline="-25000">
                <a:solidFill>
                  <a:srgbClr val="FF072C"/>
                </a:solidFill>
                <a:latin typeface="Comic Sans MS" charset="0"/>
                <a:cs typeface="+mn-cs"/>
              </a:rPr>
              <a:t>rot,halo</a:t>
            </a:r>
            <a:r>
              <a:rPr lang="en-AU" sz="3200" b="1" baseline="-25000">
                <a:latin typeface="Comic Sans MS" charset="0"/>
                <a:cs typeface="+mn-cs"/>
              </a:rPr>
              <a:t> </a:t>
            </a:r>
          </a:p>
          <a:p>
            <a:pPr algn="ctr">
              <a:defRPr/>
            </a:pPr>
            <a:r>
              <a:rPr lang="en-AU" sz="2800">
                <a:latin typeface="Comic Sans MS" charset="0"/>
                <a:cs typeface="+mn-cs"/>
              </a:rPr>
              <a:t>would follow</a:t>
            </a:r>
          </a:p>
          <a:p>
            <a:pPr algn="ctr">
              <a:defRPr/>
            </a:pPr>
            <a:r>
              <a:rPr lang="en-AU">
                <a:latin typeface="Comic Sans MS" charset="0"/>
                <a:cs typeface="+mn-cs"/>
              </a:rPr>
              <a:t>(still need to get the zero point right)</a:t>
            </a:r>
            <a:endParaRPr lang="en-AU" sz="2800">
              <a:latin typeface="Comic Sans MS" charset="0"/>
              <a:cs typeface="+mn-cs"/>
            </a:endParaRPr>
          </a:p>
        </p:txBody>
      </p:sp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2667000" y="5791200"/>
            <a:ext cx="4002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AU">
                <a:solidFill>
                  <a:srgbClr val="129919"/>
                </a:solidFill>
                <a:latin typeface="Comic Sans MS" charset="0"/>
                <a:cs typeface="+mn-cs"/>
              </a:rPr>
              <a:t>More on TF and baryons ....</a:t>
            </a:r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857250" y="158750"/>
            <a:ext cx="71850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u="sng">
                <a:solidFill>
                  <a:srgbClr val="2727F8"/>
                </a:solidFill>
                <a:cs typeface="+mn-cs"/>
              </a:rPr>
              <a:t>Back to the Faber-Jackson relation for dark halos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331788" y="176213"/>
            <a:ext cx="8507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Comic Sans MS" charset="0"/>
              <a:cs typeface="+mn-cs"/>
            </a:endParaRPr>
          </a:p>
        </p:txBody>
      </p:sp>
      <p:sp>
        <p:nvSpPr>
          <p:cNvPr id="61443" name="Rectangle 3"/>
          <p:cNvSpPr>
            <a:spLocks noChangeArrowheads="1"/>
          </p:cNvSpPr>
          <p:nvPr/>
        </p:nvSpPr>
        <p:spPr bwMode="auto">
          <a:xfrm>
            <a:off x="76200" y="476250"/>
            <a:ext cx="8839200" cy="471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AU" sz="2800">
                <a:latin typeface="Comic Sans MS" charset="0"/>
                <a:cs typeface="+mn-cs"/>
              </a:rPr>
              <a:t>Some  </a:t>
            </a:r>
            <a:r>
              <a:rPr lang="en-AU" sz="2800" u="sng">
                <a:latin typeface="Comic Sans MS" charset="0"/>
                <a:cs typeface="+mn-cs"/>
              </a:rPr>
              <a:t>very gas-rich</a:t>
            </a:r>
            <a:r>
              <a:rPr lang="en-AU" sz="2800">
                <a:latin typeface="Comic Sans MS" charset="0"/>
                <a:cs typeface="+mn-cs"/>
              </a:rPr>
              <a:t>  galaxies are  </a:t>
            </a:r>
            <a:r>
              <a:rPr lang="en-AU" sz="2800" u="sng">
                <a:latin typeface="Comic Sans MS" charset="0"/>
                <a:cs typeface="+mn-cs"/>
              </a:rPr>
              <a:t>under-luminous</a:t>
            </a:r>
            <a:r>
              <a:rPr lang="en-AU" sz="2800">
                <a:latin typeface="Comic Sans MS" charset="0"/>
                <a:cs typeface="+mn-cs"/>
              </a:rPr>
              <a:t>  for their HI line widths</a:t>
            </a:r>
            <a:r>
              <a:rPr lang="en-AU">
                <a:latin typeface="Comic Sans MS" charset="0"/>
                <a:cs typeface="+mn-cs"/>
              </a:rPr>
              <a:t> </a:t>
            </a:r>
          </a:p>
          <a:p>
            <a:pPr algn="ctr">
              <a:defRPr/>
            </a:pPr>
            <a:endParaRPr lang="en-AU">
              <a:latin typeface="Comic Sans MS" charset="0"/>
              <a:cs typeface="+mn-cs"/>
            </a:endParaRPr>
          </a:p>
          <a:p>
            <a:pPr algn="ctr">
              <a:defRPr/>
            </a:pPr>
            <a:r>
              <a:rPr lang="en-AU">
                <a:latin typeface="Comic Sans MS" charset="0"/>
                <a:cs typeface="+mn-cs"/>
              </a:rPr>
              <a:t>eg NGC 2915 and DDO 154 have</a:t>
            </a:r>
            <a:endParaRPr lang="en-AU" sz="2800">
              <a:latin typeface="Comic Sans MS" charset="0"/>
              <a:cs typeface="+mn-cs"/>
            </a:endParaRPr>
          </a:p>
          <a:p>
            <a:pPr algn="ctr">
              <a:defRPr/>
            </a:pPr>
            <a:endParaRPr lang="en-AU">
              <a:latin typeface="Comic Sans MS" charset="0"/>
              <a:cs typeface="+mn-cs"/>
            </a:endParaRPr>
          </a:p>
          <a:p>
            <a:pPr algn="ctr">
              <a:defRPr/>
            </a:pPr>
            <a:r>
              <a:rPr lang="en-AU" sz="3200">
                <a:solidFill>
                  <a:srgbClr val="2F2BFF"/>
                </a:solidFill>
                <a:latin typeface="Comic Sans MS" charset="0"/>
                <a:cs typeface="+mn-cs"/>
              </a:rPr>
              <a:t>M</a:t>
            </a:r>
            <a:r>
              <a:rPr lang="en-AU" sz="3200" b="1" baseline="-25000">
                <a:solidFill>
                  <a:srgbClr val="2F2BFF"/>
                </a:solidFill>
                <a:latin typeface="Comic Sans MS" charset="0"/>
                <a:cs typeface="+mn-cs"/>
              </a:rPr>
              <a:t>dark</a:t>
            </a:r>
            <a:r>
              <a:rPr lang="en-AU" sz="3200">
                <a:solidFill>
                  <a:srgbClr val="2F2BFF"/>
                </a:solidFill>
                <a:latin typeface="Comic Sans MS" charset="0"/>
                <a:cs typeface="+mn-cs"/>
              </a:rPr>
              <a:t> : M</a:t>
            </a:r>
            <a:r>
              <a:rPr lang="en-AU" sz="3200" b="1" baseline="-25000">
                <a:solidFill>
                  <a:srgbClr val="2F2BFF"/>
                </a:solidFill>
                <a:latin typeface="Comic Sans MS" charset="0"/>
                <a:cs typeface="+mn-cs"/>
              </a:rPr>
              <a:t> gas</a:t>
            </a:r>
            <a:r>
              <a:rPr lang="en-AU" sz="3200">
                <a:solidFill>
                  <a:srgbClr val="2F2BFF"/>
                </a:solidFill>
                <a:latin typeface="Comic Sans MS" charset="0"/>
                <a:cs typeface="+mn-cs"/>
              </a:rPr>
              <a:t> : M</a:t>
            </a:r>
            <a:r>
              <a:rPr lang="en-AU" sz="3200" b="1" baseline="-25000">
                <a:solidFill>
                  <a:srgbClr val="2F2BFF"/>
                </a:solidFill>
                <a:latin typeface="Comic Sans MS" charset="0"/>
                <a:cs typeface="+mn-cs"/>
              </a:rPr>
              <a:t>stars</a:t>
            </a:r>
            <a:r>
              <a:rPr lang="en-AU" sz="3200">
                <a:solidFill>
                  <a:srgbClr val="2F2BFF"/>
                </a:solidFill>
                <a:latin typeface="Comic Sans MS" charset="0"/>
                <a:cs typeface="+mn-cs"/>
              </a:rPr>
              <a:t> ≈  100 : 10 : 1</a:t>
            </a:r>
            <a:endParaRPr lang="en-AU">
              <a:latin typeface="Comic Sans MS" charset="0"/>
              <a:cs typeface="+mn-cs"/>
            </a:endParaRPr>
          </a:p>
          <a:p>
            <a:pPr algn="ctr">
              <a:defRPr/>
            </a:pPr>
            <a:endParaRPr lang="en-AU">
              <a:latin typeface="Comic Sans MS" charset="0"/>
              <a:cs typeface="+mn-cs"/>
            </a:endParaRPr>
          </a:p>
          <a:p>
            <a:pPr algn="ctr">
              <a:defRPr/>
            </a:pPr>
            <a:r>
              <a:rPr lang="en-AU">
                <a:latin typeface="Comic Sans MS" charset="0"/>
                <a:cs typeface="+mn-cs"/>
              </a:rPr>
              <a:t>and lie 2 to 3 mag below the TF relation</a:t>
            </a:r>
          </a:p>
          <a:p>
            <a:pPr algn="ctr">
              <a:defRPr/>
            </a:pPr>
            <a:endParaRPr lang="en-AU">
              <a:latin typeface="Comic Sans MS" charset="0"/>
              <a:cs typeface="+mn-cs"/>
            </a:endParaRPr>
          </a:p>
          <a:p>
            <a:pPr algn="ctr">
              <a:defRPr/>
            </a:pPr>
            <a:r>
              <a:rPr lang="en-AU">
                <a:latin typeface="Comic Sans MS" charset="0"/>
                <a:cs typeface="+mn-cs"/>
              </a:rPr>
              <a:t>If the gas is converted to stars with M/L ≈ 1, they </a:t>
            </a:r>
            <a:r>
              <a:rPr lang="en-AU" u="sng">
                <a:latin typeface="Comic Sans MS" charset="0"/>
                <a:cs typeface="+mn-cs"/>
              </a:rPr>
              <a:t>rise</a:t>
            </a:r>
            <a:r>
              <a:rPr lang="en-AU">
                <a:latin typeface="Comic Sans MS" charset="0"/>
                <a:cs typeface="+mn-cs"/>
              </a:rPr>
              <a:t> to</a:t>
            </a:r>
          </a:p>
          <a:p>
            <a:pPr algn="ctr">
              <a:defRPr/>
            </a:pPr>
            <a:r>
              <a:rPr lang="en-AU">
                <a:latin typeface="Comic Sans MS" charset="0"/>
                <a:cs typeface="+mn-cs"/>
              </a:rPr>
              <a:t>the TF relation (Freeman 1998; McGaugh et al 1999)</a:t>
            </a:r>
          </a:p>
          <a:p>
            <a:pPr algn="ctr">
              <a:defRPr/>
            </a:pPr>
            <a:endParaRPr lang="en-AU">
              <a:latin typeface="Comic Sans MS" charset="0"/>
              <a:cs typeface="+mn-cs"/>
            </a:endParaRPr>
          </a:p>
        </p:txBody>
      </p:sp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9201150" y="41275"/>
            <a:ext cx="4879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AU">
                <a:latin typeface="Comic Sans MS" charset="0"/>
                <a:cs typeface="+mn-cs"/>
              </a:rPr>
              <a:t>and lie 2-3 mag below the TF line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05600" cy="623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2467" name="Line 3"/>
          <p:cNvSpPr>
            <a:spLocks noChangeShapeType="1"/>
          </p:cNvSpPr>
          <p:nvPr/>
        </p:nvSpPr>
        <p:spPr bwMode="auto">
          <a:xfrm flipV="1">
            <a:off x="1447800" y="3657600"/>
            <a:ext cx="0" cy="1371600"/>
          </a:xfrm>
          <a:prstGeom prst="line">
            <a:avLst/>
          </a:prstGeom>
          <a:noFill/>
          <a:ln w="57150">
            <a:solidFill>
              <a:srgbClr val="FF072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2468" name="Line 4"/>
          <p:cNvSpPr>
            <a:spLocks noChangeShapeType="1"/>
          </p:cNvSpPr>
          <p:nvPr/>
        </p:nvSpPr>
        <p:spPr bwMode="auto">
          <a:xfrm flipV="1">
            <a:off x="3048000" y="2590800"/>
            <a:ext cx="0" cy="1219200"/>
          </a:xfrm>
          <a:prstGeom prst="line">
            <a:avLst/>
          </a:prstGeom>
          <a:noFill/>
          <a:ln w="57150">
            <a:solidFill>
              <a:srgbClr val="FF072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2469" name="Line 5"/>
          <p:cNvSpPr>
            <a:spLocks noChangeShapeType="1"/>
          </p:cNvSpPr>
          <p:nvPr/>
        </p:nvSpPr>
        <p:spPr bwMode="auto">
          <a:xfrm>
            <a:off x="6477000" y="609600"/>
            <a:ext cx="685800" cy="0"/>
          </a:xfrm>
          <a:prstGeom prst="line">
            <a:avLst/>
          </a:prstGeom>
          <a:noFill/>
          <a:ln w="57150">
            <a:solidFill>
              <a:srgbClr val="FF072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6324600" y="384175"/>
            <a:ext cx="2913063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AU">
                <a:latin typeface="Comic Sans MS" charset="0"/>
                <a:cs typeface="+mn-cs"/>
              </a:rPr>
              <a:t>          </a:t>
            </a:r>
            <a:r>
              <a:rPr lang="en-AU">
                <a:solidFill>
                  <a:srgbClr val="FF072C"/>
                </a:solidFill>
                <a:latin typeface="Comic Sans MS" charset="0"/>
                <a:cs typeface="+mn-cs"/>
              </a:rPr>
              <a:t>M</a:t>
            </a:r>
            <a:r>
              <a:rPr lang="en-AU" b="1" baseline="-25000">
                <a:solidFill>
                  <a:srgbClr val="FF072C"/>
                </a:solidFill>
                <a:latin typeface="Comic Sans MS" charset="0"/>
                <a:cs typeface="+mn-cs"/>
              </a:rPr>
              <a:t>B</a:t>
            </a:r>
            <a:r>
              <a:rPr lang="en-AU">
                <a:solidFill>
                  <a:srgbClr val="FF072C"/>
                </a:solidFill>
                <a:latin typeface="Comic Sans MS" charset="0"/>
                <a:cs typeface="+mn-cs"/>
              </a:rPr>
              <a:t> if HI </a:t>
            </a:r>
          </a:p>
          <a:p>
            <a:pPr>
              <a:defRPr/>
            </a:pPr>
            <a:r>
              <a:rPr lang="en-AU">
                <a:solidFill>
                  <a:srgbClr val="FF072C"/>
                </a:solidFill>
                <a:latin typeface="Comic Sans MS" charset="0"/>
                <a:cs typeface="+mn-cs"/>
              </a:rPr>
              <a:t>converted to stars</a:t>
            </a:r>
          </a:p>
          <a:p>
            <a:pPr>
              <a:defRPr/>
            </a:pPr>
            <a:r>
              <a:rPr lang="en-AU">
                <a:solidFill>
                  <a:srgbClr val="FF072C"/>
                </a:solidFill>
                <a:latin typeface="Comic Sans MS" charset="0"/>
                <a:cs typeface="+mn-cs"/>
              </a:rPr>
              <a:t>with M/L = 1</a:t>
            </a:r>
            <a:r>
              <a:rPr lang="en-AU" b="1">
                <a:solidFill>
                  <a:srgbClr val="FF072C"/>
                </a:solidFill>
                <a:latin typeface="Comic Sans MS" charset="0"/>
                <a:cs typeface="+mn-cs"/>
              </a:rPr>
              <a:t>.</a:t>
            </a:r>
            <a:r>
              <a:rPr lang="en-AU">
                <a:solidFill>
                  <a:srgbClr val="FF072C"/>
                </a:solidFill>
                <a:latin typeface="Comic Sans MS" charset="0"/>
                <a:cs typeface="+mn-cs"/>
              </a:rPr>
              <a:t>0</a:t>
            </a:r>
          </a:p>
        </p:txBody>
      </p:sp>
      <p:sp>
        <p:nvSpPr>
          <p:cNvPr id="62471" name="Rectangle 7"/>
          <p:cNvSpPr>
            <a:spLocks noChangeArrowheads="1"/>
          </p:cNvSpPr>
          <p:nvPr/>
        </p:nvSpPr>
        <p:spPr bwMode="auto">
          <a:xfrm>
            <a:off x="6400800" y="1828800"/>
            <a:ext cx="5889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AU" b="1" baseline="30000">
                <a:latin typeface="Comic Sans MS" charset="0"/>
                <a:cs typeface="+mn-cs"/>
              </a:rPr>
              <a:t>x </a:t>
            </a:r>
            <a:r>
              <a:rPr lang="en-AU" sz="4000">
                <a:latin typeface="Comic Sans MS" charset="0"/>
                <a:cs typeface="+mn-cs"/>
              </a:rPr>
              <a:t>•</a:t>
            </a:r>
          </a:p>
        </p:txBody>
      </p:sp>
      <p:sp>
        <p:nvSpPr>
          <p:cNvPr id="62472" name="Rectangle 8"/>
          <p:cNvSpPr>
            <a:spLocks noChangeArrowheads="1"/>
          </p:cNvSpPr>
          <p:nvPr/>
        </p:nvSpPr>
        <p:spPr bwMode="auto">
          <a:xfrm>
            <a:off x="7085013" y="1981200"/>
            <a:ext cx="21351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AU">
                <a:latin typeface="Comic Sans MS" charset="0"/>
                <a:cs typeface="+mn-cs"/>
              </a:rPr>
              <a:t> M</a:t>
            </a:r>
            <a:r>
              <a:rPr lang="en-AU" b="1" baseline="-25000">
                <a:latin typeface="Comic Sans MS" charset="0"/>
                <a:cs typeface="+mn-cs"/>
              </a:rPr>
              <a:t>B</a:t>
            </a:r>
            <a:r>
              <a:rPr lang="en-AU">
                <a:latin typeface="Comic Sans MS" charset="0"/>
                <a:cs typeface="+mn-cs"/>
              </a:rPr>
              <a:t> observed</a:t>
            </a:r>
          </a:p>
        </p:txBody>
      </p:sp>
      <p:sp>
        <p:nvSpPr>
          <p:cNvPr id="62473" name="Rectangle 9"/>
          <p:cNvSpPr>
            <a:spLocks noChangeArrowheads="1"/>
          </p:cNvSpPr>
          <p:nvPr/>
        </p:nvSpPr>
        <p:spPr bwMode="auto">
          <a:xfrm>
            <a:off x="7210425" y="6324600"/>
            <a:ext cx="1854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AU" sz="2000">
                <a:latin typeface="Comic Sans MS" charset="0"/>
                <a:cs typeface="+mn-cs"/>
              </a:rPr>
              <a:t>Freeman 1998</a:t>
            </a:r>
          </a:p>
        </p:txBody>
      </p:sp>
      <p:sp>
        <p:nvSpPr>
          <p:cNvPr id="62474" name="Rectangle 10"/>
          <p:cNvSpPr>
            <a:spLocks noChangeArrowheads="1"/>
          </p:cNvSpPr>
          <p:nvPr/>
        </p:nvSpPr>
        <p:spPr bwMode="auto">
          <a:xfrm flipH="1">
            <a:off x="6934200" y="22098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2000"/>
            <a:ext cx="8153400" cy="581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Rectangle 3"/>
          <p:cNvSpPr>
            <a:spLocks noChangeArrowheads="1"/>
          </p:cNvSpPr>
          <p:nvPr/>
        </p:nvSpPr>
        <p:spPr bwMode="auto">
          <a:xfrm>
            <a:off x="1454150" y="-76200"/>
            <a:ext cx="20510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AU">
                <a:solidFill>
                  <a:srgbClr val="FF072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cs typeface="+mn-cs"/>
              </a:rPr>
              <a:t>Stellar mass</a:t>
            </a:r>
          </a:p>
          <a:p>
            <a:pPr algn="ctr">
              <a:defRPr/>
            </a:pPr>
            <a:r>
              <a:rPr lang="en-AU">
                <a:solidFill>
                  <a:srgbClr val="FF072C"/>
                </a:solidFill>
                <a:latin typeface="Comic Sans MS" charset="0"/>
                <a:cs typeface="+mn-cs"/>
              </a:rPr>
              <a:t>M</a:t>
            </a:r>
            <a:r>
              <a:rPr lang="en-AU" baseline="-25000">
                <a:solidFill>
                  <a:srgbClr val="FF072C"/>
                </a:solidFill>
                <a:latin typeface="Comic Sans MS" charset="0"/>
                <a:cs typeface="+mn-cs"/>
              </a:rPr>
              <a:t>* </a:t>
            </a:r>
            <a:r>
              <a:rPr lang="en-AU">
                <a:solidFill>
                  <a:srgbClr val="FF072C"/>
                </a:solidFill>
                <a:latin typeface="Comic Sans MS" charset="0"/>
                <a:cs typeface="+mn-cs"/>
              </a:rPr>
              <a:t>= (M/L)</a:t>
            </a:r>
            <a:r>
              <a:rPr lang="en-AU" baseline="-25000">
                <a:solidFill>
                  <a:srgbClr val="FF072C"/>
                </a:solidFill>
                <a:latin typeface="Comic Sans MS" charset="0"/>
                <a:cs typeface="+mn-cs"/>
              </a:rPr>
              <a:t>*</a:t>
            </a:r>
            <a:r>
              <a:rPr lang="en-AU">
                <a:solidFill>
                  <a:srgbClr val="FF072C"/>
                </a:solidFill>
                <a:latin typeface="Comic Sans MS" charset="0"/>
                <a:cs typeface="+mn-cs"/>
              </a:rPr>
              <a:t> L</a:t>
            </a:r>
          </a:p>
        </p:txBody>
      </p:sp>
      <p:sp>
        <p:nvSpPr>
          <p:cNvPr id="63492" name="Rectangle 4"/>
          <p:cNvSpPr>
            <a:spLocks noChangeArrowheads="1"/>
          </p:cNvSpPr>
          <p:nvPr/>
        </p:nvSpPr>
        <p:spPr bwMode="auto">
          <a:xfrm>
            <a:off x="5002213" y="-104775"/>
            <a:ext cx="36861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AU">
                <a:solidFill>
                  <a:srgbClr val="2F2BFF"/>
                </a:solidFill>
                <a:latin typeface="Comic Sans MS" charset="0"/>
                <a:cs typeface="+mn-cs"/>
              </a:rPr>
              <a:t>Baryon mass</a:t>
            </a:r>
          </a:p>
          <a:p>
            <a:pPr algn="ctr">
              <a:defRPr/>
            </a:pPr>
            <a:r>
              <a:rPr lang="en-AU">
                <a:solidFill>
                  <a:srgbClr val="2F2BFF"/>
                </a:solidFill>
                <a:latin typeface="Comic Sans MS" charset="0"/>
                <a:cs typeface="+mn-cs"/>
              </a:rPr>
              <a:t>M</a:t>
            </a:r>
            <a:r>
              <a:rPr lang="en-AU" b="1" baseline="-25000">
                <a:solidFill>
                  <a:srgbClr val="2F2BFF"/>
                </a:solidFill>
                <a:latin typeface="Comic Sans MS" charset="0"/>
                <a:cs typeface="+mn-cs"/>
              </a:rPr>
              <a:t>bar</a:t>
            </a:r>
            <a:r>
              <a:rPr lang="en-AU" baseline="-25000">
                <a:solidFill>
                  <a:srgbClr val="2F2BFF"/>
                </a:solidFill>
                <a:latin typeface="Comic Sans MS" charset="0"/>
                <a:cs typeface="+mn-cs"/>
              </a:rPr>
              <a:t> </a:t>
            </a:r>
            <a:r>
              <a:rPr lang="en-AU">
                <a:solidFill>
                  <a:srgbClr val="2F2BFF"/>
                </a:solidFill>
                <a:latin typeface="Comic Sans MS" charset="0"/>
                <a:cs typeface="+mn-cs"/>
              </a:rPr>
              <a:t>= (M/L)</a:t>
            </a:r>
            <a:r>
              <a:rPr lang="en-AU" baseline="-25000">
                <a:solidFill>
                  <a:srgbClr val="2F2BFF"/>
                </a:solidFill>
                <a:latin typeface="Comic Sans MS" charset="0"/>
                <a:cs typeface="+mn-cs"/>
              </a:rPr>
              <a:t>*</a:t>
            </a:r>
            <a:r>
              <a:rPr lang="en-AU">
                <a:solidFill>
                  <a:srgbClr val="2F2BFF"/>
                </a:solidFill>
                <a:latin typeface="Comic Sans MS" charset="0"/>
                <a:cs typeface="+mn-cs"/>
              </a:rPr>
              <a:t> L + 1</a:t>
            </a:r>
            <a:r>
              <a:rPr lang="en-AU" b="1">
                <a:solidFill>
                  <a:srgbClr val="2F2BFF"/>
                </a:solidFill>
                <a:latin typeface="Comic Sans MS" charset="0"/>
                <a:cs typeface="+mn-cs"/>
              </a:rPr>
              <a:t>.</a:t>
            </a:r>
            <a:r>
              <a:rPr lang="en-AU">
                <a:solidFill>
                  <a:srgbClr val="2F2BFF"/>
                </a:solidFill>
                <a:latin typeface="Comic Sans MS" charset="0"/>
                <a:cs typeface="+mn-cs"/>
              </a:rPr>
              <a:t>4 M</a:t>
            </a:r>
            <a:r>
              <a:rPr lang="en-AU" b="1" baseline="-25000">
                <a:solidFill>
                  <a:srgbClr val="2F2BFF"/>
                </a:solidFill>
                <a:latin typeface="Comic Sans MS" charset="0"/>
                <a:cs typeface="+mn-cs"/>
              </a:rPr>
              <a:t>HI</a:t>
            </a:r>
            <a:endParaRPr lang="en-AU">
              <a:solidFill>
                <a:srgbClr val="FF072C"/>
              </a:solidFill>
              <a:latin typeface="Comic Sans MS" charset="0"/>
              <a:cs typeface="+mn-cs"/>
            </a:endParaRPr>
          </a:p>
        </p:txBody>
      </p:sp>
      <p:sp>
        <p:nvSpPr>
          <p:cNvPr id="63493" name="Rectangle 5"/>
          <p:cNvSpPr>
            <a:spLocks noChangeArrowheads="1"/>
          </p:cNvSpPr>
          <p:nvPr/>
        </p:nvSpPr>
        <p:spPr bwMode="auto">
          <a:xfrm>
            <a:off x="6621463" y="6477000"/>
            <a:ext cx="2520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AU" sz="2000">
                <a:latin typeface="Comic Sans MS" charset="0"/>
                <a:cs typeface="+mn-cs"/>
              </a:rPr>
              <a:t>McGaugh et al 1999</a:t>
            </a:r>
            <a:endParaRPr lang="en-AU">
              <a:latin typeface="Comic Sans MS" charset="0"/>
              <a:cs typeface="+mn-cs"/>
            </a:endParaRPr>
          </a:p>
        </p:txBody>
      </p:sp>
      <p:sp>
        <p:nvSpPr>
          <p:cNvPr id="63494" name="Text Box 6"/>
          <p:cNvSpPr txBox="1">
            <a:spLocks noChangeArrowheads="1"/>
          </p:cNvSpPr>
          <p:nvPr/>
        </p:nvSpPr>
        <p:spPr bwMode="auto">
          <a:xfrm>
            <a:off x="6324600" y="1274763"/>
            <a:ext cx="1282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AU" sz="2000">
                <a:latin typeface="Comic Sans MS" charset="0"/>
                <a:cs typeface="+mn-cs"/>
              </a:rPr>
              <a:t>slope 4</a:t>
            </a:r>
            <a:r>
              <a:rPr lang="en-AU" sz="2000" b="1">
                <a:latin typeface="Comic Sans MS" charset="0"/>
                <a:cs typeface="+mn-cs"/>
              </a:rPr>
              <a:t>.</a:t>
            </a:r>
            <a:r>
              <a:rPr lang="en-AU" sz="2000">
                <a:latin typeface="Comic Sans MS" charset="0"/>
                <a:cs typeface="+mn-cs"/>
              </a:rPr>
              <a:t>0</a:t>
            </a:r>
            <a:endParaRPr lang="en-AU">
              <a:latin typeface="Comic Sans MS" charset="0"/>
              <a:cs typeface="+mn-cs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1216025" y="990600"/>
            <a:ext cx="6710363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AU">
                <a:solidFill>
                  <a:srgbClr val="E822C1"/>
                </a:solidFill>
                <a:latin typeface="Comic Sans MS" charset="0"/>
                <a:cs typeface="+mn-cs"/>
              </a:rPr>
              <a:t>Again, the TF law is about the relationship of </a:t>
            </a:r>
          </a:p>
          <a:p>
            <a:pPr algn="ctr">
              <a:defRPr/>
            </a:pPr>
            <a:r>
              <a:rPr lang="en-AU" u="sng">
                <a:solidFill>
                  <a:srgbClr val="E822C1"/>
                </a:solidFill>
                <a:latin typeface="Comic Sans MS" charset="0"/>
                <a:cs typeface="+mn-cs"/>
              </a:rPr>
              <a:t>total baryon content</a:t>
            </a:r>
            <a:r>
              <a:rPr lang="en-AU">
                <a:solidFill>
                  <a:srgbClr val="E822C1"/>
                </a:solidFill>
                <a:latin typeface="Comic Sans MS" charset="0"/>
                <a:cs typeface="+mn-cs"/>
              </a:rPr>
              <a:t> of disks </a:t>
            </a:r>
          </a:p>
          <a:p>
            <a:pPr algn="ctr">
              <a:defRPr/>
            </a:pPr>
            <a:r>
              <a:rPr lang="en-AU">
                <a:solidFill>
                  <a:srgbClr val="E822C1"/>
                </a:solidFill>
                <a:latin typeface="Comic Sans MS" charset="0"/>
                <a:cs typeface="+mn-cs"/>
              </a:rPr>
              <a:t>to the circular velocity of the </a:t>
            </a:r>
            <a:r>
              <a:rPr lang="en-AU" u="sng">
                <a:solidFill>
                  <a:srgbClr val="E822C1"/>
                </a:solidFill>
                <a:latin typeface="Comic Sans MS" charset="0"/>
                <a:cs typeface="+mn-cs"/>
              </a:rPr>
              <a:t>dark halos</a:t>
            </a:r>
            <a:endParaRPr lang="en-US">
              <a:solidFill>
                <a:srgbClr val="E822C1"/>
              </a:solidFill>
              <a:cs typeface="+mn-cs"/>
            </a:endParaRPr>
          </a:p>
        </p:txBody>
      </p:sp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685800" y="2819400"/>
            <a:ext cx="8023225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457200" indent="-457200">
              <a:defRPr/>
            </a:pPr>
            <a:r>
              <a:rPr lang="en-US">
                <a:solidFill>
                  <a:srgbClr val="2727F8"/>
                </a:solidFill>
                <a:cs typeface="+mn-cs"/>
              </a:rPr>
              <a:t>Conclusion at this stage is that the TF law comes about because</a:t>
            </a:r>
            <a:r>
              <a:rPr lang="en-US">
                <a:cs typeface="+mn-cs"/>
              </a:rPr>
              <a:t> </a:t>
            </a:r>
          </a:p>
          <a:p>
            <a:pPr marL="457200" indent="-457200">
              <a:defRPr/>
            </a:pPr>
            <a:endParaRPr lang="en-US">
              <a:cs typeface="+mn-cs"/>
            </a:endParaRPr>
          </a:p>
          <a:p>
            <a:pPr marL="457200" indent="-457200">
              <a:buFontTx/>
              <a:buAutoNum type="arabicParenBoth"/>
              <a:defRPr/>
            </a:pPr>
            <a:r>
              <a:rPr lang="en-US">
                <a:cs typeface="+mn-cs"/>
              </a:rPr>
              <a:t>the power spectrum of the initial fluctuations has n ~ -2, </a:t>
            </a:r>
          </a:p>
          <a:p>
            <a:pPr marL="457200" indent="-457200">
              <a:defRPr/>
            </a:pPr>
            <a:r>
              <a:rPr lang="en-US">
                <a:cs typeface="+mn-cs"/>
              </a:rPr>
              <a:t>      which leads to a  Faber-Jackson law for the dark halos</a:t>
            </a:r>
          </a:p>
          <a:p>
            <a:pPr marL="457200" indent="-457200">
              <a:defRPr/>
            </a:pPr>
            <a:r>
              <a:rPr lang="en-US">
                <a:cs typeface="+mn-cs"/>
              </a:rPr>
              <a:t>(2) there is approximate constancy of the baryon/dark matter </a:t>
            </a:r>
          </a:p>
          <a:p>
            <a:pPr marL="457200" indent="-457200">
              <a:defRPr/>
            </a:pPr>
            <a:r>
              <a:rPr lang="en-US">
                <a:cs typeface="+mn-cs"/>
              </a:rPr>
              <a:t>      ratio from galaxy to galaxy</a:t>
            </a:r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1076325" y="45402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762000" y="741363"/>
            <a:ext cx="7421563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AU" sz="2800">
                <a:latin typeface="Comic Sans MS" charset="0"/>
                <a:cs typeface="+mn-cs"/>
              </a:rPr>
              <a:t>The Milky Way has a thick disk </a:t>
            </a:r>
          </a:p>
          <a:p>
            <a:pPr>
              <a:defRPr/>
            </a:pPr>
            <a:r>
              <a:rPr lang="en-AU" sz="2800">
                <a:latin typeface="Comic Sans MS" charset="0"/>
                <a:cs typeface="+mn-cs"/>
              </a:rPr>
              <a:t>It is old,  with a mean [Fe/H] of about - 0.7</a:t>
            </a:r>
          </a:p>
        </p:txBody>
      </p:sp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685800" y="2881313"/>
            <a:ext cx="738346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AU" sz="3200">
                <a:solidFill>
                  <a:srgbClr val="FF05C5"/>
                </a:solidFill>
                <a:cs typeface="+mn-cs"/>
              </a:rPr>
              <a:t>It appears to be a discrete component, rather</a:t>
            </a:r>
          </a:p>
          <a:p>
            <a:pPr>
              <a:defRPr/>
            </a:pPr>
            <a:r>
              <a:rPr lang="en-AU" sz="3200">
                <a:solidFill>
                  <a:srgbClr val="FF05C5"/>
                </a:solidFill>
                <a:cs typeface="+mn-cs"/>
              </a:rPr>
              <a:t>than the hot tail of the thin disk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027" descr="Expo-V-Appro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863" y="152400"/>
            <a:ext cx="52451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4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02625" cy="590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Rectangle 3"/>
          <p:cNvSpPr>
            <a:spLocks noChangeArrowheads="1"/>
          </p:cNvSpPr>
          <p:nvPr/>
        </p:nvSpPr>
        <p:spPr bwMode="auto">
          <a:xfrm>
            <a:off x="6705600" y="6335713"/>
            <a:ext cx="2355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AU" sz="2000">
                <a:latin typeface="Comic Sans MS" charset="0"/>
                <a:cs typeface="+mn-cs"/>
              </a:rPr>
              <a:t>Gilmore et al 1989</a:t>
            </a:r>
          </a:p>
        </p:txBody>
      </p:sp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381000" y="5943600"/>
            <a:ext cx="56753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AU" sz="2000" b="1">
                <a:solidFill>
                  <a:srgbClr val="2516F4"/>
                </a:solidFill>
                <a:latin typeface="Comic Sans MS" charset="0"/>
                <a:cs typeface="+mn-cs"/>
              </a:rPr>
              <a:t>Ages of field stars with [Fe/H] &lt; -0.5 are </a:t>
            </a:r>
          </a:p>
          <a:p>
            <a:pPr>
              <a:defRPr/>
            </a:pPr>
            <a:r>
              <a:rPr lang="en-AU" sz="2000" b="1">
                <a:solidFill>
                  <a:srgbClr val="2516F4"/>
                </a:solidFill>
                <a:latin typeface="Comic Sans MS" charset="0"/>
                <a:cs typeface="+mn-cs"/>
              </a:rPr>
              <a:t>similar to the ages of the globular clusters</a:t>
            </a:r>
            <a:endParaRPr lang="en-AU" sz="2000" b="1">
              <a:solidFill>
                <a:schemeClr val="accent2"/>
              </a:solidFill>
              <a:latin typeface="Comic Sans MS" charset="0"/>
              <a:cs typeface="+mn-cs"/>
            </a:endParaRPr>
          </a:p>
        </p:txBody>
      </p:sp>
      <p:sp>
        <p:nvSpPr>
          <p:cNvPr id="68613" name="Line 5"/>
          <p:cNvSpPr>
            <a:spLocks noChangeShapeType="1"/>
          </p:cNvSpPr>
          <p:nvPr/>
        </p:nvSpPr>
        <p:spPr bwMode="auto">
          <a:xfrm>
            <a:off x="5181600" y="1828800"/>
            <a:ext cx="0" cy="3200400"/>
          </a:xfrm>
          <a:prstGeom prst="line">
            <a:avLst/>
          </a:prstGeom>
          <a:noFill/>
          <a:ln w="9525">
            <a:solidFill>
              <a:srgbClr val="FF020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8614" name="Line 6"/>
          <p:cNvSpPr>
            <a:spLocks noChangeShapeType="1"/>
          </p:cNvSpPr>
          <p:nvPr/>
        </p:nvSpPr>
        <p:spPr bwMode="auto">
          <a:xfrm flipH="1">
            <a:off x="4800600" y="1828800"/>
            <a:ext cx="381000" cy="0"/>
          </a:xfrm>
          <a:prstGeom prst="line">
            <a:avLst/>
          </a:prstGeom>
          <a:noFill/>
          <a:ln w="9525">
            <a:solidFill>
              <a:srgbClr val="FF020B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3" name="Picture 2"/>
          <p:cNvPicPr>
            <a:picLocks noChangeAspect="1" noChangeArrowheads="1"/>
          </p:cNvPicPr>
          <p:nvPr/>
        </p:nvPicPr>
        <p:blipFill>
          <a:blip r:embed="rId2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14400"/>
            <a:ext cx="50990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Rectangle 3"/>
          <p:cNvSpPr>
            <a:spLocks noChangeArrowheads="1"/>
          </p:cNvSpPr>
          <p:nvPr/>
        </p:nvSpPr>
        <p:spPr bwMode="auto">
          <a:xfrm>
            <a:off x="6172200" y="6400800"/>
            <a:ext cx="28067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AU" sz="1800">
                <a:cs typeface="+mn-cs"/>
              </a:rPr>
              <a:t>Dalcanton &amp; Bernstein 2002</a:t>
            </a:r>
            <a:endParaRPr lang="en-AU" sz="2000">
              <a:cs typeface="+mn-cs"/>
            </a:endParaRPr>
          </a:p>
        </p:txBody>
      </p:sp>
      <p:sp>
        <p:nvSpPr>
          <p:cNvPr id="88068" name="Rectangle 4"/>
          <p:cNvSpPr>
            <a:spLocks noChangeArrowheads="1"/>
          </p:cNvSpPr>
          <p:nvPr/>
        </p:nvSpPr>
        <p:spPr bwMode="auto">
          <a:xfrm>
            <a:off x="6477000" y="609600"/>
            <a:ext cx="2198688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AU">
                <a:cs typeface="+mn-cs"/>
              </a:rPr>
              <a:t>Colors in the</a:t>
            </a:r>
          </a:p>
          <a:p>
            <a:pPr>
              <a:defRPr/>
            </a:pPr>
            <a:r>
              <a:rPr lang="en-AU">
                <a:cs typeface="+mn-cs"/>
              </a:rPr>
              <a:t>thick disk at</a:t>
            </a:r>
          </a:p>
          <a:p>
            <a:pPr>
              <a:defRPr/>
            </a:pPr>
            <a:r>
              <a:rPr lang="en-AU">
                <a:cs typeface="+mn-cs"/>
              </a:rPr>
              <a:t>large z are fairly</a:t>
            </a:r>
          </a:p>
          <a:p>
            <a:pPr>
              <a:defRPr/>
            </a:pPr>
            <a:r>
              <a:rPr lang="en-AU">
                <a:cs typeface="+mn-cs"/>
              </a:rPr>
              <a:t>similar from </a:t>
            </a:r>
          </a:p>
          <a:p>
            <a:pPr>
              <a:defRPr/>
            </a:pPr>
            <a:r>
              <a:rPr lang="en-AU">
                <a:cs typeface="+mn-cs"/>
              </a:rPr>
              <a:t>galaxy to galaxy</a:t>
            </a:r>
          </a:p>
        </p:txBody>
      </p:sp>
      <p:sp>
        <p:nvSpPr>
          <p:cNvPr id="88069" name="Rectangle 5"/>
          <p:cNvSpPr>
            <a:spLocks noChangeArrowheads="1"/>
          </p:cNvSpPr>
          <p:nvPr/>
        </p:nvSpPr>
        <p:spPr bwMode="auto">
          <a:xfrm>
            <a:off x="6781800" y="2743200"/>
            <a:ext cx="18367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AU">
                <a:solidFill>
                  <a:srgbClr val="2516F4"/>
                </a:solidFill>
                <a:cs typeface="+mn-cs"/>
              </a:rPr>
              <a:t>Ages &gt; 6 Gyr</a:t>
            </a:r>
          </a:p>
        </p:txBody>
      </p:sp>
      <p:sp>
        <p:nvSpPr>
          <p:cNvPr id="88070" name="Freeform 6"/>
          <p:cNvSpPr>
            <a:spLocks/>
          </p:cNvSpPr>
          <p:nvPr/>
        </p:nvSpPr>
        <p:spPr bwMode="auto">
          <a:xfrm>
            <a:off x="3962400" y="2971800"/>
            <a:ext cx="2743200" cy="609600"/>
          </a:xfrm>
          <a:custGeom>
            <a:avLst/>
            <a:gdLst>
              <a:gd name="T0" fmla="*/ 0 w 1056"/>
              <a:gd name="T1" fmla="*/ 1344 h 1624"/>
              <a:gd name="T2" fmla="*/ 432 w 1056"/>
              <a:gd name="T3" fmla="*/ 1584 h 1624"/>
              <a:gd name="T4" fmla="*/ 768 w 1056"/>
              <a:gd name="T5" fmla="*/ 1104 h 1624"/>
              <a:gd name="T6" fmla="*/ 1056 w 1056"/>
              <a:gd name="T7" fmla="*/ 0 h 16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56" h="1624">
                <a:moveTo>
                  <a:pt x="0" y="1344"/>
                </a:moveTo>
                <a:cubicBezTo>
                  <a:pt x="152" y="1484"/>
                  <a:pt x="304" y="1624"/>
                  <a:pt x="432" y="1584"/>
                </a:cubicBezTo>
                <a:cubicBezTo>
                  <a:pt x="560" y="1544"/>
                  <a:pt x="664" y="1368"/>
                  <a:pt x="768" y="1104"/>
                </a:cubicBezTo>
                <a:cubicBezTo>
                  <a:pt x="872" y="840"/>
                  <a:pt x="964" y="420"/>
                  <a:pt x="1056" y="0"/>
                </a:cubicBezTo>
              </a:path>
            </a:pathLst>
          </a:custGeom>
          <a:noFill/>
          <a:ln w="38100" cmpd="sng">
            <a:solidFill>
              <a:srgbClr val="FF0710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156678" name="Picture 13"/>
          <p:cNvPicPr>
            <a:picLocks noChangeAspect="1" noChangeArrowheads="1"/>
          </p:cNvPicPr>
          <p:nvPr/>
        </p:nvPicPr>
        <p:blipFill>
          <a:blip r:embed="rId3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524000"/>
            <a:ext cx="709613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83" name="Rectangle 19"/>
          <p:cNvSpPr>
            <a:spLocks noChangeArrowheads="1"/>
          </p:cNvSpPr>
          <p:nvPr/>
        </p:nvSpPr>
        <p:spPr bwMode="auto">
          <a:xfrm>
            <a:off x="-34925" y="6408738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>
                <a:cs typeface="+mn-cs"/>
              </a:rPr>
              <a:t>50</a:t>
            </a:r>
            <a:endParaRPr lang="en-US">
              <a:cs typeface="+mn-cs"/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6397625" cy="639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Rectangle 3"/>
          <p:cNvSpPr>
            <a:spLocks noChangeArrowheads="1"/>
          </p:cNvSpPr>
          <p:nvPr/>
        </p:nvSpPr>
        <p:spPr bwMode="auto">
          <a:xfrm>
            <a:off x="6172200" y="6400800"/>
            <a:ext cx="28067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AU" sz="1800">
                <a:cs typeface="+mn-cs"/>
              </a:rPr>
              <a:t>Dalcanton &amp; Bernstein 2002</a:t>
            </a:r>
          </a:p>
        </p:txBody>
      </p:sp>
      <p:sp>
        <p:nvSpPr>
          <p:cNvPr id="77828" name="Rectangle 4"/>
          <p:cNvSpPr>
            <a:spLocks noChangeArrowheads="1"/>
          </p:cNvSpPr>
          <p:nvPr/>
        </p:nvSpPr>
        <p:spPr bwMode="auto">
          <a:xfrm>
            <a:off x="6553200" y="3810000"/>
            <a:ext cx="2208213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AU">
                <a:solidFill>
                  <a:srgbClr val="FF05C5"/>
                </a:solidFill>
                <a:cs typeface="+mn-cs"/>
              </a:rPr>
              <a:t>The thick disk is</a:t>
            </a:r>
          </a:p>
          <a:p>
            <a:pPr>
              <a:defRPr/>
            </a:pPr>
            <a:r>
              <a:rPr lang="en-AU">
                <a:solidFill>
                  <a:srgbClr val="FF05C5"/>
                </a:solidFill>
                <a:cs typeface="+mn-cs"/>
              </a:rPr>
              <a:t>about twice as</a:t>
            </a:r>
          </a:p>
          <a:p>
            <a:pPr>
              <a:defRPr/>
            </a:pPr>
            <a:r>
              <a:rPr lang="en-AU">
                <a:solidFill>
                  <a:srgbClr val="FF05C5"/>
                </a:solidFill>
                <a:cs typeface="+mn-cs"/>
              </a:rPr>
              <a:t>thick as the thin</a:t>
            </a:r>
          </a:p>
          <a:p>
            <a:pPr>
              <a:defRPr/>
            </a:pPr>
            <a:r>
              <a:rPr lang="en-AU">
                <a:solidFill>
                  <a:srgbClr val="FF05C5"/>
                </a:solidFill>
                <a:cs typeface="+mn-cs"/>
              </a:rPr>
              <a:t>disk</a:t>
            </a:r>
          </a:p>
        </p:txBody>
      </p:sp>
      <p:sp>
        <p:nvSpPr>
          <p:cNvPr id="77829" name="Rectangle 5"/>
          <p:cNvSpPr>
            <a:spLocks noChangeArrowheads="1"/>
          </p:cNvSpPr>
          <p:nvPr/>
        </p:nvSpPr>
        <p:spPr bwMode="auto">
          <a:xfrm>
            <a:off x="6629400" y="457200"/>
            <a:ext cx="219075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AU">
                <a:cs typeface="+mn-cs"/>
              </a:rPr>
              <a:t>Edge-on disk </a:t>
            </a:r>
          </a:p>
          <a:p>
            <a:pPr>
              <a:defRPr/>
            </a:pPr>
            <a:r>
              <a:rPr lang="en-AU">
                <a:cs typeface="+mn-cs"/>
              </a:rPr>
              <a:t>galaxies without</a:t>
            </a:r>
          </a:p>
          <a:p>
            <a:pPr>
              <a:defRPr/>
            </a:pPr>
            <a:r>
              <a:rPr lang="en-AU">
                <a:cs typeface="+mn-cs"/>
              </a:rPr>
              <a:t>bulges</a:t>
            </a:r>
          </a:p>
          <a:p>
            <a:pPr>
              <a:defRPr/>
            </a:pPr>
            <a:endParaRPr lang="en-AU">
              <a:cs typeface="+mn-cs"/>
            </a:endParaRPr>
          </a:p>
        </p:txBody>
      </p:sp>
      <p:sp>
        <p:nvSpPr>
          <p:cNvPr id="77830" name="Rectangle 6"/>
          <p:cNvSpPr>
            <a:spLocks noChangeArrowheads="1"/>
          </p:cNvSpPr>
          <p:nvPr/>
        </p:nvSpPr>
        <p:spPr bwMode="auto">
          <a:xfrm>
            <a:off x="6629400" y="2438400"/>
            <a:ext cx="2038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AU">
                <a:cs typeface="+mn-cs"/>
              </a:rPr>
              <a:t>a/b is axis ratio</a:t>
            </a:r>
          </a:p>
        </p:txBody>
      </p:sp>
      <p:sp>
        <p:nvSpPr>
          <p:cNvPr id="77831" name="Rectangle 7"/>
          <p:cNvSpPr>
            <a:spLocks noChangeArrowheads="1"/>
          </p:cNvSpPr>
          <p:nvPr/>
        </p:nvSpPr>
        <p:spPr bwMode="auto">
          <a:xfrm>
            <a:off x="6553200" y="381000"/>
            <a:ext cx="2286000" cy="1371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ChangeArrowheads="1"/>
          </p:cNvSpPr>
          <p:nvPr/>
        </p:nvSpPr>
        <p:spPr bwMode="auto">
          <a:xfrm>
            <a:off x="685800" y="1630363"/>
            <a:ext cx="7561263" cy="295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AU" sz="2800">
                <a:cs typeface="+mn-cs"/>
              </a:rPr>
              <a:t>The thick disk forms early,  &gt; 6 Gyr ago</a:t>
            </a:r>
          </a:p>
          <a:p>
            <a:pPr>
              <a:defRPr/>
            </a:pPr>
            <a:r>
              <a:rPr lang="en-AU" sz="2800">
                <a:cs typeface="+mn-cs"/>
              </a:rPr>
              <a:t>(12 Gyr ago in the Galaxy)</a:t>
            </a:r>
          </a:p>
          <a:p>
            <a:pPr>
              <a:defRPr/>
            </a:pPr>
            <a:endParaRPr lang="en-AU">
              <a:cs typeface="+mn-cs"/>
            </a:endParaRPr>
          </a:p>
          <a:p>
            <a:pPr>
              <a:defRPr/>
            </a:pPr>
            <a:r>
              <a:rPr lang="en-AU" sz="2800">
                <a:solidFill>
                  <a:srgbClr val="160AFF"/>
                </a:solidFill>
                <a:cs typeface="+mn-cs"/>
              </a:rPr>
              <a:t>Appears to be distinct from the thin disk</a:t>
            </a:r>
            <a:endParaRPr lang="en-AU">
              <a:cs typeface="+mn-cs"/>
            </a:endParaRPr>
          </a:p>
          <a:p>
            <a:pPr>
              <a:defRPr/>
            </a:pPr>
            <a:endParaRPr lang="en-AU">
              <a:cs typeface="+mn-cs"/>
            </a:endParaRPr>
          </a:p>
          <a:p>
            <a:pPr>
              <a:defRPr/>
            </a:pPr>
            <a:r>
              <a:rPr lang="en-AU" sz="2800">
                <a:cs typeface="+mn-cs"/>
              </a:rPr>
              <a:t>Probably formed by heating of the early thin disk in</a:t>
            </a:r>
          </a:p>
          <a:p>
            <a:pPr>
              <a:defRPr/>
            </a:pPr>
            <a:r>
              <a:rPr lang="en-AU" sz="2800">
                <a:cs typeface="+mn-cs"/>
              </a:rPr>
              <a:t>an epoch of merging which ended &gt; 6 Gyr ago.</a:t>
            </a:r>
            <a:endParaRPr lang="en-AU">
              <a:cs typeface="+mn-cs"/>
            </a:endParaRPr>
          </a:p>
        </p:txBody>
      </p:sp>
      <p:sp>
        <p:nvSpPr>
          <p:cNvPr id="78851" name="Rectangle 3"/>
          <p:cNvSpPr>
            <a:spLocks noChangeArrowheads="1"/>
          </p:cNvSpPr>
          <p:nvPr/>
        </p:nvSpPr>
        <p:spPr bwMode="auto">
          <a:xfrm>
            <a:off x="990600" y="57912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8852" name="Rectangle 4"/>
          <p:cNvSpPr>
            <a:spLocks noChangeArrowheads="1"/>
          </p:cNvSpPr>
          <p:nvPr/>
        </p:nvSpPr>
        <p:spPr bwMode="auto">
          <a:xfrm>
            <a:off x="814388" y="36512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8853" name="Rectangle 5"/>
          <p:cNvSpPr>
            <a:spLocks noChangeArrowheads="1"/>
          </p:cNvSpPr>
          <p:nvPr/>
        </p:nvSpPr>
        <p:spPr bwMode="auto">
          <a:xfrm>
            <a:off x="1198563" y="455613"/>
            <a:ext cx="407828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AU" sz="3200" u="sng">
                <a:solidFill>
                  <a:srgbClr val="160AFF"/>
                </a:solidFill>
                <a:cs typeface="+mn-cs"/>
              </a:rPr>
              <a:t>Overview of thick disks</a:t>
            </a:r>
            <a:endParaRPr lang="en-AU" u="sng">
              <a:cs typeface="+mn-cs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Rectangle 3"/>
          <p:cNvSpPr>
            <a:spLocks noChangeArrowheads="1"/>
          </p:cNvSpPr>
          <p:nvPr/>
        </p:nvSpPr>
        <p:spPr bwMode="auto">
          <a:xfrm>
            <a:off x="914400" y="2819400"/>
            <a:ext cx="75644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Many of the oldest stars in the disk are </a:t>
            </a:r>
            <a:r>
              <a:rPr lang="en-US">
                <a:solidFill>
                  <a:srgbClr val="F40D1F"/>
                </a:solidFill>
                <a:cs typeface="+mn-cs"/>
              </a:rPr>
              <a:t>debris from accreted </a:t>
            </a:r>
          </a:p>
          <a:p>
            <a:pPr>
              <a:defRPr/>
            </a:pPr>
            <a:r>
              <a:rPr lang="en-US">
                <a:solidFill>
                  <a:srgbClr val="F40D1F"/>
                </a:solidFill>
                <a:cs typeface="+mn-cs"/>
              </a:rPr>
              <a:t>satellites</a:t>
            </a:r>
            <a:r>
              <a:rPr lang="en-US">
                <a:cs typeface="+mn-cs"/>
              </a:rPr>
              <a:t> which ends up in the thin and thick disk. </a:t>
            </a:r>
          </a:p>
        </p:txBody>
      </p:sp>
      <p:sp>
        <p:nvSpPr>
          <p:cNvPr id="89093" name="Rectangle 5"/>
          <p:cNvSpPr>
            <a:spLocks noChangeArrowheads="1"/>
          </p:cNvSpPr>
          <p:nvPr/>
        </p:nvSpPr>
        <p:spPr bwMode="auto">
          <a:xfrm>
            <a:off x="762000" y="1447800"/>
            <a:ext cx="7823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AU">
                <a:cs typeface="+mn-cs"/>
                <a:sym typeface="Symbol" charset="0"/>
              </a:rPr>
              <a:t>CDM</a:t>
            </a:r>
            <a:r>
              <a:rPr lang="en-AU">
                <a:solidFill>
                  <a:srgbClr val="129919"/>
                </a:solidFill>
                <a:cs typeface="+mn-cs"/>
                <a:sym typeface="Symbol" charset="0"/>
              </a:rPr>
              <a:t>  </a:t>
            </a:r>
            <a:r>
              <a:rPr lang="en-AU">
                <a:cs typeface="+mn-cs"/>
                <a:sym typeface="Symbol" charset="0"/>
              </a:rPr>
              <a:t>simulations</a:t>
            </a:r>
            <a:r>
              <a:rPr lang="en-AU">
                <a:solidFill>
                  <a:srgbClr val="129919"/>
                </a:solidFill>
                <a:latin typeface="Comic Sans MS" charset="0"/>
                <a:cs typeface="+mn-cs"/>
                <a:sym typeface="Symbol" charset="0"/>
              </a:rPr>
              <a:t> </a:t>
            </a:r>
            <a:r>
              <a:rPr lang="en-US">
                <a:cs typeface="+mn-cs"/>
              </a:rPr>
              <a:t>of formation of an </a:t>
            </a:r>
            <a:r>
              <a:rPr lang="en-US" u="sng">
                <a:cs typeface="+mn-cs"/>
              </a:rPr>
              <a:t>early-type</a:t>
            </a:r>
            <a:r>
              <a:rPr lang="en-US">
                <a:cs typeface="+mn-cs"/>
              </a:rPr>
              <a:t> disk galaxy </a:t>
            </a:r>
          </a:p>
          <a:p>
            <a:pPr>
              <a:defRPr/>
            </a:pPr>
            <a:r>
              <a:rPr lang="en-US">
                <a:cs typeface="+mn-cs"/>
              </a:rPr>
              <a:t>(Abadi et al 2003) show that not all disk stars form in the disk</a:t>
            </a:r>
            <a:endParaRPr lang="en-US" b="1">
              <a:solidFill>
                <a:srgbClr val="D520D3"/>
              </a:solidFill>
              <a:cs typeface="+mn-cs"/>
            </a:endParaRPr>
          </a:p>
        </p:txBody>
      </p:sp>
      <p:sp>
        <p:nvSpPr>
          <p:cNvPr id="89094" name="Rectangle 6"/>
          <p:cNvSpPr>
            <a:spLocks noChangeArrowheads="1"/>
          </p:cNvSpPr>
          <p:nvPr/>
        </p:nvSpPr>
        <p:spPr bwMode="auto">
          <a:xfrm>
            <a:off x="838200" y="4191000"/>
            <a:ext cx="79216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Satellite orbit is dragged into disk plane by dynamical friction -</a:t>
            </a:r>
          </a:p>
          <a:p>
            <a:pPr>
              <a:defRPr/>
            </a:pPr>
            <a:r>
              <a:rPr lang="en-US">
                <a:cs typeface="+mn-cs"/>
              </a:rPr>
              <a:t>acts like dissipation, although system is collisonless</a:t>
            </a:r>
          </a:p>
        </p:txBody>
      </p:sp>
      <p:sp>
        <p:nvSpPr>
          <p:cNvPr id="89095" name="Rectangle 7"/>
          <p:cNvSpPr>
            <a:spLocks noChangeArrowheads="1"/>
          </p:cNvSpPr>
          <p:nvPr/>
        </p:nvSpPr>
        <p:spPr bwMode="auto">
          <a:xfrm>
            <a:off x="914400" y="587375"/>
            <a:ext cx="1809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40D1F"/>
                </a:solidFill>
                <a:latin typeface="Comic Sans MS" charset="0"/>
                <a:cs typeface="+mn-cs"/>
              </a:rPr>
              <a:t>However ....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304800" y="166688"/>
            <a:ext cx="72009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E81217"/>
                </a:solidFill>
                <a:latin typeface="Comic Sans MS" charset="0"/>
                <a:cs typeface="+mn-cs"/>
              </a:rPr>
              <a:t>Why is this interesting ?</a:t>
            </a:r>
          </a:p>
          <a:p>
            <a:pPr>
              <a:defRPr/>
            </a:pPr>
            <a:r>
              <a:rPr lang="en-US">
                <a:solidFill>
                  <a:srgbClr val="1A1DE8"/>
                </a:solidFill>
                <a:cs typeface="+mn-cs"/>
              </a:rPr>
              <a:t>Because we see thick disk stars in the solar neighborhood</a:t>
            </a:r>
          </a:p>
          <a:p>
            <a:pPr>
              <a:defRPr/>
            </a:pPr>
            <a:r>
              <a:rPr lang="en-US">
                <a:solidFill>
                  <a:srgbClr val="1A1DE8"/>
                </a:solidFill>
                <a:cs typeface="+mn-cs"/>
              </a:rPr>
              <a:t>with [Fe/H] abundances as low as the most metal-poor </a:t>
            </a:r>
          </a:p>
          <a:p>
            <a:pPr>
              <a:defRPr/>
            </a:pPr>
            <a:r>
              <a:rPr lang="en-US">
                <a:solidFill>
                  <a:srgbClr val="1A1DE8"/>
                </a:solidFill>
                <a:cs typeface="+mn-cs"/>
              </a:rPr>
              <a:t>globular clusters.</a:t>
            </a:r>
            <a:endParaRPr lang="en-US">
              <a:cs typeface="+mn-cs"/>
            </a:endParaRPr>
          </a:p>
        </p:txBody>
      </p:sp>
      <p:pic>
        <p:nvPicPr>
          <p:cNvPr id="16077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171700"/>
            <a:ext cx="624840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6" name="Rectangle 4"/>
          <p:cNvSpPr>
            <a:spLocks noChangeArrowheads="1"/>
          </p:cNvSpPr>
          <p:nvPr/>
        </p:nvSpPr>
        <p:spPr bwMode="auto">
          <a:xfrm>
            <a:off x="74613" y="2362200"/>
            <a:ext cx="2681287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>
                <a:solidFill>
                  <a:srgbClr val="D520D3"/>
                </a:solidFill>
                <a:latin typeface="Comic Sans MS" charset="0"/>
                <a:cs typeface="+mn-cs"/>
              </a:rPr>
              <a:t>Did they form as </a:t>
            </a:r>
          </a:p>
          <a:p>
            <a:pPr algn="ctr">
              <a:defRPr/>
            </a:pPr>
            <a:r>
              <a:rPr lang="en-US">
                <a:solidFill>
                  <a:srgbClr val="D520D3"/>
                </a:solidFill>
                <a:latin typeface="Comic Sans MS" charset="0"/>
                <a:cs typeface="+mn-cs"/>
              </a:rPr>
              <a:t>part of early </a:t>
            </a:r>
          </a:p>
          <a:p>
            <a:pPr algn="ctr">
              <a:defRPr/>
            </a:pPr>
            <a:r>
              <a:rPr lang="en-US">
                <a:solidFill>
                  <a:srgbClr val="D520D3"/>
                </a:solidFill>
                <a:latin typeface="Comic Sans MS" charset="0"/>
                <a:cs typeface="+mn-cs"/>
              </a:rPr>
              <a:t>disk formation, </a:t>
            </a:r>
          </a:p>
          <a:p>
            <a:pPr algn="ctr">
              <a:defRPr/>
            </a:pPr>
            <a:r>
              <a:rPr lang="en-US">
                <a:solidFill>
                  <a:srgbClr val="D520D3"/>
                </a:solidFill>
                <a:latin typeface="Comic Sans MS" charset="0"/>
                <a:cs typeface="+mn-cs"/>
              </a:rPr>
              <a:t>or </a:t>
            </a:r>
          </a:p>
          <a:p>
            <a:pPr algn="ctr">
              <a:defRPr/>
            </a:pPr>
            <a:r>
              <a:rPr lang="en-US">
                <a:solidFill>
                  <a:srgbClr val="D520D3"/>
                </a:solidFill>
                <a:latin typeface="Comic Sans MS" charset="0"/>
                <a:cs typeface="+mn-cs"/>
              </a:rPr>
              <a:t>were they </a:t>
            </a:r>
          </a:p>
          <a:p>
            <a:pPr algn="ctr">
              <a:defRPr/>
            </a:pPr>
            <a:r>
              <a:rPr lang="en-US">
                <a:solidFill>
                  <a:srgbClr val="D520D3"/>
                </a:solidFill>
                <a:latin typeface="Comic Sans MS" charset="0"/>
                <a:cs typeface="+mn-cs"/>
              </a:rPr>
              <a:t>acquired ?</a:t>
            </a:r>
            <a:endParaRPr lang="en-US">
              <a:latin typeface="Comic Sans MS" charset="0"/>
              <a:cs typeface="+mn-cs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ChangeArrowheads="1"/>
          </p:cNvSpPr>
          <p:nvPr/>
        </p:nvSpPr>
        <p:spPr bwMode="auto">
          <a:xfrm>
            <a:off x="2362200" y="3962400"/>
            <a:ext cx="3552825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satellite is 10% by mass</a:t>
            </a:r>
          </a:p>
          <a:p>
            <a:pPr>
              <a:defRPr/>
            </a:pPr>
            <a:r>
              <a:rPr lang="en-US">
                <a:cs typeface="+mn-cs"/>
              </a:rPr>
              <a:t>circular orbit</a:t>
            </a:r>
          </a:p>
          <a:p>
            <a:pPr>
              <a:defRPr/>
            </a:pPr>
            <a:r>
              <a:rPr lang="en-US">
                <a:cs typeface="+mn-cs"/>
              </a:rPr>
              <a:t>radius 6 scale lengths</a:t>
            </a:r>
          </a:p>
          <a:p>
            <a:pPr>
              <a:defRPr/>
            </a:pPr>
            <a:r>
              <a:rPr lang="en-US">
                <a:cs typeface="+mn-cs"/>
              </a:rPr>
              <a:t>inclined at 30</a:t>
            </a:r>
            <a:r>
              <a:rPr lang="en-US" baseline="30000">
                <a:cs typeface="+mn-cs"/>
              </a:rPr>
              <a:t>o </a:t>
            </a:r>
            <a:r>
              <a:rPr lang="en-US">
                <a:cs typeface="+mn-cs"/>
              </a:rPr>
              <a:t>to disk plane</a:t>
            </a:r>
          </a:p>
          <a:p>
            <a:pPr>
              <a:defRPr/>
            </a:pPr>
            <a:endParaRPr lang="en-US">
              <a:cs typeface="+mn-cs"/>
            </a:endParaRPr>
          </a:p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1139" name="Rectangle 3"/>
          <p:cNvSpPr>
            <a:spLocks noChangeArrowheads="1"/>
          </p:cNvSpPr>
          <p:nvPr/>
        </p:nvSpPr>
        <p:spPr bwMode="auto">
          <a:xfrm>
            <a:off x="762000" y="2071688"/>
            <a:ext cx="76025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Comic Sans MS" charset="0"/>
                <a:cs typeface="+mn-cs"/>
              </a:rPr>
              <a:t>Decay of prograde satellite orbit around disk galaxy</a:t>
            </a:r>
          </a:p>
          <a:p>
            <a:pPr>
              <a:defRPr/>
            </a:pPr>
            <a:r>
              <a:rPr lang="en-US">
                <a:latin typeface="Comic Sans MS" charset="0"/>
                <a:cs typeface="+mn-cs"/>
              </a:rPr>
              <a:t>(Walker et al 1996)</a:t>
            </a:r>
          </a:p>
        </p:txBody>
      </p:sp>
      <p:sp>
        <p:nvSpPr>
          <p:cNvPr id="91140" name="Rectangle 4"/>
          <p:cNvSpPr>
            <a:spLocks noChangeArrowheads="1"/>
          </p:cNvSpPr>
          <p:nvPr/>
        </p:nvSpPr>
        <p:spPr bwMode="auto">
          <a:xfrm>
            <a:off x="1600200" y="47244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1141" name="Rectangle 5"/>
          <p:cNvSpPr>
            <a:spLocks noChangeArrowheads="1"/>
          </p:cNvSpPr>
          <p:nvPr/>
        </p:nvSpPr>
        <p:spPr bwMode="auto">
          <a:xfrm>
            <a:off x="990600" y="685800"/>
            <a:ext cx="69278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>
                <a:solidFill>
                  <a:srgbClr val="D520D3"/>
                </a:solidFill>
                <a:latin typeface="Comic Sans MS" charset="0"/>
                <a:cs typeface="+mn-cs"/>
              </a:rPr>
              <a:t>We could have anticipated this kind of settling </a:t>
            </a:r>
          </a:p>
          <a:p>
            <a:pPr algn="ctr">
              <a:defRPr/>
            </a:pPr>
            <a:r>
              <a:rPr lang="en-US">
                <a:solidFill>
                  <a:srgbClr val="D520D3"/>
                </a:solidFill>
                <a:latin typeface="Comic Sans MS" charset="0"/>
                <a:cs typeface="+mn-cs"/>
              </a:rPr>
              <a:t>of debris to the disk</a:t>
            </a:r>
          </a:p>
        </p:txBody>
      </p:sp>
      <p:sp>
        <p:nvSpPr>
          <p:cNvPr id="91142" name="Rectangle 6"/>
          <p:cNvSpPr>
            <a:spLocks noChangeArrowheads="1"/>
          </p:cNvSpPr>
          <p:nvPr/>
        </p:nvSpPr>
        <p:spPr bwMode="auto">
          <a:xfrm>
            <a:off x="2133600" y="3886200"/>
            <a:ext cx="41148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5706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3" name="Rectangle 3"/>
          <p:cNvSpPr>
            <a:spLocks noChangeArrowheads="1"/>
          </p:cNvSpPr>
          <p:nvPr/>
        </p:nvSpPr>
        <p:spPr bwMode="auto">
          <a:xfrm>
            <a:off x="7065963" y="498475"/>
            <a:ext cx="1693862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AU" sz="2800">
                <a:solidFill>
                  <a:srgbClr val="FF1418"/>
                </a:solidFill>
                <a:cs typeface="+mn-cs"/>
              </a:rPr>
              <a:t>Decay of</a:t>
            </a:r>
          </a:p>
          <a:p>
            <a:pPr algn="ctr">
              <a:defRPr/>
            </a:pPr>
            <a:r>
              <a:rPr lang="en-AU" sz="2800">
                <a:solidFill>
                  <a:srgbClr val="FF1418"/>
                </a:solidFill>
                <a:cs typeface="+mn-cs"/>
              </a:rPr>
              <a:t>a prograde</a:t>
            </a:r>
          </a:p>
          <a:p>
            <a:pPr algn="ctr">
              <a:defRPr/>
            </a:pPr>
            <a:r>
              <a:rPr lang="en-AU" sz="2800">
                <a:solidFill>
                  <a:srgbClr val="FF1418"/>
                </a:solidFill>
                <a:cs typeface="+mn-cs"/>
              </a:rPr>
              <a:t>satellite</a:t>
            </a:r>
          </a:p>
          <a:p>
            <a:pPr algn="ctr">
              <a:defRPr/>
            </a:pPr>
            <a:r>
              <a:rPr lang="en-AU" sz="2800">
                <a:solidFill>
                  <a:srgbClr val="FF1418"/>
                </a:solidFill>
                <a:cs typeface="+mn-cs"/>
              </a:rPr>
              <a:t>orbit</a:t>
            </a:r>
          </a:p>
        </p:txBody>
      </p:sp>
      <p:sp>
        <p:nvSpPr>
          <p:cNvPr id="92164" name="Rectangle 4"/>
          <p:cNvSpPr>
            <a:spLocks noChangeArrowheads="1"/>
          </p:cNvSpPr>
          <p:nvPr/>
        </p:nvSpPr>
        <p:spPr bwMode="auto">
          <a:xfrm>
            <a:off x="6629400" y="2743200"/>
            <a:ext cx="1841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ChangeArrowheads="1"/>
          </p:cNvSpPr>
          <p:nvPr/>
        </p:nvSpPr>
        <p:spPr bwMode="auto">
          <a:xfrm>
            <a:off x="838200" y="762000"/>
            <a:ext cx="7678738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u="sng">
                <a:latin typeface="Comic Sans MS" charset="0"/>
                <a:cs typeface="+mn-cs"/>
              </a:rPr>
              <a:t>satellite orbit decays by dynamical friction in &lt; 1 Gyr</a:t>
            </a:r>
          </a:p>
          <a:p>
            <a:pPr>
              <a:defRPr/>
            </a:pPr>
            <a:endParaRPr lang="en-US">
              <a:latin typeface="Comic Sans MS" charset="0"/>
              <a:cs typeface="+mn-cs"/>
            </a:endParaRPr>
          </a:p>
          <a:p>
            <a:pPr>
              <a:defRPr/>
            </a:pPr>
            <a:r>
              <a:rPr lang="en-US">
                <a:cs typeface="+mn-cs"/>
              </a:rPr>
              <a:t>strong disk coupling for prograde orbits</a:t>
            </a:r>
          </a:p>
          <a:p>
            <a:pPr>
              <a:defRPr/>
            </a:pPr>
            <a:r>
              <a:rPr lang="en-US">
                <a:cs typeface="+mn-cs"/>
              </a:rPr>
              <a:t>disk provides abut 75% of integrated torque on satellite</a:t>
            </a:r>
          </a:p>
          <a:p>
            <a:pPr>
              <a:defRPr/>
            </a:pPr>
            <a:r>
              <a:rPr lang="en-US">
                <a:cs typeface="+mn-cs"/>
              </a:rPr>
              <a:t>dynamical friction against live halo provides the rest</a:t>
            </a:r>
          </a:p>
        </p:txBody>
      </p:sp>
      <p:sp>
        <p:nvSpPr>
          <p:cNvPr id="93187" name="Rectangle 3"/>
          <p:cNvSpPr>
            <a:spLocks noChangeArrowheads="1"/>
          </p:cNvSpPr>
          <p:nvPr/>
        </p:nvSpPr>
        <p:spPr bwMode="auto">
          <a:xfrm>
            <a:off x="762000" y="3443288"/>
            <a:ext cx="77803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D520D3"/>
                </a:solidFill>
                <a:latin typeface="Comic Sans MS" charset="0"/>
                <a:cs typeface="+mn-cs"/>
              </a:rPr>
              <a:t>debris of satellite will end up in the thin or thick disk</a:t>
            </a:r>
            <a:endParaRPr lang="en-US">
              <a:cs typeface="+mn-cs"/>
            </a:endParaRPr>
          </a:p>
        </p:txBody>
      </p:sp>
      <p:sp>
        <p:nvSpPr>
          <p:cNvPr id="93188" name="Rectangle 4"/>
          <p:cNvSpPr>
            <a:spLocks noChangeArrowheads="1"/>
          </p:cNvSpPr>
          <p:nvPr/>
        </p:nvSpPr>
        <p:spPr bwMode="auto">
          <a:xfrm>
            <a:off x="838200" y="4572000"/>
            <a:ext cx="7285038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>
                <a:cs typeface="+mn-cs"/>
              </a:rPr>
              <a:t>need </a:t>
            </a:r>
            <a:r>
              <a:rPr lang="en-US" sz="2800" u="sng">
                <a:cs typeface="+mn-cs"/>
              </a:rPr>
              <a:t>existing disk</a:t>
            </a:r>
            <a:r>
              <a:rPr lang="en-US" sz="2800">
                <a:cs typeface="+mn-cs"/>
              </a:rPr>
              <a:t> and a satellite </a:t>
            </a:r>
            <a:r>
              <a:rPr lang="en-US" sz="2800" u="sng">
                <a:cs typeface="+mn-cs"/>
              </a:rPr>
              <a:t>dense enough</a:t>
            </a:r>
            <a:r>
              <a:rPr lang="en-US" sz="2800">
                <a:cs typeface="+mn-cs"/>
              </a:rPr>
              <a:t> to </a:t>
            </a:r>
          </a:p>
          <a:p>
            <a:pPr>
              <a:defRPr/>
            </a:pPr>
            <a:r>
              <a:rPr lang="en-US" sz="2800">
                <a:cs typeface="+mn-cs"/>
              </a:rPr>
              <a:t>survive the ride down into the disk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ChangeArrowheads="1"/>
          </p:cNvSpPr>
          <p:nvPr/>
        </p:nvSpPr>
        <p:spPr bwMode="auto">
          <a:xfrm>
            <a:off x="228600" y="822325"/>
            <a:ext cx="8701088" cy="447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AU">
                <a:solidFill>
                  <a:srgbClr val="FF072C"/>
                </a:solidFill>
                <a:latin typeface="Comic Sans MS" charset="0"/>
                <a:cs typeface="+mn-cs"/>
              </a:rPr>
              <a:t>How did pure disk galaxies avoid </a:t>
            </a:r>
            <a:r>
              <a:rPr lang="en-AU" u="sng">
                <a:solidFill>
                  <a:srgbClr val="FF072C"/>
                </a:solidFill>
                <a:latin typeface="Comic Sans MS" charset="0"/>
                <a:cs typeface="+mn-cs"/>
              </a:rPr>
              <a:t>any significant star</a:t>
            </a:r>
          </a:p>
          <a:p>
            <a:pPr>
              <a:defRPr/>
            </a:pPr>
            <a:r>
              <a:rPr lang="en-AU" u="sng">
                <a:solidFill>
                  <a:srgbClr val="FF072C"/>
                </a:solidFill>
                <a:latin typeface="Comic Sans MS" charset="0"/>
                <a:cs typeface="+mn-cs"/>
              </a:rPr>
              <a:t>formation</a:t>
            </a:r>
            <a:r>
              <a:rPr lang="en-AU">
                <a:solidFill>
                  <a:srgbClr val="FF072C"/>
                </a:solidFill>
                <a:latin typeface="Comic Sans MS" charset="0"/>
                <a:cs typeface="+mn-cs"/>
              </a:rPr>
              <a:t> until the baryons had settled to thin disk  ?</a:t>
            </a:r>
          </a:p>
          <a:p>
            <a:pPr>
              <a:defRPr/>
            </a:pPr>
            <a:endParaRPr lang="en-AU">
              <a:solidFill>
                <a:srgbClr val="FF072C"/>
              </a:solidFill>
              <a:latin typeface="Comic Sans MS" charset="0"/>
              <a:cs typeface="+mn-cs"/>
            </a:endParaRPr>
          </a:p>
          <a:p>
            <a:pPr>
              <a:defRPr/>
            </a:pPr>
            <a:r>
              <a:rPr lang="en-AU">
                <a:solidFill>
                  <a:srgbClr val="2F2BFF"/>
                </a:solidFill>
                <a:latin typeface="Comic Sans MS" charset="0"/>
                <a:cs typeface="+mn-cs"/>
              </a:rPr>
              <a:t>Expect that the aggregation process - interacting lumps</a:t>
            </a:r>
          </a:p>
          <a:p>
            <a:pPr>
              <a:defRPr/>
            </a:pPr>
            <a:r>
              <a:rPr lang="en-AU">
                <a:solidFill>
                  <a:srgbClr val="2F2BFF"/>
                </a:solidFill>
                <a:latin typeface="Comic Sans MS" charset="0"/>
                <a:cs typeface="+mn-cs"/>
              </a:rPr>
              <a:t>of dark matter and baryons - should lead to star formation</a:t>
            </a:r>
          </a:p>
          <a:p>
            <a:pPr>
              <a:defRPr/>
            </a:pPr>
            <a:r>
              <a:rPr lang="en-AU">
                <a:solidFill>
                  <a:srgbClr val="2F2BFF"/>
                </a:solidFill>
                <a:latin typeface="Comic Sans MS" charset="0"/>
                <a:cs typeface="+mn-cs"/>
              </a:rPr>
              <a:t>as it does in present-day interacting systems</a:t>
            </a:r>
          </a:p>
          <a:p>
            <a:pPr>
              <a:defRPr/>
            </a:pPr>
            <a:endParaRPr lang="en-AU">
              <a:solidFill>
                <a:srgbClr val="2F2BFF"/>
              </a:solidFill>
              <a:latin typeface="Comic Sans MS" charset="0"/>
              <a:cs typeface="+mn-cs"/>
            </a:endParaRPr>
          </a:p>
          <a:p>
            <a:pPr>
              <a:defRPr/>
            </a:pPr>
            <a:r>
              <a:rPr lang="en-AU">
                <a:solidFill>
                  <a:srgbClr val="129919"/>
                </a:solidFill>
                <a:latin typeface="Comic Sans MS" charset="0"/>
                <a:cs typeface="+mn-cs"/>
              </a:rPr>
              <a:t>Need to keep the baryons in a state such that they can</a:t>
            </a:r>
          </a:p>
          <a:p>
            <a:pPr>
              <a:defRPr/>
            </a:pPr>
            <a:r>
              <a:rPr lang="en-AU">
                <a:solidFill>
                  <a:srgbClr val="129919"/>
                </a:solidFill>
                <a:latin typeface="Comic Sans MS" charset="0"/>
                <a:cs typeface="+mn-cs"/>
              </a:rPr>
              <a:t>settle quiescently to disk - eg via wind or blowout driven </a:t>
            </a:r>
          </a:p>
          <a:p>
            <a:pPr>
              <a:defRPr/>
            </a:pPr>
            <a:r>
              <a:rPr lang="en-AU">
                <a:solidFill>
                  <a:srgbClr val="129919"/>
                </a:solidFill>
                <a:latin typeface="Comic Sans MS" charset="0"/>
                <a:cs typeface="+mn-cs"/>
              </a:rPr>
              <a:t>by early star formation and SN (Sommer-Larsen et al 1999)</a:t>
            </a:r>
          </a:p>
          <a:p>
            <a:pPr>
              <a:defRPr/>
            </a:pPr>
            <a:endParaRPr lang="en-AU">
              <a:solidFill>
                <a:srgbClr val="129919"/>
              </a:solidFill>
              <a:latin typeface="Comic Sans MS" charset="0"/>
              <a:cs typeface="+mn-cs"/>
            </a:endParaRPr>
          </a:p>
          <a:p>
            <a:pPr>
              <a:defRPr/>
            </a:pPr>
            <a:r>
              <a:rPr lang="en-AU">
                <a:solidFill>
                  <a:srgbClr val="FF072C"/>
                </a:solidFill>
                <a:latin typeface="Comic Sans MS" charset="0"/>
                <a:cs typeface="+mn-cs"/>
              </a:rPr>
              <a:t>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027" descr="Expo-M(r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288" y="152400"/>
            <a:ext cx="6319837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ChangeArrowheads="1"/>
          </p:cNvSpPr>
          <p:nvPr/>
        </p:nvSpPr>
        <p:spPr bwMode="auto">
          <a:xfrm>
            <a:off x="457200" y="1063625"/>
            <a:ext cx="8382000" cy="410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AU">
                <a:latin typeface="Comic Sans MS" charset="0"/>
                <a:cs typeface="+mn-cs"/>
              </a:rPr>
              <a:t>The disk would then be the relic of this outflow, forming</a:t>
            </a:r>
          </a:p>
          <a:p>
            <a:pPr>
              <a:defRPr/>
            </a:pPr>
            <a:r>
              <a:rPr lang="en-AU">
                <a:latin typeface="Comic Sans MS" charset="0"/>
                <a:cs typeface="+mn-cs"/>
              </a:rPr>
              <a:t>quiescently after the halo has virialized  (eg Binney Gerhard &amp; Silk 2001)</a:t>
            </a:r>
          </a:p>
          <a:p>
            <a:pPr>
              <a:defRPr/>
            </a:pPr>
            <a:endParaRPr lang="en-AU">
              <a:latin typeface="Comic Sans MS" charset="0"/>
              <a:cs typeface="+mn-cs"/>
            </a:endParaRPr>
          </a:p>
          <a:p>
            <a:pPr>
              <a:defRPr/>
            </a:pPr>
            <a:r>
              <a:rPr lang="en-AU">
                <a:solidFill>
                  <a:srgbClr val="2F2BFF"/>
                </a:solidFill>
                <a:latin typeface="Comic Sans MS" charset="0"/>
                <a:cs typeface="+mn-cs"/>
              </a:rPr>
              <a:t>This process would still need </a:t>
            </a:r>
            <a:r>
              <a:rPr lang="en-AU" u="sng">
                <a:solidFill>
                  <a:srgbClr val="2F2BFF"/>
                </a:solidFill>
                <a:latin typeface="Comic Sans MS" charset="0"/>
                <a:cs typeface="+mn-cs"/>
              </a:rPr>
              <a:t>some</a:t>
            </a:r>
            <a:r>
              <a:rPr lang="en-AU">
                <a:solidFill>
                  <a:srgbClr val="2F2BFF"/>
                </a:solidFill>
                <a:latin typeface="Comic Sans MS" charset="0"/>
                <a:cs typeface="+mn-cs"/>
              </a:rPr>
              <a:t> early star formation to generate the blowout (as in movie).  But this early </a:t>
            </a:r>
          </a:p>
          <a:p>
            <a:pPr>
              <a:defRPr/>
            </a:pPr>
            <a:r>
              <a:rPr lang="en-AU">
                <a:solidFill>
                  <a:srgbClr val="2F2BFF"/>
                </a:solidFill>
                <a:latin typeface="Comic Sans MS" charset="0"/>
                <a:cs typeface="+mn-cs"/>
              </a:rPr>
              <a:t>star formation can’t leave many stars visible now outside the disk - a stellar halo of ~ 10</a:t>
            </a:r>
            <a:r>
              <a:rPr lang="en-AU" b="1" baseline="30000">
                <a:solidFill>
                  <a:srgbClr val="2F2BFF"/>
                </a:solidFill>
                <a:latin typeface="Comic Sans MS" charset="0"/>
                <a:cs typeface="+mn-cs"/>
              </a:rPr>
              <a:t>8</a:t>
            </a:r>
            <a:r>
              <a:rPr lang="en-AU">
                <a:solidFill>
                  <a:srgbClr val="2F2BFF"/>
                </a:solidFill>
                <a:latin typeface="Comic Sans MS" charset="0"/>
                <a:cs typeface="+mn-cs"/>
              </a:rPr>
              <a:t> M</a:t>
            </a:r>
            <a:r>
              <a:rPr lang="en-AU" b="1" baseline="-25000">
                <a:solidFill>
                  <a:srgbClr val="2F2BFF"/>
                </a:solidFill>
                <a:latin typeface="Comic Sans MS" charset="0"/>
                <a:cs typeface="+mn-cs"/>
              </a:rPr>
              <a:t>o</a:t>
            </a:r>
            <a:r>
              <a:rPr lang="en-AU">
                <a:solidFill>
                  <a:srgbClr val="2F2BFF"/>
                </a:solidFill>
                <a:latin typeface="Comic Sans MS" charset="0"/>
                <a:cs typeface="+mn-cs"/>
              </a:rPr>
              <a:t> would be readily detectable in a galaxy like NGC 4244 with M</a:t>
            </a:r>
            <a:r>
              <a:rPr lang="en-AU" b="1" baseline="-25000">
                <a:solidFill>
                  <a:srgbClr val="2F2BFF"/>
                </a:solidFill>
                <a:latin typeface="Comic Sans MS" charset="0"/>
                <a:cs typeface="+mn-cs"/>
              </a:rPr>
              <a:t>stars</a:t>
            </a:r>
            <a:r>
              <a:rPr lang="en-AU">
                <a:solidFill>
                  <a:srgbClr val="2F2BFF"/>
                </a:solidFill>
                <a:latin typeface="Comic Sans MS" charset="0"/>
                <a:cs typeface="+mn-cs"/>
              </a:rPr>
              <a:t> ~ 10</a:t>
            </a:r>
            <a:r>
              <a:rPr lang="en-AU" b="1" baseline="30000">
                <a:solidFill>
                  <a:srgbClr val="2F2BFF"/>
                </a:solidFill>
                <a:latin typeface="Comic Sans MS" charset="0"/>
                <a:cs typeface="+mn-cs"/>
              </a:rPr>
              <a:t>10 </a:t>
            </a:r>
            <a:r>
              <a:rPr lang="en-AU">
                <a:solidFill>
                  <a:srgbClr val="2F2BFF"/>
                </a:solidFill>
                <a:latin typeface="Comic Sans MS" charset="0"/>
                <a:cs typeface="+mn-cs"/>
              </a:rPr>
              <a:t>M</a:t>
            </a:r>
            <a:r>
              <a:rPr lang="en-AU" b="1" baseline="-25000">
                <a:solidFill>
                  <a:srgbClr val="2F2BFF"/>
                </a:solidFill>
                <a:latin typeface="Comic Sans MS" charset="0"/>
                <a:cs typeface="+mn-cs"/>
              </a:rPr>
              <a:t>o </a:t>
            </a:r>
            <a:r>
              <a:rPr lang="en-AU">
                <a:solidFill>
                  <a:srgbClr val="2F2BFF"/>
                </a:solidFill>
                <a:latin typeface="Comic Sans MS" charset="0"/>
                <a:cs typeface="+mn-cs"/>
              </a:rPr>
              <a:t>and M</a:t>
            </a:r>
            <a:r>
              <a:rPr lang="en-AU" b="1" baseline="-25000">
                <a:solidFill>
                  <a:srgbClr val="2F2BFF"/>
                </a:solidFill>
                <a:latin typeface="Comic Sans MS" charset="0"/>
                <a:cs typeface="+mn-cs"/>
              </a:rPr>
              <a:t>total</a:t>
            </a:r>
            <a:r>
              <a:rPr lang="en-AU">
                <a:solidFill>
                  <a:srgbClr val="2F2BFF"/>
                </a:solidFill>
                <a:latin typeface="Comic Sans MS" charset="0"/>
                <a:cs typeface="+mn-cs"/>
              </a:rPr>
              <a:t> ~ 10</a:t>
            </a:r>
            <a:r>
              <a:rPr lang="en-AU" b="1" baseline="30000">
                <a:solidFill>
                  <a:srgbClr val="2F2BFF"/>
                </a:solidFill>
                <a:latin typeface="Comic Sans MS" charset="0"/>
                <a:cs typeface="+mn-cs"/>
              </a:rPr>
              <a:t>11</a:t>
            </a:r>
            <a:r>
              <a:rPr lang="en-AU">
                <a:solidFill>
                  <a:srgbClr val="2F2BFF"/>
                </a:solidFill>
                <a:latin typeface="Comic Sans MS" charset="0"/>
                <a:cs typeface="+mn-cs"/>
              </a:rPr>
              <a:t> M</a:t>
            </a:r>
            <a:r>
              <a:rPr lang="en-AU" b="1" baseline="-25000">
                <a:solidFill>
                  <a:srgbClr val="2F2BFF"/>
                </a:solidFill>
                <a:latin typeface="Comic Sans MS" charset="0"/>
                <a:cs typeface="+mn-cs"/>
              </a:rPr>
              <a:t>o</a:t>
            </a:r>
            <a:endParaRPr lang="en-AU" sz="3600" b="1" baseline="30000">
              <a:solidFill>
                <a:srgbClr val="2F2BFF"/>
              </a:solidFill>
              <a:latin typeface="Comic Sans MS" charset="0"/>
              <a:cs typeface="+mn-cs"/>
            </a:endParaRPr>
          </a:p>
          <a:p>
            <a:pPr>
              <a:defRPr/>
            </a:pPr>
            <a:endParaRPr lang="en-AU">
              <a:latin typeface="Comic Sans MS" charset="0"/>
              <a:cs typeface="+mn-cs"/>
            </a:endParaRPr>
          </a:p>
        </p:txBody>
      </p:sp>
      <p:sp>
        <p:nvSpPr>
          <p:cNvPr id="83971" name="Rectangle 3"/>
          <p:cNvSpPr>
            <a:spLocks noChangeArrowheads="1"/>
          </p:cNvSpPr>
          <p:nvPr/>
        </p:nvSpPr>
        <p:spPr bwMode="auto">
          <a:xfrm>
            <a:off x="4724400" y="3429000"/>
            <a:ext cx="28892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AU" sz="2800" b="1" baseline="30000">
                <a:solidFill>
                  <a:srgbClr val="2F2BFF"/>
                </a:solidFill>
                <a:latin typeface="Comic Sans MS" charset="0"/>
                <a:cs typeface="+mn-cs"/>
              </a:rPr>
              <a:t>.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ChangeArrowheads="1"/>
          </p:cNvSpPr>
          <p:nvPr/>
        </p:nvSpPr>
        <p:spPr bwMode="auto">
          <a:xfrm>
            <a:off x="0" y="533400"/>
            <a:ext cx="9144000" cy="386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AU" sz="3200">
                <a:solidFill>
                  <a:srgbClr val="FF072C"/>
                </a:solidFill>
                <a:latin typeface="Comic Sans MS" charset="0"/>
                <a:cs typeface="+mn-cs"/>
              </a:rPr>
              <a:t>Summary</a:t>
            </a:r>
            <a:endParaRPr lang="en-AU">
              <a:solidFill>
                <a:srgbClr val="FF072C"/>
              </a:solidFill>
              <a:latin typeface="Comic Sans MS" charset="0"/>
              <a:cs typeface="+mn-cs"/>
            </a:endParaRPr>
          </a:p>
          <a:p>
            <a:pPr>
              <a:defRPr/>
            </a:pPr>
            <a:endParaRPr lang="en-AU">
              <a:solidFill>
                <a:srgbClr val="FF072C"/>
              </a:solidFill>
              <a:latin typeface="Comic Sans MS" charset="0"/>
              <a:cs typeface="+mn-cs"/>
            </a:endParaRPr>
          </a:p>
          <a:p>
            <a:pPr>
              <a:defRPr/>
            </a:pPr>
            <a:r>
              <a:rPr lang="en-AU">
                <a:solidFill>
                  <a:srgbClr val="2F2BFF"/>
                </a:solidFill>
                <a:latin typeface="Comic Sans MS" charset="0"/>
                <a:cs typeface="+mn-cs"/>
              </a:rPr>
              <a:t>•  disks typically have the exponential structure in R and z,</a:t>
            </a:r>
          </a:p>
          <a:p>
            <a:pPr>
              <a:defRPr/>
            </a:pPr>
            <a:r>
              <a:rPr lang="en-AU">
                <a:solidFill>
                  <a:srgbClr val="2F2BFF"/>
                </a:solidFill>
                <a:latin typeface="Comic Sans MS" charset="0"/>
                <a:cs typeface="+mn-cs"/>
              </a:rPr>
              <a:t>   and are truncated radially at 3 to 4 scalelengths</a:t>
            </a:r>
          </a:p>
          <a:p>
            <a:pPr>
              <a:defRPr/>
            </a:pPr>
            <a:endParaRPr lang="en-AU">
              <a:solidFill>
                <a:srgbClr val="2F2BFF"/>
              </a:solidFill>
              <a:latin typeface="Comic Sans MS" charset="0"/>
              <a:cs typeface="+mn-cs"/>
            </a:endParaRPr>
          </a:p>
          <a:p>
            <a:pPr>
              <a:defRPr/>
            </a:pPr>
            <a:r>
              <a:rPr lang="en-AU">
                <a:latin typeface="Comic Sans MS" charset="0"/>
                <a:cs typeface="+mn-cs"/>
              </a:rPr>
              <a:t>•  the radial exponential structure and radial truncation </a:t>
            </a:r>
          </a:p>
          <a:p>
            <a:pPr>
              <a:defRPr/>
            </a:pPr>
            <a:r>
              <a:rPr lang="en-AU">
                <a:latin typeface="Comic Sans MS" charset="0"/>
                <a:cs typeface="+mn-cs"/>
              </a:rPr>
              <a:t>    of galactic disks are still not well  understood: star</a:t>
            </a:r>
          </a:p>
          <a:p>
            <a:pPr>
              <a:defRPr/>
            </a:pPr>
            <a:r>
              <a:rPr lang="en-AU">
                <a:latin typeface="Comic Sans MS" charset="0"/>
                <a:cs typeface="+mn-cs"/>
              </a:rPr>
              <a:t>   formation on  viscous timescales may be important</a:t>
            </a:r>
            <a:endParaRPr lang="en-AU">
              <a:solidFill>
                <a:srgbClr val="2F2BFF"/>
              </a:solidFill>
              <a:latin typeface="Comic Sans MS" charset="0"/>
              <a:cs typeface="+mn-cs"/>
            </a:endParaRPr>
          </a:p>
          <a:p>
            <a:pPr>
              <a:defRPr/>
            </a:pPr>
            <a:endParaRPr lang="en-AU">
              <a:solidFill>
                <a:srgbClr val="2F2BFF"/>
              </a:solidFill>
              <a:latin typeface="Comic Sans MS" charset="0"/>
              <a:cs typeface="+mn-cs"/>
            </a:endParaRPr>
          </a:p>
          <a:p>
            <a:pPr>
              <a:defRPr/>
            </a:pPr>
            <a:endParaRPr lang="en-AU">
              <a:solidFill>
                <a:srgbClr val="129919"/>
              </a:solidFill>
              <a:latin typeface="Comic Sans MS" charset="0"/>
              <a:cs typeface="+mn-cs"/>
            </a:endParaRP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ChangeArrowheads="1"/>
          </p:cNvSpPr>
          <p:nvPr/>
        </p:nvSpPr>
        <p:spPr bwMode="auto">
          <a:xfrm>
            <a:off x="457200" y="381000"/>
            <a:ext cx="8205788" cy="483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AU">
                <a:solidFill>
                  <a:srgbClr val="FF072C"/>
                </a:solidFill>
                <a:latin typeface="Comic Sans MS" charset="0"/>
                <a:cs typeface="+mn-cs"/>
              </a:rPr>
              <a:t>• the Tully-Fisher law relates the baryon mass to the</a:t>
            </a:r>
          </a:p>
          <a:p>
            <a:pPr>
              <a:defRPr/>
            </a:pPr>
            <a:r>
              <a:rPr lang="en-AU">
                <a:solidFill>
                  <a:srgbClr val="FF072C"/>
                </a:solidFill>
                <a:latin typeface="Comic Sans MS" charset="0"/>
                <a:cs typeface="+mn-cs"/>
              </a:rPr>
              <a:t>   depth of the potential well of the dark halo. May be</a:t>
            </a:r>
          </a:p>
          <a:p>
            <a:pPr>
              <a:defRPr/>
            </a:pPr>
            <a:r>
              <a:rPr lang="en-AU">
                <a:solidFill>
                  <a:srgbClr val="FF072C"/>
                </a:solidFill>
                <a:latin typeface="Comic Sans MS" charset="0"/>
                <a:cs typeface="+mn-cs"/>
              </a:rPr>
              <a:t>   associated with the apparent constant surface density</a:t>
            </a:r>
          </a:p>
          <a:p>
            <a:pPr>
              <a:defRPr/>
            </a:pPr>
            <a:r>
              <a:rPr lang="en-AU">
                <a:solidFill>
                  <a:srgbClr val="FF072C"/>
                </a:solidFill>
                <a:latin typeface="Comic Sans MS" charset="0"/>
                <a:cs typeface="+mn-cs"/>
              </a:rPr>
              <a:t>   of the dark halos and an approximately constant </a:t>
            </a:r>
          </a:p>
          <a:p>
            <a:pPr>
              <a:defRPr/>
            </a:pPr>
            <a:r>
              <a:rPr lang="en-AU">
                <a:solidFill>
                  <a:srgbClr val="FF072C"/>
                </a:solidFill>
                <a:latin typeface="Comic Sans MS" charset="0"/>
                <a:cs typeface="+mn-cs"/>
              </a:rPr>
              <a:t>   baryon/dark ratio</a:t>
            </a:r>
          </a:p>
          <a:p>
            <a:pPr>
              <a:defRPr/>
            </a:pPr>
            <a:endParaRPr lang="en-AU">
              <a:solidFill>
                <a:srgbClr val="FF072C"/>
              </a:solidFill>
              <a:latin typeface="Comic Sans MS" charset="0"/>
              <a:cs typeface="+mn-cs"/>
            </a:endParaRPr>
          </a:p>
          <a:p>
            <a:pPr>
              <a:defRPr/>
            </a:pPr>
            <a:r>
              <a:rPr lang="en-AU">
                <a:solidFill>
                  <a:schemeClr val="accent2"/>
                </a:solidFill>
                <a:latin typeface="Comic Sans MS" charset="0"/>
                <a:cs typeface="+mn-cs"/>
              </a:rPr>
              <a:t>• thick disks are very common but not ubiquitous</a:t>
            </a:r>
          </a:p>
          <a:p>
            <a:pPr>
              <a:defRPr/>
            </a:pPr>
            <a:endParaRPr lang="en-AU">
              <a:solidFill>
                <a:srgbClr val="FF072C"/>
              </a:solidFill>
              <a:latin typeface="Comic Sans MS" charset="0"/>
              <a:cs typeface="+mn-cs"/>
            </a:endParaRPr>
          </a:p>
          <a:p>
            <a:pPr>
              <a:defRPr/>
            </a:pPr>
            <a:r>
              <a:rPr lang="en-AU">
                <a:solidFill>
                  <a:srgbClr val="129919"/>
                </a:solidFill>
                <a:latin typeface="Comic Sans MS" charset="0"/>
                <a:cs typeface="+mn-cs"/>
              </a:rPr>
              <a:t>• the existence of pure (thin) disk galaxies means that </a:t>
            </a:r>
          </a:p>
          <a:p>
            <a:pPr>
              <a:defRPr/>
            </a:pPr>
            <a:r>
              <a:rPr lang="en-AU">
                <a:solidFill>
                  <a:srgbClr val="129919"/>
                </a:solidFill>
                <a:latin typeface="Comic Sans MS" charset="0"/>
                <a:cs typeface="+mn-cs"/>
              </a:rPr>
              <a:t>   at  least some disks form in a very quiescent manner</a:t>
            </a:r>
          </a:p>
          <a:p>
            <a:pPr>
              <a:defRPr/>
            </a:pPr>
            <a:r>
              <a:rPr lang="en-AU">
                <a:solidFill>
                  <a:srgbClr val="129919"/>
                </a:solidFill>
                <a:latin typeface="Comic Sans MS" charset="0"/>
                <a:cs typeface="+mn-cs"/>
              </a:rPr>
              <a:t>    - no star formation until the disk had settled -</a:t>
            </a:r>
          </a:p>
          <a:p>
            <a:pPr>
              <a:defRPr/>
            </a:pPr>
            <a:r>
              <a:rPr lang="en-AU">
                <a:solidFill>
                  <a:srgbClr val="129919"/>
                </a:solidFill>
                <a:latin typeface="Comic Sans MS" charset="0"/>
                <a:cs typeface="+mn-cs"/>
              </a:rPr>
              <a:t>  with an undisturbed history thereafter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027" descr="Expo-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79563"/>
            <a:ext cx="8153400" cy="373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4" name="Text Box 1028"/>
          <p:cNvSpPr txBox="1">
            <a:spLocks noChangeArrowheads="1"/>
          </p:cNvSpPr>
          <p:nvPr/>
        </p:nvSpPr>
        <p:spPr bwMode="auto">
          <a:xfrm>
            <a:off x="127000" y="444500"/>
            <a:ext cx="88757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Arial" charset="0"/>
                <a:cs typeface="+mn-cs"/>
              </a:rPr>
              <a:t>Effective Radius and Effective Brightness of an Exponential Disk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7" name="Text Box 1027"/>
          <p:cNvSpPr txBox="1">
            <a:spLocks noChangeArrowheads="1"/>
          </p:cNvSpPr>
          <p:nvPr/>
        </p:nvSpPr>
        <p:spPr bwMode="auto">
          <a:xfrm>
            <a:off x="1052513" y="152400"/>
            <a:ext cx="7051675" cy="974725"/>
          </a:xfrm>
          <a:prstGeom prst="rect">
            <a:avLst/>
          </a:prstGeom>
          <a:solidFill>
            <a:schemeClr val="accent1"/>
          </a:solidFill>
          <a:ln w="28575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>
                <a:latin typeface="Arial" charset="0"/>
                <a:cs typeface="+mn-cs"/>
              </a:rPr>
              <a:t>Freeman (1970) Results on Correlations of </a:t>
            </a:r>
          </a:p>
          <a:p>
            <a:pPr algn="ctr">
              <a:defRPr/>
            </a:pPr>
            <a:r>
              <a:rPr lang="en-US" sz="2800">
                <a:latin typeface="Arial" charset="0"/>
                <a:cs typeface="+mn-cs"/>
              </a:rPr>
              <a:t>Exponential Disk Parameters</a:t>
            </a:r>
          </a:p>
        </p:txBody>
      </p:sp>
      <p:pic>
        <p:nvPicPr>
          <p:cNvPr id="43011" name="Picture 1030" descr="Freeman-Fig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150" y="2241550"/>
            <a:ext cx="6165850" cy="404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91" name="Text Box 1031"/>
          <p:cNvSpPr txBox="1">
            <a:spLocks noChangeArrowheads="1"/>
          </p:cNvSpPr>
          <p:nvPr/>
        </p:nvSpPr>
        <p:spPr bwMode="auto">
          <a:xfrm>
            <a:off x="3581400" y="1828800"/>
            <a:ext cx="2330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>
                <a:latin typeface="Arial" charset="0"/>
                <a:cs typeface="+mn-cs"/>
              </a:rPr>
              <a:t>H</a:t>
            </a:r>
            <a:r>
              <a:rPr lang="en-US" sz="2000" baseline="-25000">
                <a:latin typeface="Arial" charset="0"/>
                <a:cs typeface="+mn-cs"/>
              </a:rPr>
              <a:t>0</a:t>
            </a:r>
            <a:r>
              <a:rPr lang="en-US" sz="2000">
                <a:latin typeface="Arial" charset="0"/>
                <a:cs typeface="+mn-cs"/>
              </a:rPr>
              <a:t> = 100 km/s/Mpc</a:t>
            </a:r>
            <a:endParaRPr lang="en-US" sz="2000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ext Box 1026"/>
          <p:cNvSpPr txBox="1">
            <a:spLocks noChangeArrowheads="1"/>
          </p:cNvSpPr>
          <p:nvPr/>
        </p:nvSpPr>
        <p:spPr bwMode="auto">
          <a:xfrm>
            <a:off x="1052513" y="152400"/>
            <a:ext cx="7051675" cy="974725"/>
          </a:xfrm>
          <a:prstGeom prst="rect">
            <a:avLst/>
          </a:prstGeom>
          <a:solidFill>
            <a:schemeClr val="accent1"/>
          </a:solidFill>
          <a:ln w="28575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>
                <a:latin typeface="Arial" charset="0"/>
                <a:cs typeface="+mn-cs"/>
              </a:rPr>
              <a:t>Freeman (1970) Results on Correlations of </a:t>
            </a:r>
          </a:p>
          <a:p>
            <a:pPr algn="ctr">
              <a:defRPr/>
            </a:pPr>
            <a:r>
              <a:rPr lang="en-US" sz="2800">
                <a:latin typeface="Arial" charset="0"/>
                <a:cs typeface="+mn-cs"/>
              </a:rPr>
              <a:t>Exponential Disk Parameters</a:t>
            </a:r>
          </a:p>
        </p:txBody>
      </p:sp>
      <p:pic>
        <p:nvPicPr>
          <p:cNvPr id="44035" name="Picture 1027" descr="Freeman-Fig5-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1981200"/>
            <a:ext cx="89154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2" name="Text Box 1028"/>
          <p:cNvSpPr txBox="1">
            <a:spLocks noChangeArrowheads="1"/>
          </p:cNvSpPr>
          <p:nvPr/>
        </p:nvSpPr>
        <p:spPr bwMode="auto">
          <a:xfrm>
            <a:off x="725488" y="1225550"/>
            <a:ext cx="77914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>
                <a:solidFill>
                  <a:srgbClr val="CC0000"/>
                </a:solidFill>
                <a:latin typeface="Arial" charset="0"/>
                <a:cs typeface="+mn-cs"/>
              </a:rPr>
              <a:t>The </a:t>
            </a:r>
            <a:r>
              <a:rPr lang="ja-JP" altLang="en-US" sz="2000">
                <a:solidFill>
                  <a:srgbClr val="CC0000"/>
                </a:solidFill>
                <a:latin typeface="Arial" charset="0"/>
                <a:cs typeface="+mn-cs"/>
              </a:rPr>
              <a:t>“</a:t>
            </a:r>
            <a:r>
              <a:rPr lang="en-US" sz="2000">
                <a:solidFill>
                  <a:srgbClr val="CC0000"/>
                </a:solidFill>
                <a:latin typeface="Arial" charset="0"/>
                <a:cs typeface="+mn-cs"/>
              </a:rPr>
              <a:t>magic</a:t>
            </a:r>
            <a:r>
              <a:rPr lang="ja-JP" altLang="en-US" sz="2000">
                <a:solidFill>
                  <a:srgbClr val="CC0000"/>
                </a:solidFill>
                <a:latin typeface="Arial" charset="0"/>
                <a:cs typeface="+mn-cs"/>
              </a:rPr>
              <a:t>”</a:t>
            </a:r>
            <a:r>
              <a:rPr lang="en-US" sz="2000">
                <a:solidFill>
                  <a:srgbClr val="CC0000"/>
                </a:solidFill>
                <a:latin typeface="Arial" charset="0"/>
                <a:cs typeface="+mn-cs"/>
              </a:rPr>
              <a:t> central disk surface brightness B(0)</a:t>
            </a:r>
            <a:r>
              <a:rPr lang="en-US" sz="2000" baseline="-25000">
                <a:solidFill>
                  <a:srgbClr val="CC0000"/>
                </a:solidFill>
                <a:latin typeface="Arial" charset="0"/>
                <a:cs typeface="+mn-cs"/>
              </a:rPr>
              <a:t>c</a:t>
            </a:r>
            <a:r>
              <a:rPr lang="en-US" sz="2000">
                <a:solidFill>
                  <a:srgbClr val="CC0000"/>
                </a:solidFill>
                <a:latin typeface="Arial" charset="0"/>
                <a:cs typeface="+mn-cs"/>
              </a:rPr>
              <a:t> was a big surprise</a:t>
            </a:r>
          </a:p>
          <a:p>
            <a:pPr algn="ctr">
              <a:defRPr/>
            </a:pPr>
            <a:r>
              <a:rPr lang="en-US" sz="2000">
                <a:solidFill>
                  <a:srgbClr val="CC0000"/>
                </a:solidFill>
                <a:latin typeface="Arial" charset="0"/>
                <a:cs typeface="+mn-cs"/>
              </a:rPr>
              <a:t>and is still largely unexplained.</a:t>
            </a:r>
            <a:endParaRPr lang="en-US" sz="2800">
              <a:latin typeface="Arial" charset="0"/>
              <a:cs typeface="+mn-cs"/>
            </a:endParaRPr>
          </a:p>
        </p:txBody>
      </p:sp>
      <p:sp>
        <p:nvSpPr>
          <p:cNvPr id="119813" name="Text Box 1029"/>
          <p:cNvSpPr txBox="1">
            <a:spLocks noChangeArrowheads="1"/>
          </p:cNvSpPr>
          <p:nvPr/>
        </p:nvSpPr>
        <p:spPr bwMode="auto">
          <a:xfrm>
            <a:off x="990600" y="5427663"/>
            <a:ext cx="23542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>
                <a:latin typeface="Arial" charset="0"/>
                <a:cs typeface="+mn-cs"/>
              </a:rPr>
              <a:t>L = 2 </a:t>
            </a:r>
            <a:r>
              <a:rPr lang="en-US" sz="1600">
                <a:latin typeface="Arial" charset="0"/>
                <a:cs typeface="+mn-cs"/>
                <a:sym typeface="Symbol" charset="0"/>
              </a:rPr>
              <a:t></a:t>
            </a:r>
            <a:r>
              <a:rPr lang="en-US" sz="1600">
                <a:latin typeface="Arial" charset="0"/>
                <a:cs typeface="+mn-cs"/>
              </a:rPr>
              <a:t> I</a:t>
            </a:r>
            <a:r>
              <a:rPr lang="en-US" sz="1600" baseline="-25000">
                <a:latin typeface="Arial" charset="0"/>
                <a:cs typeface="+mn-cs"/>
              </a:rPr>
              <a:t>0</a:t>
            </a:r>
            <a:r>
              <a:rPr lang="en-US" sz="1600">
                <a:latin typeface="Arial" charset="0"/>
                <a:cs typeface="+mn-cs"/>
              </a:rPr>
              <a:t> (scale length)</a:t>
            </a:r>
            <a:r>
              <a:rPr lang="en-US" sz="1600" baseline="30000">
                <a:latin typeface="Arial" charset="0"/>
                <a:cs typeface="+mn-cs"/>
              </a:rPr>
              <a:t>2</a:t>
            </a:r>
            <a:endParaRPr lang="en-US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1026"/>
          <p:cNvSpPr txBox="1">
            <a:spLocks noChangeArrowheads="1"/>
          </p:cNvSpPr>
          <p:nvPr/>
        </p:nvSpPr>
        <p:spPr bwMode="auto">
          <a:xfrm>
            <a:off x="76200" y="44450"/>
            <a:ext cx="898842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100">
                <a:solidFill>
                  <a:srgbClr val="000000"/>
                </a:solidFill>
                <a:latin typeface="Arial" charset="0"/>
              </a:rPr>
              <a:t>Global Parameter FP Projections (parameters from integrating 2-D profile) </a:t>
            </a:r>
            <a:endParaRPr lang="en-US" sz="2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5059" name="Text Box 1028"/>
          <p:cNvSpPr txBox="1">
            <a:spLocks noChangeArrowheads="1"/>
          </p:cNvSpPr>
          <p:nvPr/>
        </p:nvSpPr>
        <p:spPr bwMode="auto">
          <a:xfrm>
            <a:off x="4514850" y="1003300"/>
            <a:ext cx="4648200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300">
                <a:solidFill>
                  <a:srgbClr val="000AD6"/>
                </a:solidFill>
                <a:latin typeface="Arial" charset="0"/>
              </a:rPr>
              <a:t>To our augmented sample of classical bulges and ellipticals,</a:t>
            </a:r>
          </a:p>
          <a:p>
            <a:pPr algn="ctr"/>
            <a:r>
              <a:rPr lang="en-US" sz="1300">
                <a:solidFill>
                  <a:srgbClr val="000AD6"/>
                </a:solidFill>
                <a:latin typeface="Arial" charset="0"/>
              </a:rPr>
              <a:t> we add galaxy parameters </a:t>
            </a:r>
          </a:p>
          <a:p>
            <a:pPr algn="ctr"/>
            <a:r>
              <a:rPr lang="en-US" sz="1300">
                <a:solidFill>
                  <a:srgbClr val="000AD6"/>
                </a:solidFill>
                <a:latin typeface="Arial" charset="0"/>
              </a:rPr>
              <a:t>from bulge-disk decompositions (for early-type galaxies) </a:t>
            </a:r>
          </a:p>
          <a:p>
            <a:pPr algn="ctr"/>
            <a:r>
              <a:rPr lang="en-US" sz="1300">
                <a:solidFill>
                  <a:srgbClr val="000AD6"/>
                </a:solidFill>
                <a:latin typeface="Arial" charset="0"/>
              </a:rPr>
              <a:t>or </a:t>
            </a:r>
          </a:p>
          <a:p>
            <a:pPr algn="ctr"/>
            <a:r>
              <a:rPr lang="en-US" sz="1300">
                <a:solidFill>
                  <a:srgbClr val="000AD6"/>
                </a:solidFill>
                <a:latin typeface="Arial" charset="0"/>
              </a:rPr>
              <a:t>from Sérsic fits (for late-type galaxies)</a:t>
            </a:r>
          </a:p>
          <a:p>
            <a:pPr algn="ctr"/>
            <a:r>
              <a:rPr lang="en-US" sz="1300">
                <a:solidFill>
                  <a:srgbClr val="000AD6"/>
                </a:solidFill>
                <a:latin typeface="Arial" charset="0"/>
              </a:rPr>
              <a:t> for 407 galaxies from 14 independent sources.</a:t>
            </a:r>
            <a:endParaRPr lang="en-US" sz="13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45060" name="Picture 10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719388"/>
            <a:ext cx="4267200" cy="29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Rectangle 1030"/>
          <p:cNvSpPr>
            <a:spLocks noChangeArrowheads="1"/>
          </p:cNvSpPr>
          <p:nvPr/>
        </p:nvSpPr>
        <p:spPr bwMode="auto">
          <a:xfrm>
            <a:off x="7620000" y="4495800"/>
            <a:ext cx="228600" cy="1524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45062" name="Text Box 1028"/>
          <p:cNvSpPr txBox="1">
            <a:spLocks noChangeArrowheads="1"/>
          </p:cNvSpPr>
          <p:nvPr/>
        </p:nvSpPr>
        <p:spPr bwMode="auto">
          <a:xfrm>
            <a:off x="4648200" y="5791200"/>
            <a:ext cx="44196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300">
                <a:solidFill>
                  <a:srgbClr val="000AD6"/>
                </a:solidFill>
                <a:latin typeface="Arial" charset="0"/>
              </a:rPr>
              <a:t>This confirms that Sph galaxies have </a:t>
            </a:r>
          </a:p>
          <a:p>
            <a:pPr algn="ctr"/>
            <a:r>
              <a:rPr lang="en-US" sz="1300">
                <a:solidFill>
                  <a:srgbClr val="000AD6"/>
                </a:solidFill>
                <a:latin typeface="Arial" charset="0"/>
              </a:rPr>
              <a:t> the same parameter correlations as disks &amp; irregulars</a:t>
            </a:r>
          </a:p>
          <a:p>
            <a:pPr algn="ctr"/>
            <a:r>
              <a:rPr lang="en-US" sz="1300">
                <a:solidFill>
                  <a:srgbClr val="000AD6"/>
                </a:solidFill>
                <a:latin typeface="Arial" charset="0"/>
              </a:rPr>
              <a:t>and supports our suggestion that </a:t>
            </a:r>
          </a:p>
          <a:p>
            <a:pPr algn="ctr"/>
            <a:r>
              <a:rPr lang="en-US" sz="1300">
                <a:solidFill>
                  <a:srgbClr val="000AD6"/>
                </a:solidFill>
                <a:latin typeface="Arial" charset="0"/>
              </a:rPr>
              <a:t>Sphs are defunct dS+Im systems.</a:t>
            </a:r>
            <a:endParaRPr lang="en-US" sz="13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45063" name="Picture 1031" descr="fig_spiral_disk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"/>
            <a:ext cx="4402138" cy="636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2286000" y="1066800"/>
            <a:ext cx="4495800" cy="5562600"/>
          </a:xfrm>
          <a:prstGeom prst="rect">
            <a:avLst/>
          </a:prstGeom>
          <a:solidFill>
            <a:srgbClr val="CBFF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47107" name="Text Box 4"/>
          <p:cNvSpPr txBox="1">
            <a:spLocks noChangeArrowheads="1"/>
          </p:cNvSpPr>
          <p:nvPr/>
        </p:nvSpPr>
        <p:spPr bwMode="auto">
          <a:xfrm>
            <a:off x="2178050" y="3810000"/>
            <a:ext cx="4724400" cy="282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300">
                <a:solidFill>
                  <a:srgbClr val="B80000"/>
                </a:solidFill>
                <a:latin typeface="Arial" charset="0"/>
              </a:rPr>
              <a:t>An E – Sph dichotomy is </a:t>
            </a:r>
            <a:r>
              <a:rPr lang="ja-JP" altLang="en-US" sz="1300">
                <a:solidFill>
                  <a:srgbClr val="B80000"/>
                </a:solidFill>
                <a:latin typeface="Arial" charset="0"/>
              </a:rPr>
              <a:t>“</a:t>
            </a:r>
            <a:r>
              <a:rPr lang="en-US" altLang="ja-JP" sz="1300">
                <a:solidFill>
                  <a:srgbClr val="B80000"/>
                </a:solidFill>
                <a:latin typeface="Arial" charset="0"/>
              </a:rPr>
              <a:t>necessary</a:t>
            </a:r>
            <a:r>
              <a:rPr lang="ja-JP" altLang="en-US" sz="1300">
                <a:solidFill>
                  <a:srgbClr val="B80000"/>
                </a:solidFill>
                <a:latin typeface="Arial" charset="0"/>
              </a:rPr>
              <a:t>”</a:t>
            </a:r>
            <a:r>
              <a:rPr lang="en-US" altLang="ja-JP" sz="1300">
                <a:solidFill>
                  <a:srgbClr val="B80000"/>
                </a:solidFill>
                <a:latin typeface="Arial" charset="0"/>
              </a:rPr>
              <a:t> </a:t>
            </a:r>
          </a:p>
          <a:p>
            <a:pPr algn="ctr"/>
            <a:r>
              <a:rPr lang="en-US" sz="1300">
                <a:solidFill>
                  <a:srgbClr val="B80000"/>
                </a:solidFill>
                <a:latin typeface="Arial" charset="0"/>
              </a:rPr>
              <a:t>if Es form via major mergers and</a:t>
            </a:r>
          </a:p>
          <a:p>
            <a:pPr algn="ctr"/>
            <a:r>
              <a:rPr lang="en-US" sz="1300">
                <a:solidFill>
                  <a:srgbClr val="B80000"/>
                </a:solidFill>
                <a:latin typeface="Arial" charset="0"/>
              </a:rPr>
              <a:t>if Sphs are defunct late-type galaxies.</a:t>
            </a:r>
          </a:p>
          <a:p>
            <a:pPr algn="ctr"/>
            <a:endParaRPr lang="en-US" sz="800">
              <a:solidFill>
                <a:srgbClr val="B80000"/>
              </a:solidFill>
              <a:latin typeface="Arial" charset="0"/>
            </a:endParaRPr>
          </a:p>
          <a:p>
            <a:pPr algn="ctr"/>
            <a:r>
              <a:rPr lang="en-US" sz="1300">
                <a:solidFill>
                  <a:srgbClr val="B80000"/>
                </a:solidFill>
                <a:latin typeface="Arial" charset="0"/>
              </a:rPr>
              <a:t>Merger simulations predict the observed FP of ellipticals</a:t>
            </a:r>
          </a:p>
          <a:p>
            <a:pPr algn="ctr"/>
            <a:r>
              <a:rPr lang="en-US" sz="1000">
                <a:solidFill>
                  <a:srgbClr val="B80000"/>
                </a:solidFill>
                <a:latin typeface="Arial" charset="0"/>
              </a:rPr>
              <a:t>(Robertson et al. 2006, ApJ, 641, 21; Hopkins et al. 2008, ApJ, 689, 17)</a:t>
            </a:r>
            <a:r>
              <a:rPr lang="en-US" sz="1300">
                <a:solidFill>
                  <a:srgbClr val="B80000"/>
                </a:solidFill>
                <a:latin typeface="Arial" charset="0"/>
              </a:rPr>
              <a:t>,</a:t>
            </a:r>
            <a:endParaRPr lang="en-US" sz="400">
              <a:solidFill>
                <a:srgbClr val="B80000"/>
              </a:solidFill>
              <a:latin typeface="Arial" charset="0"/>
            </a:endParaRPr>
          </a:p>
          <a:p>
            <a:pPr algn="ctr"/>
            <a:r>
              <a:rPr lang="en-US" sz="150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1300">
                <a:solidFill>
                  <a:srgbClr val="B80000"/>
                </a:solidFill>
                <a:latin typeface="Arial" charset="0"/>
              </a:rPr>
              <a:t>not an E</a:t>
            </a:r>
            <a:r>
              <a:rPr lang="en-US" sz="1300">
                <a:solidFill>
                  <a:srgbClr val="008204"/>
                </a:solidFill>
                <a:latin typeface="Arial" charset="0"/>
              </a:rPr>
              <a:t>+Sph</a:t>
            </a:r>
            <a:r>
              <a:rPr lang="en-US" sz="1300">
                <a:solidFill>
                  <a:srgbClr val="001CEB"/>
                </a:solidFill>
                <a:latin typeface="Arial" charset="0"/>
              </a:rPr>
              <a:t>+S+Im</a:t>
            </a:r>
            <a:r>
              <a:rPr lang="en-US" sz="1300">
                <a:solidFill>
                  <a:srgbClr val="B80000"/>
                </a:solidFill>
                <a:latin typeface="Arial" charset="0"/>
              </a:rPr>
              <a:t> FP from which core Es deviate.</a:t>
            </a:r>
          </a:p>
          <a:p>
            <a:pPr algn="ctr"/>
            <a:endParaRPr lang="en-US" sz="1300">
              <a:solidFill>
                <a:srgbClr val="B80000"/>
              </a:solidFill>
              <a:latin typeface="Arial" charset="0"/>
            </a:endParaRPr>
          </a:p>
          <a:p>
            <a:pPr algn="ctr"/>
            <a:r>
              <a:rPr lang="en-US" sz="1300">
                <a:solidFill>
                  <a:srgbClr val="B80000"/>
                </a:solidFill>
                <a:latin typeface="Arial" charset="0"/>
              </a:rPr>
              <a:t>Ellipticals form a sequence of increasing dissipation</a:t>
            </a:r>
          </a:p>
          <a:p>
            <a:pPr algn="ctr"/>
            <a:r>
              <a:rPr lang="en-US" sz="1300">
                <a:solidFill>
                  <a:srgbClr val="B80000"/>
                </a:solidFill>
                <a:latin typeface="Arial" charset="0"/>
              </a:rPr>
              <a:t> at decreasing L.</a:t>
            </a:r>
            <a:endParaRPr lang="en-US" sz="1300">
              <a:solidFill>
                <a:srgbClr val="DC0000"/>
              </a:solidFill>
              <a:latin typeface="Arial" charset="0"/>
            </a:endParaRPr>
          </a:p>
          <a:p>
            <a:pPr algn="ctr"/>
            <a:r>
              <a:rPr lang="en-US" sz="1300">
                <a:solidFill>
                  <a:srgbClr val="004F00"/>
                </a:solidFill>
                <a:latin typeface="Arial" charset="0"/>
              </a:rPr>
              <a:t>Spheroidals form a sequence of decreasing baryon retention at decreasing L.</a:t>
            </a:r>
          </a:p>
          <a:p>
            <a:pPr algn="ctr"/>
            <a:endParaRPr lang="en-US" sz="1300">
              <a:solidFill>
                <a:srgbClr val="004F00"/>
              </a:solidFill>
              <a:latin typeface="Arial" charset="0"/>
            </a:endParaRPr>
          </a:p>
          <a:p>
            <a:pPr algn="ctr"/>
            <a:r>
              <a:rPr lang="en-US" sz="1300">
                <a:solidFill>
                  <a:srgbClr val="FF0000"/>
                </a:solidFill>
                <a:latin typeface="Arial" charset="0"/>
              </a:rPr>
              <a:t>The E and</a:t>
            </a:r>
            <a:r>
              <a:rPr lang="en-US" sz="1300">
                <a:solidFill>
                  <a:srgbClr val="004F00"/>
                </a:solidFill>
                <a:latin typeface="Arial" charset="0"/>
              </a:rPr>
              <a:t> Sph </a:t>
            </a:r>
            <a:r>
              <a:rPr lang="en-US" sz="1300">
                <a:solidFill>
                  <a:srgbClr val="FF0000"/>
                </a:solidFill>
                <a:latin typeface="Arial" charset="0"/>
              </a:rPr>
              <a:t>sequences overlap in r</a:t>
            </a:r>
            <a:r>
              <a:rPr lang="en-US" sz="1300" baseline="-25000">
                <a:solidFill>
                  <a:srgbClr val="FF0000"/>
                </a:solidFill>
                <a:latin typeface="Arial" charset="0"/>
              </a:rPr>
              <a:t>e</a:t>
            </a:r>
            <a:r>
              <a:rPr lang="en-US" sz="1300">
                <a:solidFill>
                  <a:srgbClr val="FF0000"/>
                </a:solidFill>
                <a:latin typeface="Arial" charset="0"/>
              </a:rPr>
              <a:t> and luminosity.</a:t>
            </a:r>
          </a:p>
        </p:txBody>
      </p:sp>
      <p:sp>
        <p:nvSpPr>
          <p:cNvPr id="47108" name="Text Box 5"/>
          <p:cNvSpPr txBox="1">
            <a:spLocks noChangeArrowheads="1"/>
          </p:cNvSpPr>
          <p:nvPr/>
        </p:nvSpPr>
        <p:spPr bwMode="auto">
          <a:xfrm>
            <a:off x="173038" y="200025"/>
            <a:ext cx="8763000" cy="485775"/>
          </a:xfrm>
          <a:prstGeom prst="rect">
            <a:avLst/>
          </a:prstGeom>
          <a:solidFill>
            <a:srgbClr val="CBFFC4"/>
          </a:solidFill>
          <a:ln w="28575">
            <a:solidFill>
              <a:srgbClr val="018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latin typeface="Arial" charset="0"/>
              </a:rPr>
              <a:t>The</a:t>
            </a:r>
            <a:r>
              <a:rPr lang="en-US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>
                <a:solidFill>
                  <a:srgbClr val="FF1D1D"/>
                </a:solidFill>
                <a:latin typeface="Arial" charset="0"/>
              </a:rPr>
              <a:t>E</a:t>
            </a:r>
            <a:r>
              <a:rPr lang="en-US">
                <a:latin typeface="Arial" charset="0"/>
              </a:rPr>
              <a:t>–</a:t>
            </a:r>
            <a:r>
              <a:rPr lang="en-US">
                <a:solidFill>
                  <a:srgbClr val="009501"/>
                </a:solidFill>
                <a:latin typeface="Arial" charset="0"/>
              </a:rPr>
              <a:t>Sph</a:t>
            </a:r>
            <a:r>
              <a:rPr lang="en-US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>
                <a:latin typeface="Arial" charset="0"/>
              </a:rPr>
              <a:t>Dichotomy: Perspective</a:t>
            </a:r>
            <a:endParaRPr lang="en-US" u="sng">
              <a:latin typeface="Arial" charset="0"/>
            </a:endParaRPr>
          </a:p>
        </p:txBody>
      </p:sp>
      <p:pic>
        <p:nvPicPr>
          <p:cNvPr id="47109" name="Picture 1029" descr="KormendyRelation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900" y="1295400"/>
            <a:ext cx="4325938" cy="232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4" name="Rectangle 1030"/>
          <p:cNvSpPr>
            <a:spLocks noChangeArrowheads="1"/>
          </p:cNvSpPr>
          <p:nvPr/>
        </p:nvSpPr>
        <p:spPr bwMode="auto">
          <a:xfrm>
            <a:off x="2438400" y="6334125"/>
            <a:ext cx="4191000" cy="3048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027" descr="vanderKruit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275" y="838200"/>
            <a:ext cx="53721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6" name="Text Box 1028"/>
          <p:cNvSpPr txBox="1">
            <a:spLocks noChangeArrowheads="1"/>
          </p:cNvSpPr>
          <p:nvPr/>
        </p:nvSpPr>
        <p:spPr bwMode="auto">
          <a:xfrm>
            <a:off x="685800" y="228600"/>
            <a:ext cx="579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Arial" charset="0"/>
                <a:cs typeface="+mn-cs"/>
              </a:rPr>
              <a:t>Tully-Fisher (1977, A&amp;A, 54, 661) relation</a:t>
            </a:r>
            <a:endParaRPr lang="en-US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DecompositionNotVali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71600"/>
            <a:ext cx="4572000" cy="280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1" name="Text Box 3"/>
          <p:cNvSpPr txBox="1">
            <a:spLocks noChangeArrowheads="1"/>
          </p:cNvSpPr>
          <p:nvPr/>
        </p:nvSpPr>
        <p:spPr bwMode="auto">
          <a:xfrm>
            <a:off x="962025" y="152400"/>
            <a:ext cx="721677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u="sng">
                <a:solidFill>
                  <a:srgbClr val="018F00"/>
                </a:solidFill>
                <a:latin typeface="Arial" charset="0"/>
                <a:cs typeface="+mn-cs"/>
              </a:rPr>
              <a:t>Problem</a:t>
            </a:r>
            <a:r>
              <a:rPr lang="en-US">
                <a:latin typeface="Arial" charset="0"/>
                <a:cs typeface="+mn-cs"/>
              </a:rPr>
              <a:t> with Freeman (1970): Need to</a:t>
            </a:r>
          </a:p>
          <a:p>
            <a:pPr algn="ctr">
              <a:defRPr/>
            </a:pPr>
            <a:r>
              <a:rPr lang="en-US">
                <a:solidFill>
                  <a:srgbClr val="FF0000"/>
                </a:solidFill>
                <a:latin typeface="Arial" charset="0"/>
                <a:cs typeface="+mn-cs"/>
              </a:rPr>
              <a:t>decompose the galaxy into bulge and disk parts</a:t>
            </a:r>
            <a:r>
              <a:rPr lang="en-US">
                <a:latin typeface="Arial" charset="0"/>
                <a:cs typeface="+mn-cs"/>
              </a:rPr>
              <a:t> that</a:t>
            </a:r>
          </a:p>
          <a:p>
            <a:pPr algn="ctr">
              <a:defRPr/>
            </a:pPr>
            <a:r>
              <a:rPr lang="en-US">
                <a:latin typeface="Arial" charset="0"/>
                <a:cs typeface="+mn-cs"/>
              </a:rPr>
              <a:t>add up to the observed surface brightness profile </a:t>
            </a:r>
          </a:p>
        </p:txBody>
      </p:sp>
      <p:sp>
        <p:nvSpPr>
          <p:cNvPr id="109572" name="Line 4"/>
          <p:cNvSpPr>
            <a:spLocks noChangeShapeType="1"/>
          </p:cNvSpPr>
          <p:nvPr/>
        </p:nvSpPr>
        <p:spPr bwMode="auto">
          <a:xfrm flipH="1">
            <a:off x="304800" y="381000"/>
            <a:ext cx="1447800" cy="0"/>
          </a:xfrm>
          <a:prstGeom prst="line">
            <a:avLst/>
          </a:prstGeom>
          <a:noFill/>
          <a:ln w="19050">
            <a:solidFill>
              <a:srgbClr val="018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9573" name="Line 5"/>
          <p:cNvSpPr>
            <a:spLocks noChangeShapeType="1"/>
          </p:cNvSpPr>
          <p:nvPr/>
        </p:nvSpPr>
        <p:spPr bwMode="auto">
          <a:xfrm>
            <a:off x="304800" y="381000"/>
            <a:ext cx="457200" cy="1143000"/>
          </a:xfrm>
          <a:prstGeom prst="line">
            <a:avLst/>
          </a:prstGeom>
          <a:noFill/>
          <a:ln w="19050">
            <a:solidFill>
              <a:srgbClr val="018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50182" name="Picture 6" descr="N7331-Boros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752600"/>
            <a:ext cx="3359150" cy="315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5" name="Text Box 7"/>
          <p:cNvSpPr txBox="1">
            <a:spLocks noChangeArrowheads="1"/>
          </p:cNvSpPr>
          <p:nvPr/>
        </p:nvSpPr>
        <p:spPr bwMode="auto">
          <a:xfrm>
            <a:off x="6477000" y="2057400"/>
            <a:ext cx="1387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F0000"/>
                </a:solidFill>
                <a:latin typeface="Arial" charset="0"/>
                <a:cs typeface="+mn-cs"/>
              </a:rPr>
              <a:t>Like this:</a:t>
            </a:r>
          </a:p>
        </p:txBody>
      </p:sp>
      <p:sp>
        <p:nvSpPr>
          <p:cNvPr id="109576" name="Text Box 8"/>
          <p:cNvSpPr txBox="1">
            <a:spLocks noChangeArrowheads="1"/>
          </p:cNvSpPr>
          <p:nvPr/>
        </p:nvSpPr>
        <p:spPr bwMode="auto">
          <a:xfrm>
            <a:off x="5703888" y="1536700"/>
            <a:ext cx="25066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latin typeface="Arial" charset="0"/>
                <a:cs typeface="+mn-cs"/>
              </a:rPr>
              <a:t>Boroson 1981, ApJS, 46, 177</a:t>
            </a:r>
          </a:p>
        </p:txBody>
      </p:sp>
      <p:sp>
        <p:nvSpPr>
          <p:cNvPr id="109577" name="Text Box 9"/>
          <p:cNvSpPr txBox="1">
            <a:spLocks noChangeArrowheads="1"/>
          </p:cNvSpPr>
          <p:nvPr/>
        </p:nvSpPr>
        <p:spPr bwMode="auto">
          <a:xfrm>
            <a:off x="304800" y="5334000"/>
            <a:ext cx="8307388" cy="115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latin typeface="Arial" charset="0"/>
                <a:cs typeface="+mn-cs"/>
              </a:rPr>
              <a:t>First paper on profile decomposition: Kormendy 1977, ApJ, 217, 406</a:t>
            </a:r>
          </a:p>
          <a:p>
            <a:pPr>
              <a:defRPr/>
            </a:pPr>
            <a:r>
              <a:rPr lang="en-US" sz="1400">
                <a:latin typeface="Arial" charset="0"/>
                <a:cs typeface="+mn-cs"/>
              </a:rPr>
              <a:t>Early papers:                                      Burstein 1979, ApJ, 234, 435 (on S0 galaxies)</a:t>
            </a:r>
          </a:p>
          <a:p>
            <a:pPr>
              <a:defRPr/>
            </a:pPr>
            <a:r>
              <a:rPr lang="en-US" sz="1400">
                <a:latin typeface="Arial" charset="0"/>
                <a:cs typeface="+mn-cs"/>
              </a:rPr>
              <a:t>                                                           Boroson 1981, ApJS, 46, 177 (extension to 2-D)</a:t>
            </a:r>
          </a:p>
          <a:p>
            <a:pPr>
              <a:defRPr/>
            </a:pPr>
            <a:r>
              <a:rPr lang="en-US" sz="1400">
                <a:latin typeface="Arial" charset="0"/>
                <a:cs typeface="+mn-cs"/>
              </a:rPr>
              <a:t>                                                           Kent 1985, ApJS, 59, 115        (105 galaxies)</a:t>
            </a:r>
          </a:p>
          <a:p>
            <a:pPr>
              <a:defRPr/>
            </a:pPr>
            <a:r>
              <a:rPr lang="en-US" sz="1400">
                <a:latin typeface="Arial" charset="0"/>
                <a:cs typeface="+mn-cs"/>
              </a:rPr>
              <a:t>                                                           Schombert &amp; Bothun 1987, AJ, 93, 60 (caution: easy to screw up!)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028" descr="DiskGener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06513"/>
            <a:ext cx="8839200" cy="424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026" descr="N3115-4pane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85725"/>
            <a:ext cx="6781800" cy="669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5" name="Text Box 1027"/>
          <p:cNvSpPr txBox="1">
            <a:spLocks noChangeArrowheads="1"/>
          </p:cNvSpPr>
          <p:nvPr/>
        </p:nvSpPr>
        <p:spPr bwMode="auto">
          <a:xfrm>
            <a:off x="6743700" y="212725"/>
            <a:ext cx="2414588" cy="405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>
                <a:latin typeface="Arial" charset="0"/>
                <a:cs typeface="+mn-cs"/>
              </a:rPr>
              <a:t>NGC 3115 (S0/)</a:t>
            </a:r>
          </a:p>
          <a:p>
            <a:pPr algn="ctr">
              <a:defRPr/>
            </a:pPr>
            <a:endParaRPr lang="en-US" sz="2000">
              <a:latin typeface="Arial" charset="0"/>
              <a:cs typeface="+mn-cs"/>
            </a:endParaRPr>
          </a:p>
          <a:p>
            <a:pPr algn="ctr">
              <a:defRPr/>
            </a:pPr>
            <a:r>
              <a:rPr lang="en-US" sz="2000">
                <a:latin typeface="Arial" charset="0"/>
                <a:cs typeface="+mn-cs"/>
              </a:rPr>
              <a:t>Bulge dominates</a:t>
            </a:r>
          </a:p>
          <a:p>
            <a:pPr algn="ctr">
              <a:defRPr/>
            </a:pPr>
            <a:r>
              <a:rPr lang="en-US" sz="2000">
                <a:latin typeface="Arial" charset="0"/>
                <a:cs typeface="+mn-cs"/>
              </a:rPr>
              <a:t>at center and at</a:t>
            </a:r>
          </a:p>
          <a:p>
            <a:pPr algn="ctr">
              <a:defRPr/>
            </a:pPr>
            <a:r>
              <a:rPr lang="en-US" sz="2000">
                <a:latin typeface="Arial" charset="0"/>
                <a:cs typeface="+mn-cs"/>
              </a:rPr>
              <a:t>large radii.</a:t>
            </a:r>
          </a:p>
          <a:p>
            <a:pPr algn="ctr">
              <a:defRPr/>
            </a:pPr>
            <a:endParaRPr lang="en-US" sz="2000">
              <a:latin typeface="Arial" charset="0"/>
              <a:cs typeface="+mn-cs"/>
            </a:endParaRPr>
          </a:p>
          <a:p>
            <a:pPr algn="ctr">
              <a:defRPr/>
            </a:pPr>
            <a:r>
              <a:rPr lang="en-US" sz="2000">
                <a:latin typeface="Arial" charset="0"/>
                <a:cs typeface="+mn-cs"/>
              </a:rPr>
              <a:t>Disk </a:t>
            </a:r>
            <a:r>
              <a:rPr lang="en-US" sz="2000" u="sng">
                <a:latin typeface="Arial" charset="0"/>
                <a:cs typeface="+mn-cs"/>
              </a:rPr>
              <a:t>contributes</a:t>
            </a:r>
            <a:endParaRPr lang="en-US" sz="2000">
              <a:latin typeface="Arial" charset="0"/>
              <a:cs typeface="+mn-cs"/>
            </a:endParaRPr>
          </a:p>
          <a:p>
            <a:pPr algn="ctr">
              <a:defRPr/>
            </a:pPr>
            <a:r>
              <a:rPr lang="en-US" sz="2000">
                <a:latin typeface="Arial" charset="0"/>
                <a:cs typeface="+mn-cs"/>
              </a:rPr>
              <a:t>at intermediate r</a:t>
            </a:r>
          </a:p>
          <a:p>
            <a:pPr algn="ctr">
              <a:defRPr/>
            </a:pPr>
            <a:r>
              <a:rPr lang="en-US" sz="2000">
                <a:latin typeface="Arial" charset="0"/>
                <a:cs typeface="+mn-cs"/>
              </a:rPr>
              <a:t>but </a:t>
            </a:r>
            <a:r>
              <a:rPr lang="en-US" sz="2000" u="sng">
                <a:latin typeface="Arial" charset="0"/>
                <a:cs typeface="+mn-cs"/>
              </a:rPr>
              <a:t>dominates</a:t>
            </a:r>
            <a:r>
              <a:rPr lang="en-US" sz="2000">
                <a:latin typeface="Arial" charset="0"/>
                <a:cs typeface="+mn-cs"/>
              </a:rPr>
              <a:t> at</a:t>
            </a:r>
          </a:p>
          <a:p>
            <a:pPr algn="ctr">
              <a:defRPr/>
            </a:pPr>
            <a:r>
              <a:rPr lang="en-US" sz="2000">
                <a:latin typeface="Arial" charset="0"/>
                <a:cs typeface="+mn-cs"/>
              </a:rPr>
              <a:t>no radii!</a:t>
            </a:r>
          </a:p>
          <a:p>
            <a:pPr algn="ctr">
              <a:defRPr/>
            </a:pPr>
            <a:endParaRPr lang="en-US" sz="2000">
              <a:latin typeface="Arial" charset="0"/>
              <a:cs typeface="+mn-cs"/>
            </a:endParaRPr>
          </a:p>
          <a:p>
            <a:pPr algn="ctr">
              <a:defRPr/>
            </a:pPr>
            <a:r>
              <a:rPr lang="en-US" sz="2000">
                <a:latin typeface="Arial" charset="0"/>
                <a:cs typeface="+mn-cs"/>
              </a:rPr>
              <a:t>(Kormendy 1982,</a:t>
            </a:r>
          </a:p>
          <a:p>
            <a:pPr algn="ctr">
              <a:defRPr/>
            </a:pPr>
            <a:r>
              <a:rPr lang="en-US" sz="2000">
                <a:latin typeface="Arial" charset="0"/>
                <a:cs typeface="+mn-cs"/>
              </a:rPr>
              <a:t>Saas-Fee Lectures)</a:t>
            </a:r>
            <a:endParaRPr lang="en-US" sz="2000">
              <a:cs typeface="+mn-cs"/>
            </a:endParaRPr>
          </a:p>
        </p:txBody>
      </p:sp>
      <p:pic>
        <p:nvPicPr>
          <p:cNvPr id="51204" name="Picture 1028" descr="S-F-figure26-31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648200"/>
            <a:ext cx="2209800" cy="216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7" name="Text Box 1029"/>
          <p:cNvSpPr txBox="1">
            <a:spLocks noChangeArrowheads="1"/>
          </p:cNvSpPr>
          <p:nvPr/>
        </p:nvSpPr>
        <p:spPr bwMode="auto">
          <a:xfrm>
            <a:off x="7696200" y="4449763"/>
            <a:ext cx="11414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latin typeface="Arial" charset="0"/>
                <a:cs typeface="+mn-cs"/>
              </a:rPr>
              <a:t>Hamabe 1982</a:t>
            </a:r>
            <a:endParaRPr lang="en-US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028" descr="sombrero_hst_sm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00600" cy="327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1029" descr="Sombrero-Profi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538" y="0"/>
            <a:ext cx="43481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82" name="Text Box 1030"/>
          <p:cNvSpPr txBox="1">
            <a:spLocks noChangeArrowheads="1"/>
          </p:cNvSpPr>
          <p:nvPr/>
        </p:nvSpPr>
        <p:spPr bwMode="auto">
          <a:xfrm>
            <a:off x="533400" y="3581400"/>
            <a:ext cx="3927475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>
                <a:latin typeface="Arial" charset="0"/>
                <a:cs typeface="+mn-cs"/>
              </a:rPr>
              <a:t>Similarly: Sombrero Galaxy</a:t>
            </a:r>
          </a:p>
          <a:p>
            <a:pPr algn="ctr">
              <a:defRPr/>
            </a:pPr>
            <a:r>
              <a:rPr lang="en-US">
                <a:latin typeface="Arial" charset="0"/>
                <a:cs typeface="+mn-cs"/>
              </a:rPr>
              <a:t>disk contributes only at</a:t>
            </a:r>
          </a:p>
          <a:p>
            <a:pPr algn="ctr">
              <a:defRPr/>
            </a:pPr>
            <a:r>
              <a:rPr lang="en-US">
                <a:latin typeface="Arial" charset="0"/>
                <a:cs typeface="+mn-cs"/>
              </a:rPr>
              <a:t>intermediate radii.</a:t>
            </a:r>
          </a:p>
          <a:p>
            <a:pPr algn="ctr">
              <a:defRPr/>
            </a:pPr>
            <a:endParaRPr lang="en-US">
              <a:latin typeface="Arial" charset="0"/>
              <a:cs typeface="+mn-cs"/>
            </a:endParaRPr>
          </a:p>
          <a:p>
            <a:pPr algn="ctr">
              <a:defRPr/>
            </a:pPr>
            <a:r>
              <a:rPr lang="en-US">
                <a:latin typeface="Arial" charset="0"/>
                <a:cs typeface="+mn-cs"/>
              </a:rPr>
              <a:t>Measuring the disk requires</a:t>
            </a:r>
          </a:p>
          <a:p>
            <a:pPr algn="ctr">
              <a:defRPr/>
            </a:pPr>
            <a:r>
              <a:rPr lang="en-US">
                <a:latin typeface="Arial" charset="0"/>
                <a:cs typeface="+mn-cs"/>
              </a:rPr>
              <a:t>bulge-disk decomposition.</a:t>
            </a:r>
            <a:endParaRPr lang="en-US">
              <a:cs typeface="+mn-cs"/>
            </a:endParaRPr>
          </a:p>
        </p:txBody>
      </p:sp>
      <p:sp>
        <p:nvSpPr>
          <p:cNvPr id="126983" name="Text Box 1031"/>
          <p:cNvSpPr txBox="1">
            <a:spLocks noChangeArrowheads="1"/>
          </p:cNvSpPr>
          <p:nvPr/>
        </p:nvSpPr>
        <p:spPr bwMode="auto">
          <a:xfrm>
            <a:off x="1295400" y="6172200"/>
            <a:ext cx="23891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400">
                <a:latin typeface="Arial" charset="0"/>
                <a:cs typeface="+mn-cs"/>
              </a:rPr>
              <a:t>Burkhead 1986, AJ, 91, 777</a:t>
            </a:r>
            <a:endParaRPr lang="en-US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026" descr="figure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0800"/>
            <a:ext cx="4824413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27" name="Text Box 1027"/>
          <p:cNvSpPr txBox="1">
            <a:spLocks noChangeArrowheads="1"/>
          </p:cNvSpPr>
          <p:nvPr/>
        </p:nvSpPr>
        <p:spPr bwMode="auto">
          <a:xfrm>
            <a:off x="2286000" y="152400"/>
            <a:ext cx="16414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>
                <a:solidFill>
                  <a:srgbClr val="001CEB"/>
                </a:solidFill>
                <a:latin typeface="Arial" charset="0"/>
                <a:cs typeface="+mn-cs"/>
              </a:rPr>
              <a:t>exponential disk</a:t>
            </a:r>
          </a:p>
        </p:txBody>
      </p:sp>
      <p:sp>
        <p:nvSpPr>
          <p:cNvPr id="129028" name="Text Box 1028"/>
          <p:cNvSpPr txBox="1">
            <a:spLocks noChangeArrowheads="1"/>
          </p:cNvSpPr>
          <p:nvPr/>
        </p:nvSpPr>
        <p:spPr bwMode="auto">
          <a:xfrm>
            <a:off x="4724400" y="152400"/>
            <a:ext cx="16414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>
                <a:solidFill>
                  <a:srgbClr val="001CEB"/>
                </a:solidFill>
                <a:latin typeface="Arial" charset="0"/>
                <a:cs typeface="+mn-cs"/>
              </a:rPr>
              <a:t>exponential disk</a:t>
            </a:r>
          </a:p>
        </p:txBody>
      </p:sp>
      <p:sp>
        <p:nvSpPr>
          <p:cNvPr id="129029" name="Text Box 1029"/>
          <p:cNvSpPr txBox="1">
            <a:spLocks noChangeArrowheads="1"/>
          </p:cNvSpPr>
          <p:nvPr/>
        </p:nvSpPr>
        <p:spPr bwMode="auto">
          <a:xfrm>
            <a:off x="2286000" y="2362200"/>
            <a:ext cx="16414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>
                <a:solidFill>
                  <a:srgbClr val="001CEB"/>
                </a:solidFill>
                <a:latin typeface="Arial" charset="0"/>
                <a:cs typeface="+mn-cs"/>
              </a:rPr>
              <a:t>exponential disk</a:t>
            </a:r>
          </a:p>
        </p:txBody>
      </p:sp>
      <p:sp>
        <p:nvSpPr>
          <p:cNvPr id="129030" name="Text Box 1030"/>
          <p:cNvSpPr txBox="1">
            <a:spLocks noChangeArrowheads="1"/>
          </p:cNvSpPr>
          <p:nvPr/>
        </p:nvSpPr>
        <p:spPr bwMode="auto">
          <a:xfrm>
            <a:off x="4724400" y="2406650"/>
            <a:ext cx="17097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>
                <a:solidFill>
                  <a:srgbClr val="B400BD"/>
                </a:solidFill>
                <a:latin typeface="Arial" charset="0"/>
                <a:cs typeface="+mn-cs"/>
              </a:rPr>
              <a:t>Not exponential !</a:t>
            </a:r>
          </a:p>
        </p:txBody>
      </p:sp>
      <p:sp>
        <p:nvSpPr>
          <p:cNvPr id="129031" name="Text Box 1031"/>
          <p:cNvSpPr txBox="1">
            <a:spLocks noChangeArrowheads="1"/>
          </p:cNvSpPr>
          <p:nvPr/>
        </p:nvSpPr>
        <p:spPr bwMode="auto">
          <a:xfrm>
            <a:off x="2667000" y="4648200"/>
            <a:ext cx="9747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>
                <a:solidFill>
                  <a:srgbClr val="FF0000"/>
                </a:solidFill>
                <a:latin typeface="Arial" charset="0"/>
                <a:cs typeface="+mn-cs"/>
              </a:rPr>
              <a:t>oval disk</a:t>
            </a:r>
            <a:endParaRPr lang="en-US" sz="1600">
              <a:solidFill>
                <a:srgbClr val="001CEB"/>
              </a:solidFill>
              <a:latin typeface="Arial" charset="0"/>
              <a:cs typeface="+mn-cs"/>
            </a:endParaRPr>
          </a:p>
        </p:txBody>
      </p:sp>
      <p:sp>
        <p:nvSpPr>
          <p:cNvPr id="129032" name="Text Box 1032"/>
          <p:cNvSpPr txBox="1">
            <a:spLocks noChangeArrowheads="1"/>
          </p:cNvSpPr>
          <p:nvPr/>
        </p:nvSpPr>
        <p:spPr bwMode="auto">
          <a:xfrm>
            <a:off x="5029200" y="4648200"/>
            <a:ext cx="9747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>
                <a:solidFill>
                  <a:srgbClr val="FF0000"/>
                </a:solidFill>
                <a:latin typeface="Arial" charset="0"/>
                <a:cs typeface="+mn-cs"/>
              </a:rPr>
              <a:t>oval disk</a:t>
            </a:r>
            <a:endParaRPr lang="en-US" sz="1600">
              <a:solidFill>
                <a:srgbClr val="001CEB"/>
              </a:solidFill>
              <a:latin typeface="Arial" charset="0"/>
              <a:cs typeface="+mn-cs"/>
            </a:endParaRPr>
          </a:p>
        </p:txBody>
      </p:sp>
      <p:sp>
        <p:nvSpPr>
          <p:cNvPr id="129033" name="Text Box 1033"/>
          <p:cNvSpPr txBox="1">
            <a:spLocks noChangeArrowheads="1"/>
          </p:cNvSpPr>
          <p:nvPr/>
        </p:nvSpPr>
        <p:spPr bwMode="auto">
          <a:xfrm>
            <a:off x="152400" y="685800"/>
            <a:ext cx="16716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>
                <a:latin typeface="Arial" charset="0"/>
                <a:cs typeface="+mn-cs"/>
              </a:rPr>
              <a:t>Boroson 1981,</a:t>
            </a:r>
          </a:p>
          <a:p>
            <a:pPr>
              <a:defRPr/>
            </a:pPr>
            <a:r>
              <a:rPr lang="en-US" sz="1800">
                <a:latin typeface="Arial" charset="0"/>
                <a:cs typeface="+mn-cs"/>
              </a:rPr>
              <a:t>ApJS, 46, 177</a:t>
            </a:r>
            <a:endParaRPr lang="en-US" sz="1800">
              <a:cs typeface="+mn-cs"/>
            </a:endParaRPr>
          </a:p>
        </p:txBody>
      </p:sp>
      <p:sp>
        <p:nvSpPr>
          <p:cNvPr id="129034" name="Text Box 1034"/>
          <p:cNvSpPr txBox="1">
            <a:spLocks noChangeArrowheads="1"/>
          </p:cNvSpPr>
          <p:nvPr/>
        </p:nvSpPr>
        <p:spPr bwMode="auto">
          <a:xfrm>
            <a:off x="6400800" y="685800"/>
            <a:ext cx="2751138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800">
                <a:latin typeface="Arial" charset="0"/>
                <a:cs typeface="+mn-cs"/>
              </a:rPr>
              <a:t>Of 26 spiral galaxies,</a:t>
            </a:r>
          </a:p>
          <a:p>
            <a:pPr algn="ctr">
              <a:defRPr/>
            </a:pPr>
            <a:r>
              <a:rPr lang="en-US" sz="1800">
                <a:latin typeface="Arial" charset="0"/>
                <a:cs typeface="+mn-cs"/>
              </a:rPr>
              <a:t>9 have exponential disks;</a:t>
            </a:r>
          </a:p>
          <a:p>
            <a:pPr algn="ctr">
              <a:defRPr/>
            </a:pPr>
            <a:r>
              <a:rPr lang="en-US" sz="1800">
                <a:latin typeface="Arial" charset="0"/>
                <a:cs typeface="+mn-cs"/>
              </a:rPr>
              <a:t>10 do not </a:t>
            </a:r>
          </a:p>
          <a:p>
            <a:pPr algn="ctr">
              <a:defRPr/>
            </a:pPr>
            <a:r>
              <a:rPr lang="en-US" sz="1800">
                <a:latin typeface="Arial" charset="0"/>
                <a:cs typeface="+mn-cs"/>
              </a:rPr>
              <a:t>(4 of these are oval);</a:t>
            </a:r>
          </a:p>
          <a:p>
            <a:pPr algn="ctr">
              <a:defRPr/>
            </a:pPr>
            <a:r>
              <a:rPr lang="en-US" sz="1800">
                <a:latin typeface="Arial" charset="0"/>
                <a:cs typeface="+mn-cs"/>
              </a:rPr>
              <a:t>7 are unclear.</a:t>
            </a:r>
            <a:endParaRPr lang="en-US" sz="1800">
              <a:cs typeface="+mn-cs"/>
            </a:endParaRPr>
          </a:p>
        </p:txBody>
      </p:sp>
      <p:pic>
        <p:nvPicPr>
          <p:cNvPr id="53259" name="Picture 1035" descr="NGC_4736_UGC_7996_IRAS_12485+4123_irg_har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30981" y="4704556"/>
            <a:ext cx="2286000" cy="171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6" name="Picture 103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343400"/>
            <a:ext cx="24384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027" descr="Talb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620713"/>
            <a:ext cx="5638800" cy="555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2" name="Text Box 1028"/>
          <p:cNvSpPr txBox="1">
            <a:spLocks noChangeArrowheads="1"/>
          </p:cNvSpPr>
          <p:nvPr/>
        </p:nvSpPr>
        <p:spPr bwMode="auto">
          <a:xfrm>
            <a:off x="234950" y="95250"/>
            <a:ext cx="8756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Arial" charset="0"/>
                <a:cs typeface="+mn-cs"/>
              </a:rPr>
              <a:t>Sometimes a disk is non-exponential because of star formation.</a:t>
            </a:r>
          </a:p>
        </p:txBody>
      </p:sp>
      <p:pic>
        <p:nvPicPr>
          <p:cNvPr id="54276" name="Picture 1026" descr="NGC5236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47800"/>
            <a:ext cx="3800475" cy="400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3" name="Text Box 1029"/>
          <p:cNvSpPr txBox="1">
            <a:spLocks noChangeArrowheads="1"/>
          </p:cNvSpPr>
          <p:nvPr/>
        </p:nvSpPr>
        <p:spPr bwMode="auto">
          <a:xfrm>
            <a:off x="554038" y="6248400"/>
            <a:ext cx="8056562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>
                <a:latin typeface="Arial" charset="0"/>
                <a:cs typeface="+mn-cs"/>
              </a:rPr>
              <a:t>But not in general (i. e., many non-exponential disks are still non-exponential at K band)</a:t>
            </a:r>
          </a:p>
          <a:p>
            <a:pPr algn="ctr">
              <a:defRPr/>
            </a:pPr>
            <a:r>
              <a:rPr lang="en-US" sz="1600">
                <a:latin typeface="Arial" charset="0"/>
                <a:cs typeface="+mn-cs"/>
              </a:rPr>
              <a:t>(see Elmegreen 1981, ApJS, 47, 229).</a:t>
            </a:r>
            <a:endParaRPr lang="en-US">
              <a:latin typeface="Arial" charset="0"/>
              <a:cs typeface="+mn-cs"/>
            </a:endParaRPr>
          </a:p>
        </p:txBody>
      </p:sp>
      <p:sp>
        <p:nvSpPr>
          <p:cNvPr id="130054" name="Text Box 1030"/>
          <p:cNvSpPr txBox="1">
            <a:spLocks noChangeArrowheads="1"/>
          </p:cNvSpPr>
          <p:nvPr/>
        </p:nvSpPr>
        <p:spPr bwMode="auto">
          <a:xfrm>
            <a:off x="5454650" y="4724400"/>
            <a:ext cx="18224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FF0000"/>
                </a:solidFill>
                <a:latin typeface="Arial" charset="0"/>
                <a:cs typeface="+mn-cs"/>
              </a:rPr>
              <a:t>pixels dominated by old stars</a:t>
            </a:r>
            <a:endParaRPr lang="en-US" sz="1400">
              <a:cs typeface="+mn-cs"/>
            </a:endParaRPr>
          </a:p>
        </p:txBody>
      </p:sp>
      <p:sp>
        <p:nvSpPr>
          <p:cNvPr id="130055" name="Text Box 1031"/>
          <p:cNvSpPr txBox="1">
            <a:spLocks noChangeArrowheads="1"/>
          </p:cNvSpPr>
          <p:nvPr/>
        </p:nvSpPr>
        <p:spPr bwMode="auto">
          <a:xfrm>
            <a:off x="6002338" y="3676650"/>
            <a:ext cx="19986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001CEB"/>
                </a:solidFill>
                <a:latin typeface="Arial" charset="0"/>
                <a:cs typeface="+mn-cs"/>
              </a:rPr>
              <a:t>pixels dominated by young stars</a:t>
            </a:r>
            <a:endParaRPr lang="en-US" sz="1400">
              <a:solidFill>
                <a:srgbClr val="001CEB"/>
              </a:solidFill>
              <a:cs typeface="+mn-cs"/>
            </a:endParaRPr>
          </a:p>
        </p:txBody>
      </p:sp>
      <p:sp>
        <p:nvSpPr>
          <p:cNvPr id="130056" name="Text Box 1032"/>
          <p:cNvSpPr txBox="1">
            <a:spLocks noChangeArrowheads="1"/>
          </p:cNvSpPr>
          <p:nvPr/>
        </p:nvSpPr>
        <p:spPr bwMode="auto">
          <a:xfrm>
            <a:off x="5822950" y="2362200"/>
            <a:ext cx="18224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FF0000"/>
                </a:solidFill>
                <a:latin typeface="Arial" charset="0"/>
                <a:cs typeface="+mn-cs"/>
              </a:rPr>
              <a:t>pixels dominated by old stars</a:t>
            </a:r>
            <a:endParaRPr lang="en-US" sz="1400">
              <a:cs typeface="+mn-cs"/>
            </a:endParaRPr>
          </a:p>
        </p:txBody>
      </p:sp>
      <p:sp>
        <p:nvSpPr>
          <p:cNvPr id="130057" name="Text Box 1033"/>
          <p:cNvSpPr txBox="1">
            <a:spLocks noChangeArrowheads="1"/>
          </p:cNvSpPr>
          <p:nvPr/>
        </p:nvSpPr>
        <p:spPr bwMode="auto">
          <a:xfrm>
            <a:off x="5518150" y="819150"/>
            <a:ext cx="19986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001CEB"/>
                </a:solidFill>
                <a:latin typeface="Arial" charset="0"/>
                <a:cs typeface="+mn-cs"/>
              </a:rPr>
              <a:t>pixels dominated by young stars</a:t>
            </a:r>
            <a:endParaRPr lang="en-US" sz="1400">
              <a:solidFill>
                <a:srgbClr val="001CEB"/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10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088" y="2232025"/>
            <a:ext cx="6745287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8" name="Picture 10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563" y="55563"/>
            <a:ext cx="6740525" cy="239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28" name="Text Box 1028"/>
          <p:cNvSpPr txBox="1">
            <a:spLocks noChangeArrowheads="1"/>
          </p:cNvSpPr>
          <p:nvPr/>
        </p:nvSpPr>
        <p:spPr bwMode="auto">
          <a:xfrm>
            <a:off x="2309813" y="5419725"/>
            <a:ext cx="42164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1200">
                <a:latin typeface="Arial" charset="0"/>
                <a:cs typeface="+mn-cs"/>
              </a:rPr>
              <a:t>Note: Bulges and pseudobulges (Lecture 17) are combined.</a:t>
            </a:r>
          </a:p>
        </p:txBody>
      </p:sp>
      <p:sp>
        <p:nvSpPr>
          <p:cNvPr id="154629" name="Text Box 1029"/>
          <p:cNvSpPr txBox="1">
            <a:spLocks noChangeArrowheads="1"/>
          </p:cNvSpPr>
          <p:nvPr/>
        </p:nvSpPr>
        <p:spPr bwMode="auto">
          <a:xfrm>
            <a:off x="7542213" y="3897313"/>
            <a:ext cx="1293812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1200">
                <a:latin typeface="Arial" charset="0"/>
                <a:cs typeface="+mn-cs"/>
              </a:rPr>
              <a:t>Bulge luminosity</a:t>
            </a:r>
          </a:p>
          <a:p>
            <a:pPr algn="ctr" eaLnBrk="1" hangingPunct="1">
              <a:defRPr/>
            </a:pPr>
            <a:r>
              <a:rPr lang="en-US" sz="400">
                <a:latin typeface="Arial" charset="0"/>
                <a:cs typeface="+mn-cs"/>
              </a:rPr>
              <a:t> </a:t>
            </a:r>
          </a:p>
          <a:p>
            <a:pPr algn="ctr" eaLnBrk="1" hangingPunct="1">
              <a:defRPr/>
            </a:pPr>
            <a:r>
              <a:rPr lang="en-US" sz="1200">
                <a:latin typeface="Arial" charset="0"/>
                <a:cs typeface="+mn-cs"/>
              </a:rPr>
              <a:t>Total luminosity</a:t>
            </a:r>
          </a:p>
        </p:txBody>
      </p:sp>
      <p:sp>
        <p:nvSpPr>
          <p:cNvPr id="154630" name="Line 1030"/>
          <p:cNvSpPr>
            <a:spLocks noChangeShapeType="1"/>
          </p:cNvSpPr>
          <p:nvPr/>
        </p:nvSpPr>
        <p:spPr bwMode="auto">
          <a:xfrm>
            <a:off x="7631113" y="4157663"/>
            <a:ext cx="11620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55302" name="Picture 1031" descr="TuningFork-S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432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32" name="Text Box 1032"/>
          <p:cNvSpPr txBox="1">
            <a:spLocks noChangeArrowheads="1"/>
          </p:cNvSpPr>
          <p:nvPr/>
        </p:nvSpPr>
        <p:spPr bwMode="auto">
          <a:xfrm>
            <a:off x="60325" y="74613"/>
            <a:ext cx="14700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>
                <a:solidFill>
                  <a:schemeClr val="bg1"/>
                </a:solidFill>
                <a:latin typeface="Arial" charset="0"/>
                <a:cs typeface="+mn-cs"/>
              </a:rPr>
              <a:t>S0 B/T </a:t>
            </a:r>
            <a:r>
              <a:rPr lang="en-US" sz="1600">
                <a:solidFill>
                  <a:schemeClr val="bg1"/>
                </a:solidFill>
                <a:latin typeface="Arial" charset="0"/>
                <a:cs typeface="+mn-cs"/>
                <a:sym typeface="Symbol" charset="0"/>
              </a:rPr>
              <a:t> (0,1]</a:t>
            </a:r>
            <a:endParaRPr lang="en-US" sz="1600">
              <a:cs typeface="+mn-cs"/>
            </a:endParaRPr>
          </a:p>
        </p:txBody>
      </p:sp>
      <p:sp>
        <p:nvSpPr>
          <p:cNvPr id="154633" name="Text Box 1033"/>
          <p:cNvSpPr txBox="1">
            <a:spLocks noChangeArrowheads="1"/>
          </p:cNvSpPr>
          <p:nvPr/>
        </p:nvSpPr>
        <p:spPr bwMode="auto">
          <a:xfrm>
            <a:off x="6629400" y="228600"/>
            <a:ext cx="2333625" cy="854075"/>
          </a:xfrm>
          <a:prstGeom prst="rect">
            <a:avLst/>
          </a:prstGeom>
          <a:noFill/>
          <a:ln w="28575">
            <a:solidFill>
              <a:srgbClr val="001CEB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>
                <a:solidFill>
                  <a:srgbClr val="001CEB"/>
                </a:solidFill>
                <a:latin typeface="Arial" charset="0"/>
                <a:cs typeface="+mn-cs"/>
              </a:rPr>
              <a:t>Pseudobulges </a:t>
            </a:r>
            <a:r>
              <a:rPr lang="en-US" sz="1600">
                <a:solidFill>
                  <a:srgbClr val="001CEB"/>
                </a:solidFill>
                <a:latin typeface="Arial" charset="0"/>
                <a:cs typeface="+mn-cs"/>
                <a:sym typeface="Symbol" charset="0"/>
              </a:rPr>
              <a:t> B/T is</a:t>
            </a:r>
          </a:p>
          <a:p>
            <a:pPr algn="ctr">
              <a:defRPr/>
            </a:pPr>
            <a:r>
              <a:rPr lang="en-US" sz="1600">
                <a:solidFill>
                  <a:srgbClr val="001CEB"/>
                </a:solidFill>
                <a:latin typeface="Arial" charset="0"/>
                <a:cs typeface="+mn-cs"/>
                <a:sym typeface="Symbol" charset="0"/>
              </a:rPr>
              <a:t>smaller than this </a:t>
            </a:r>
          </a:p>
          <a:p>
            <a:pPr algn="ctr">
              <a:defRPr/>
            </a:pPr>
            <a:r>
              <a:rPr lang="en-US" sz="1600">
                <a:solidFill>
                  <a:srgbClr val="001CEB"/>
                </a:solidFill>
                <a:latin typeface="Arial" charset="0"/>
                <a:cs typeface="+mn-cs"/>
                <a:sym typeface="Symbol" charset="0"/>
              </a:rPr>
              <a:t>at all Hubble types.</a:t>
            </a:r>
            <a:endParaRPr lang="en-US" sz="1600">
              <a:cs typeface="+mn-cs"/>
            </a:endParaRPr>
          </a:p>
        </p:txBody>
      </p:sp>
      <p:sp>
        <p:nvSpPr>
          <p:cNvPr id="154634" name="Line 1034"/>
          <p:cNvSpPr>
            <a:spLocks noChangeShapeType="1"/>
          </p:cNvSpPr>
          <p:nvPr/>
        </p:nvSpPr>
        <p:spPr bwMode="auto">
          <a:xfrm flipH="1">
            <a:off x="6096000" y="1073150"/>
            <a:ext cx="1600200" cy="1746250"/>
          </a:xfrm>
          <a:prstGeom prst="line">
            <a:avLst/>
          </a:prstGeom>
          <a:noFill/>
          <a:ln w="38100">
            <a:solidFill>
              <a:srgbClr val="001CE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54635" name="Text Box 1035"/>
          <p:cNvSpPr txBox="1">
            <a:spLocks noChangeArrowheads="1"/>
          </p:cNvSpPr>
          <p:nvPr/>
        </p:nvSpPr>
        <p:spPr bwMode="auto">
          <a:xfrm>
            <a:off x="5886450" y="2711450"/>
            <a:ext cx="3397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solidFill>
                  <a:srgbClr val="001CEB"/>
                </a:solidFill>
                <a:cs typeface="+mn-cs"/>
                <a:sym typeface="Wingdings" charset="0"/>
              </a:rPr>
              <a:t></a:t>
            </a:r>
            <a:endParaRPr lang="en-US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5" name="Rectangle 1027"/>
          <p:cNvSpPr>
            <a:spLocks noChangeArrowheads="1"/>
          </p:cNvSpPr>
          <p:nvPr/>
        </p:nvSpPr>
        <p:spPr bwMode="auto">
          <a:xfrm>
            <a:off x="241300" y="3657600"/>
            <a:ext cx="8610600" cy="3048000"/>
          </a:xfrm>
          <a:prstGeom prst="rect">
            <a:avLst/>
          </a:prstGeom>
          <a:solidFill>
            <a:srgbClr val="CFA7E3"/>
          </a:solidFill>
          <a:ln w="28575">
            <a:solidFill>
              <a:srgbClr val="B400BD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31074" name="Text Box 1026"/>
          <p:cNvSpPr txBox="1">
            <a:spLocks noChangeArrowheads="1"/>
          </p:cNvSpPr>
          <p:nvPr/>
        </p:nvSpPr>
        <p:spPr bwMode="auto">
          <a:xfrm>
            <a:off x="0" y="228600"/>
            <a:ext cx="9144000" cy="6243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>
                <a:latin typeface="Arial" charset="0"/>
                <a:cs typeface="+mn-cs"/>
              </a:rPr>
              <a:t>Two-Dimensional Decomposition Machinery</a:t>
            </a:r>
          </a:p>
          <a:p>
            <a:pPr algn="ctr">
              <a:defRPr/>
            </a:pPr>
            <a:r>
              <a:rPr lang="en-US">
                <a:latin typeface="Arial" charset="0"/>
                <a:cs typeface="+mn-cs"/>
              </a:rPr>
              <a:t>(e. g.)</a:t>
            </a:r>
          </a:p>
          <a:p>
            <a:pPr algn="ctr">
              <a:defRPr/>
            </a:pPr>
            <a:endParaRPr lang="en-US">
              <a:latin typeface="Arial" charset="0"/>
              <a:cs typeface="+mn-cs"/>
            </a:endParaRPr>
          </a:p>
          <a:p>
            <a:pPr algn="ctr">
              <a:defRPr/>
            </a:pPr>
            <a:r>
              <a:rPr lang="en-US">
                <a:latin typeface="Arial" charset="0"/>
                <a:cs typeface="+mn-cs"/>
              </a:rPr>
              <a:t>Byun &amp; Freeman 1995, ApJ, 448, 563</a:t>
            </a:r>
          </a:p>
          <a:p>
            <a:pPr algn="ctr">
              <a:defRPr/>
            </a:pPr>
            <a:r>
              <a:rPr lang="en-US">
                <a:solidFill>
                  <a:srgbClr val="FF0000"/>
                </a:solidFill>
                <a:latin typeface="Arial" charset="0"/>
                <a:cs typeface="+mn-cs"/>
              </a:rPr>
              <a:t>Peng et al 2002, AJ, 124, 266 (GALFIT) (852 cites)</a:t>
            </a:r>
          </a:p>
          <a:p>
            <a:pPr algn="ctr">
              <a:defRPr/>
            </a:pPr>
            <a:r>
              <a:rPr lang="en-US">
                <a:latin typeface="Arial" charset="0"/>
                <a:cs typeface="+mn-cs"/>
              </a:rPr>
              <a:t>De Souza et al. 2004, ApJS, 153, 411 (BUDDA) (80 cites)</a:t>
            </a:r>
          </a:p>
          <a:p>
            <a:pPr algn="ctr">
              <a:defRPr/>
            </a:pPr>
            <a:r>
              <a:rPr lang="en-US">
                <a:latin typeface="Arial" charset="0"/>
                <a:cs typeface="+mn-cs"/>
              </a:rPr>
              <a:t>Mendez-Abreu et al. 2008, A&amp;A, 478, 353 (GASP2D) (50 cites)</a:t>
            </a:r>
            <a:endParaRPr lang="en-US" sz="2800">
              <a:latin typeface="Arial" charset="0"/>
              <a:cs typeface="+mn-cs"/>
            </a:endParaRPr>
          </a:p>
          <a:p>
            <a:pPr algn="ctr">
              <a:defRPr/>
            </a:pPr>
            <a:endParaRPr lang="en-US" sz="2800">
              <a:latin typeface="Arial" charset="0"/>
              <a:cs typeface="+mn-cs"/>
            </a:endParaRPr>
          </a:p>
          <a:p>
            <a:pPr algn="ctr">
              <a:defRPr/>
            </a:pPr>
            <a:endParaRPr lang="en-US" sz="2800">
              <a:latin typeface="Arial" charset="0"/>
              <a:cs typeface="+mn-cs"/>
            </a:endParaRPr>
          </a:p>
          <a:p>
            <a:pPr algn="ctr">
              <a:defRPr/>
            </a:pPr>
            <a:r>
              <a:rPr lang="en-US" sz="2800">
                <a:solidFill>
                  <a:srgbClr val="A50021"/>
                </a:solidFill>
                <a:latin typeface="Arial" charset="0"/>
                <a:cs typeface="+mn-cs"/>
              </a:rPr>
              <a:t>CAUTION  !</a:t>
            </a:r>
          </a:p>
          <a:p>
            <a:pPr algn="ctr">
              <a:defRPr/>
            </a:pPr>
            <a:endParaRPr lang="en-US" sz="2800">
              <a:solidFill>
                <a:srgbClr val="A50021"/>
              </a:solidFill>
              <a:latin typeface="Arial" charset="0"/>
              <a:cs typeface="+mn-cs"/>
            </a:endParaRPr>
          </a:p>
          <a:p>
            <a:pPr algn="ctr">
              <a:defRPr/>
            </a:pPr>
            <a:r>
              <a:rPr lang="en-US">
                <a:solidFill>
                  <a:srgbClr val="A50021"/>
                </a:solidFill>
                <a:latin typeface="Arial" charset="0"/>
                <a:cs typeface="+mn-cs"/>
              </a:rPr>
              <a:t>These programs usually are based on the assumption</a:t>
            </a:r>
          </a:p>
          <a:p>
            <a:pPr algn="ctr">
              <a:defRPr/>
            </a:pPr>
            <a:r>
              <a:rPr lang="en-US">
                <a:solidFill>
                  <a:srgbClr val="A50021"/>
                </a:solidFill>
                <a:latin typeface="Arial" charset="0"/>
                <a:cs typeface="+mn-cs"/>
              </a:rPr>
              <a:t>that the ellipticity of each component is constant with radius.</a:t>
            </a:r>
          </a:p>
          <a:p>
            <a:pPr algn="ctr">
              <a:defRPr/>
            </a:pPr>
            <a:r>
              <a:rPr lang="en-US" u="sng">
                <a:solidFill>
                  <a:srgbClr val="A50021"/>
                </a:solidFill>
                <a:latin typeface="Arial" charset="0"/>
                <a:cs typeface="+mn-cs"/>
              </a:rPr>
              <a:t>This is certainly wrong.</a:t>
            </a:r>
            <a:endParaRPr lang="en-US">
              <a:solidFill>
                <a:srgbClr val="A50021"/>
              </a:solidFill>
              <a:latin typeface="Arial" charset="0"/>
              <a:cs typeface="+mn-cs"/>
            </a:endParaRPr>
          </a:p>
          <a:p>
            <a:pPr algn="ctr">
              <a:defRPr/>
            </a:pPr>
            <a:r>
              <a:rPr lang="en-US">
                <a:solidFill>
                  <a:srgbClr val="A50021"/>
                </a:solidFill>
                <a:latin typeface="Arial" charset="0"/>
                <a:cs typeface="+mn-cs"/>
              </a:rPr>
              <a:t>It leads to horrible overinterpretations</a:t>
            </a:r>
          </a:p>
          <a:p>
            <a:pPr algn="ctr">
              <a:defRPr/>
            </a:pPr>
            <a:r>
              <a:rPr lang="en-US">
                <a:solidFill>
                  <a:srgbClr val="A50021"/>
                </a:solidFill>
                <a:latin typeface="Arial" charset="0"/>
                <a:cs typeface="+mn-cs"/>
              </a:rPr>
              <a:t>(e. g., </a:t>
            </a:r>
            <a:r>
              <a:rPr lang="ja-JP" altLang="en-US">
                <a:solidFill>
                  <a:srgbClr val="A50021"/>
                </a:solidFill>
                <a:latin typeface="Arial" charset="0"/>
                <a:cs typeface="+mn-cs"/>
              </a:rPr>
              <a:t>“</a:t>
            </a:r>
            <a:r>
              <a:rPr lang="en-US">
                <a:solidFill>
                  <a:srgbClr val="A50021"/>
                </a:solidFill>
                <a:latin typeface="Arial" charset="0"/>
                <a:cs typeface="+mn-cs"/>
              </a:rPr>
              <a:t>we decompose this galaxy into  8 components, …</a:t>
            </a:r>
            <a:r>
              <a:rPr lang="ja-JP" altLang="en-US">
                <a:solidFill>
                  <a:srgbClr val="A50021"/>
                </a:solidFill>
                <a:latin typeface="Arial" charset="0"/>
                <a:cs typeface="+mn-cs"/>
              </a:rPr>
              <a:t>”</a:t>
            </a:r>
            <a:r>
              <a:rPr lang="en-US">
                <a:solidFill>
                  <a:srgbClr val="A50021"/>
                </a:solidFill>
                <a:latin typeface="Arial" charset="0"/>
                <a:cs typeface="+mn-cs"/>
              </a:rPr>
              <a:t>) </a:t>
            </a:r>
            <a:endParaRPr lang="en-US" sz="2800">
              <a:solidFill>
                <a:srgbClr val="FF0000"/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N2701-SDSS-WIK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3314700"/>
            <a:ext cx="4343400" cy="329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3" descr="N27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600" y="3314700"/>
            <a:ext cx="4495800" cy="326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4" name="Text Box 4"/>
          <p:cNvSpPr txBox="1">
            <a:spLocks noChangeArrowheads="1"/>
          </p:cNvSpPr>
          <p:nvPr/>
        </p:nvSpPr>
        <p:spPr bwMode="auto">
          <a:xfrm>
            <a:off x="573088" y="457200"/>
            <a:ext cx="8162925" cy="2405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>
                <a:solidFill>
                  <a:schemeClr val="accent1"/>
                </a:solidFill>
                <a:latin typeface="Arial" charset="0"/>
                <a:cs typeface="+mn-cs"/>
              </a:rPr>
              <a:t>Radial Profiles of Galaxy Disks (Continued):</a:t>
            </a:r>
          </a:p>
          <a:p>
            <a:pPr>
              <a:defRPr/>
            </a:pPr>
            <a:endParaRPr lang="en-US">
              <a:solidFill>
                <a:schemeClr val="accent1"/>
              </a:solidFill>
              <a:latin typeface="Arial" charset="0"/>
              <a:cs typeface="+mn-cs"/>
            </a:endParaRPr>
          </a:p>
          <a:p>
            <a:pPr>
              <a:defRPr/>
            </a:pPr>
            <a:r>
              <a:rPr lang="en-US">
                <a:solidFill>
                  <a:schemeClr val="accent1"/>
                </a:solidFill>
                <a:latin typeface="Arial" charset="0"/>
                <a:cs typeface="+mn-cs"/>
              </a:rPr>
              <a:t>Pure Exponentials;</a:t>
            </a:r>
          </a:p>
          <a:p>
            <a:pPr>
              <a:defRPr/>
            </a:pPr>
            <a:r>
              <a:rPr lang="en-US">
                <a:solidFill>
                  <a:schemeClr val="accent1"/>
                </a:solidFill>
                <a:latin typeface="Arial" charset="0"/>
                <a:cs typeface="+mn-cs"/>
              </a:rPr>
              <a:t>Outer breaks to steeper exponentials (</a:t>
            </a:r>
            <a:r>
              <a:rPr lang="ja-JP" altLang="en-US">
                <a:solidFill>
                  <a:schemeClr val="accent1"/>
                </a:solidFill>
                <a:latin typeface="Arial" charset="0"/>
                <a:cs typeface="+mn-cs"/>
              </a:rPr>
              <a:t>“</a:t>
            </a:r>
            <a:r>
              <a:rPr lang="en-US">
                <a:solidFill>
                  <a:schemeClr val="accent1"/>
                </a:solidFill>
                <a:latin typeface="Arial" charset="0"/>
                <a:cs typeface="+mn-cs"/>
              </a:rPr>
              <a:t>type II</a:t>
            </a:r>
            <a:r>
              <a:rPr lang="ja-JP" altLang="en-US">
                <a:solidFill>
                  <a:schemeClr val="accent1"/>
                </a:solidFill>
                <a:latin typeface="Arial" charset="0"/>
                <a:cs typeface="+mn-cs"/>
              </a:rPr>
              <a:t>”</a:t>
            </a:r>
            <a:r>
              <a:rPr lang="en-US">
                <a:solidFill>
                  <a:schemeClr val="accent1"/>
                </a:solidFill>
                <a:latin typeface="Arial" charset="0"/>
                <a:cs typeface="+mn-cs"/>
              </a:rPr>
              <a:t> truncations);</a:t>
            </a:r>
          </a:p>
          <a:p>
            <a:pPr>
              <a:defRPr/>
            </a:pPr>
            <a:r>
              <a:rPr lang="en-US">
                <a:solidFill>
                  <a:schemeClr val="accent1"/>
                </a:solidFill>
                <a:latin typeface="Arial" charset="0"/>
                <a:cs typeface="+mn-cs"/>
              </a:rPr>
              <a:t>Outer breaks to shallower exponentials (</a:t>
            </a:r>
            <a:r>
              <a:rPr lang="ja-JP" altLang="en-US">
                <a:solidFill>
                  <a:schemeClr val="accent1"/>
                </a:solidFill>
                <a:latin typeface="Arial" charset="0"/>
                <a:cs typeface="+mn-cs"/>
              </a:rPr>
              <a:t>“</a:t>
            </a:r>
            <a:r>
              <a:rPr lang="en-US">
                <a:solidFill>
                  <a:schemeClr val="accent1"/>
                </a:solidFill>
                <a:latin typeface="Arial" charset="0"/>
                <a:cs typeface="+mn-cs"/>
              </a:rPr>
              <a:t>type III profiles</a:t>
            </a:r>
            <a:r>
              <a:rPr lang="ja-JP" altLang="en-US">
                <a:solidFill>
                  <a:schemeClr val="accent1"/>
                </a:solidFill>
                <a:latin typeface="Arial" charset="0"/>
                <a:cs typeface="+mn-cs"/>
              </a:rPr>
              <a:t>”</a:t>
            </a:r>
            <a:r>
              <a:rPr lang="en-US">
                <a:solidFill>
                  <a:schemeClr val="accent1"/>
                </a:solidFill>
                <a:latin typeface="Arial" charset="0"/>
                <a:cs typeface="+mn-cs"/>
              </a:rPr>
              <a:t>);</a:t>
            </a:r>
          </a:p>
          <a:p>
            <a:pPr>
              <a:defRPr/>
            </a:pPr>
            <a:r>
              <a:rPr lang="en-US">
                <a:solidFill>
                  <a:schemeClr val="accent1"/>
                </a:solidFill>
                <a:latin typeface="Arial" charset="0"/>
                <a:cs typeface="+mn-cs"/>
              </a:rPr>
              <a:t>Etc. .</a:t>
            </a:r>
            <a:endParaRPr lang="en-US">
              <a:cs typeface="+mn-cs"/>
            </a:endParaRPr>
          </a:p>
        </p:txBody>
      </p:sp>
      <p:sp>
        <p:nvSpPr>
          <p:cNvPr id="179205" name="Line 5"/>
          <p:cNvSpPr>
            <a:spLocks noChangeShapeType="1"/>
          </p:cNvSpPr>
          <p:nvPr/>
        </p:nvSpPr>
        <p:spPr bwMode="auto">
          <a:xfrm>
            <a:off x="4559300" y="2762250"/>
            <a:ext cx="622300" cy="51435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Pohlen-Abstra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3988"/>
            <a:ext cx="8610600" cy="601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Picture 3" descr="N3055hori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029200"/>
            <a:ext cx="4495800" cy="155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1026" descr="N277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533400"/>
            <a:ext cx="4268787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1027" descr="N106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08000"/>
            <a:ext cx="4387850" cy="619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701" name="Text Box 1029"/>
          <p:cNvSpPr txBox="1">
            <a:spLocks noChangeArrowheads="1"/>
          </p:cNvSpPr>
          <p:nvPr/>
        </p:nvSpPr>
        <p:spPr bwMode="auto">
          <a:xfrm>
            <a:off x="228600" y="136525"/>
            <a:ext cx="40528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latin typeface="Arial" charset="0"/>
                <a:cs typeface="+mn-cs"/>
              </a:rPr>
              <a:t>Some disks really are exponential.</a:t>
            </a:r>
            <a:endParaRPr lang="en-US">
              <a:cs typeface="+mn-cs"/>
            </a:endParaRPr>
          </a:p>
        </p:txBody>
      </p:sp>
      <p:sp>
        <p:nvSpPr>
          <p:cNvPr id="157702" name="Text Box 1030"/>
          <p:cNvSpPr txBox="1">
            <a:spLocks noChangeArrowheads="1"/>
          </p:cNvSpPr>
          <p:nvPr/>
        </p:nvSpPr>
        <p:spPr bwMode="auto">
          <a:xfrm>
            <a:off x="4343400" y="152400"/>
            <a:ext cx="48561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latin typeface="Arial" charset="0"/>
                <a:cs typeface="+mn-cs"/>
              </a:rPr>
              <a:t>Some </a:t>
            </a:r>
            <a:r>
              <a:rPr lang="ja-JP" altLang="en-US" sz="2000">
                <a:latin typeface="Arial" charset="0"/>
                <a:cs typeface="+mn-cs"/>
              </a:rPr>
              <a:t>“</a:t>
            </a:r>
            <a:r>
              <a:rPr lang="en-US" sz="2000">
                <a:latin typeface="Arial" charset="0"/>
                <a:cs typeface="+mn-cs"/>
              </a:rPr>
              <a:t>type II</a:t>
            </a:r>
            <a:r>
              <a:rPr lang="ja-JP" altLang="en-US" sz="2000">
                <a:latin typeface="Arial" charset="0"/>
                <a:cs typeface="+mn-cs"/>
              </a:rPr>
              <a:t>”</a:t>
            </a:r>
            <a:r>
              <a:rPr lang="en-US" sz="2000">
                <a:latin typeface="Arial" charset="0"/>
                <a:cs typeface="+mn-cs"/>
              </a:rPr>
              <a:t> </a:t>
            </a:r>
            <a:r>
              <a:rPr lang="ja-JP" altLang="en-US" sz="2000">
                <a:latin typeface="Arial" charset="0"/>
                <a:cs typeface="+mn-cs"/>
              </a:rPr>
              <a:t>“</a:t>
            </a:r>
            <a:r>
              <a:rPr lang="en-US" sz="2000">
                <a:latin typeface="Arial" charset="0"/>
                <a:cs typeface="+mn-cs"/>
              </a:rPr>
              <a:t>cutoffs</a:t>
            </a:r>
            <a:r>
              <a:rPr lang="ja-JP" altLang="en-US" sz="2000">
                <a:latin typeface="Arial" charset="0"/>
                <a:cs typeface="+mn-cs"/>
              </a:rPr>
              <a:t>”</a:t>
            </a:r>
            <a:r>
              <a:rPr lang="en-US" sz="2000">
                <a:latin typeface="Arial" charset="0"/>
                <a:cs typeface="+mn-cs"/>
              </a:rPr>
              <a:t> are parts of ovals.</a:t>
            </a:r>
            <a:endParaRPr lang="en-US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028" descr="Freeman-Bir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738" y="304800"/>
            <a:ext cx="4932362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1028" descr="n58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520700"/>
            <a:ext cx="4271962" cy="618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Picture 1030" descr="N106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08000"/>
            <a:ext cx="4387850" cy="619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2824" name="Text Box 1032"/>
          <p:cNvSpPr txBox="1">
            <a:spLocks noChangeArrowheads="1"/>
          </p:cNvSpPr>
          <p:nvPr/>
        </p:nvSpPr>
        <p:spPr bwMode="auto">
          <a:xfrm>
            <a:off x="152400" y="139700"/>
            <a:ext cx="87963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latin typeface="Arial" charset="0"/>
                <a:cs typeface="+mn-cs"/>
              </a:rPr>
              <a:t>Some </a:t>
            </a:r>
            <a:r>
              <a:rPr lang="ja-JP" altLang="en-US" sz="2000">
                <a:latin typeface="Arial" charset="0"/>
                <a:cs typeface="+mn-cs"/>
              </a:rPr>
              <a:t>“</a:t>
            </a:r>
            <a:r>
              <a:rPr lang="en-US" sz="2000">
                <a:latin typeface="Arial" charset="0"/>
                <a:cs typeface="+mn-cs"/>
              </a:rPr>
              <a:t>type II</a:t>
            </a:r>
            <a:r>
              <a:rPr lang="ja-JP" altLang="en-US" sz="2000">
                <a:latin typeface="Arial" charset="0"/>
                <a:cs typeface="+mn-cs"/>
              </a:rPr>
              <a:t>”</a:t>
            </a:r>
            <a:r>
              <a:rPr lang="en-US" sz="2000">
                <a:latin typeface="Arial" charset="0"/>
                <a:cs typeface="+mn-cs"/>
              </a:rPr>
              <a:t> </a:t>
            </a:r>
            <a:r>
              <a:rPr lang="ja-JP" altLang="en-US" sz="2000">
                <a:latin typeface="Arial" charset="0"/>
                <a:cs typeface="+mn-cs"/>
              </a:rPr>
              <a:t>“</a:t>
            </a:r>
            <a:r>
              <a:rPr lang="en-US" sz="2000">
                <a:latin typeface="Arial" charset="0"/>
                <a:cs typeface="+mn-cs"/>
              </a:rPr>
              <a:t>cutoffs</a:t>
            </a:r>
            <a:r>
              <a:rPr lang="ja-JP" altLang="en-US" sz="2000">
                <a:latin typeface="Arial" charset="0"/>
                <a:cs typeface="+mn-cs"/>
              </a:rPr>
              <a:t>”</a:t>
            </a:r>
            <a:r>
              <a:rPr lang="en-US" sz="2000">
                <a:latin typeface="Arial" charset="0"/>
                <a:cs typeface="+mn-cs"/>
              </a:rPr>
              <a:t> are parts of ovals – the outer cutoff of the outer oval..</a:t>
            </a:r>
            <a:endParaRPr lang="en-US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1026" descr="N5850-SD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23" name="Text Box 1027"/>
          <p:cNvSpPr txBox="1">
            <a:spLocks noChangeArrowheads="1"/>
          </p:cNvSpPr>
          <p:nvPr/>
        </p:nvSpPr>
        <p:spPr bwMode="auto">
          <a:xfrm>
            <a:off x="717550" y="6324600"/>
            <a:ext cx="76644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EDF9E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EDF9E"/>
                </a:solidFill>
                <a:latin typeface="Arial" charset="0"/>
                <a:cs typeface="+mn-cs"/>
              </a:rPr>
              <a:t>NGC 5850 contains both a main bar and a nuclear bar.</a:t>
            </a:r>
            <a:r>
              <a:rPr lang="en-US">
                <a:solidFill>
                  <a:srgbClr val="FEDF9E"/>
                </a:solidFill>
                <a:cs typeface="+mn-cs"/>
              </a:rPr>
              <a:t>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026" descr="N450-N34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69950"/>
            <a:ext cx="78486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47" name="Text Box 1027"/>
          <p:cNvSpPr txBox="1">
            <a:spLocks noChangeArrowheads="1"/>
          </p:cNvSpPr>
          <p:nvPr/>
        </p:nvSpPr>
        <p:spPr bwMode="auto">
          <a:xfrm>
            <a:off x="0" y="96838"/>
            <a:ext cx="9112250" cy="109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>
                <a:solidFill>
                  <a:srgbClr val="003CFF"/>
                </a:solidFill>
                <a:latin typeface="Arial" charset="0"/>
                <a:cs typeface="+mn-cs"/>
              </a:rPr>
              <a:t>Here, the inner, actively-star-forming disk is the inner, flatter exponential</a:t>
            </a:r>
          </a:p>
          <a:p>
            <a:pPr algn="ctr">
              <a:defRPr/>
            </a:pPr>
            <a:r>
              <a:rPr lang="en-US" sz="2200">
                <a:solidFill>
                  <a:srgbClr val="003CFF"/>
                </a:solidFill>
                <a:latin typeface="Arial" charset="0"/>
                <a:cs typeface="+mn-cs"/>
              </a:rPr>
              <a:t>part of the </a:t>
            </a:r>
            <a:r>
              <a:rPr lang="ja-JP" altLang="en-US" sz="2200">
                <a:solidFill>
                  <a:srgbClr val="003CFF"/>
                </a:solidFill>
                <a:latin typeface="Arial" charset="0"/>
                <a:cs typeface="+mn-cs"/>
              </a:rPr>
              <a:t>“</a:t>
            </a:r>
            <a:r>
              <a:rPr lang="en-US" sz="2200">
                <a:solidFill>
                  <a:srgbClr val="003CFF"/>
                </a:solidFill>
                <a:latin typeface="Arial" charset="0"/>
                <a:cs typeface="+mn-cs"/>
              </a:rPr>
              <a:t>type II</a:t>
            </a:r>
            <a:r>
              <a:rPr lang="ja-JP" altLang="en-US" sz="2200">
                <a:solidFill>
                  <a:srgbClr val="003CFF"/>
                </a:solidFill>
                <a:latin typeface="Arial" charset="0"/>
                <a:cs typeface="+mn-cs"/>
              </a:rPr>
              <a:t>”</a:t>
            </a:r>
            <a:r>
              <a:rPr lang="en-US" sz="2200">
                <a:solidFill>
                  <a:srgbClr val="003CFF"/>
                </a:solidFill>
                <a:latin typeface="Arial" charset="0"/>
                <a:cs typeface="+mn-cs"/>
              </a:rPr>
              <a:t> profile, and the steep outer exponential</a:t>
            </a:r>
          </a:p>
          <a:p>
            <a:pPr algn="ctr">
              <a:defRPr/>
            </a:pPr>
            <a:r>
              <a:rPr lang="en-US" sz="2200">
                <a:solidFill>
                  <a:srgbClr val="003CFF"/>
                </a:solidFill>
                <a:latin typeface="Arial" charset="0"/>
                <a:cs typeface="+mn-cs"/>
              </a:rPr>
              <a:t>looks exactly like the cutoffs discussed by van der Kruit.</a:t>
            </a:r>
            <a:r>
              <a:rPr lang="en-US" sz="2200">
                <a:solidFill>
                  <a:srgbClr val="003CFF"/>
                </a:solidFill>
                <a:latin typeface="Apple Symbols" charset="0"/>
                <a:cs typeface="+mn-cs"/>
                <a:sym typeface="Apple Symbols" charset="0"/>
              </a:rPr>
              <a:t></a:t>
            </a:r>
            <a:endParaRPr lang="en-US">
              <a:solidFill>
                <a:srgbClr val="003CFF"/>
              </a:solidFill>
              <a:latin typeface="Apple Symbols" charset="0"/>
              <a:cs typeface="+mn-cs"/>
              <a:sym typeface="Apple Symbols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6386513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6756400" y="1816100"/>
            <a:ext cx="2246313" cy="12160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>
                <a:latin typeface="Arial" charset="0"/>
                <a:cs typeface="+mn-cs"/>
              </a:rPr>
              <a:t>The truncation </a:t>
            </a:r>
          </a:p>
          <a:p>
            <a:pPr algn="ctr">
              <a:defRPr/>
            </a:pPr>
            <a:r>
              <a:rPr lang="en-US">
                <a:latin typeface="Arial" charset="0"/>
                <a:cs typeface="+mn-cs"/>
              </a:rPr>
              <a:t>of </a:t>
            </a:r>
          </a:p>
          <a:p>
            <a:pPr algn="ctr">
              <a:defRPr/>
            </a:pPr>
            <a:r>
              <a:rPr lang="en-US">
                <a:latin typeface="Arial" charset="0"/>
                <a:cs typeface="+mn-cs"/>
              </a:rPr>
              <a:t>M33's disk </a:t>
            </a: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6530975" y="6324600"/>
            <a:ext cx="2613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latin typeface="Arial" charset="0"/>
                <a:cs typeface="+mn-cs"/>
              </a:rPr>
              <a:t>(Ferguson et al 2003)</a:t>
            </a:r>
            <a:endParaRPr lang="en-US" sz="2000">
              <a:cs typeface="+mn-cs"/>
            </a:endParaRPr>
          </a:p>
        </p:txBody>
      </p:sp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6765925" y="3276600"/>
            <a:ext cx="2189163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>
                <a:solidFill>
                  <a:srgbClr val="F406CA"/>
                </a:solidFill>
                <a:latin typeface="Arial" charset="0"/>
                <a:cs typeface="+mn-cs"/>
              </a:rPr>
              <a:t>M33 is a pure</a:t>
            </a:r>
          </a:p>
          <a:p>
            <a:pPr algn="ctr">
              <a:defRPr/>
            </a:pPr>
            <a:r>
              <a:rPr lang="en-US" sz="2000">
                <a:solidFill>
                  <a:srgbClr val="F406CA"/>
                </a:solidFill>
                <a:latin typeface="Arial" charset="0"/>
                <a:cs typeface="+mn-cs"/>
              </a:rPr>
              <a:t>disk galaxy in</a:t>
            </a:r>
          </a:p>
          <a:p>
            <a:pPr algn="ctr">
              <a:defRPr/>
            </a:pPr>
            <a:r>
              <a:rPr lang="en-US" sz="2000">
                <a:solidFill>
                  <a:srgbClr val="F406CA"/>
                </a:solidFill>
                <a:latin typeface="Arial" charset="0"/>
                <a:cs typeface="+mn-cs"/>
              </a:rPr>
              <a:t>the Local Group:</a:t>
            </a:r>
          </a:p>
          <a:p>
            <a:pPr algn="ctr">
              <a:defRPr/>
            </a:pPr>
            <a:r>
              <a:rPr lang="en-US" sz="2000">
                <a:solidFill>
                  <a:srgbClr val="F406CA"/>
                </a:solidFill>
                <a:latin typeface="Arial" charset="0"/>
                <a:cs typeface="+mn-cs"/>
              </a:rPr>
              <a:t>no bulge;</a:t>
            </a:r>
          </a:p>
          <a:p>
            <a:pPr algn="ctr">
              <a:defRPr/>
            </a:pPr>
            <a:r>
              <a:rPr lang="en-US" sz="2000">
                <a:solidFill>
                  <a:srgbClr val="F406CA"/>
                </a:solidFill>
                <a:latin typeface="Arial" charset="0"/>
                <a:cs typeface="+mn-cs"/>
              </a:rPr>
              <a:t>no pseudobulge;</a:t>
            </a:r>
          </a:p>
          <a:p>
            <a:pPr algn="ctr">
              <a:defRPr/>
            </a:pPr>
            <a:r>
              <a:rPr lang="en-US" sz="2000">
                <a:solidFill>
                  <a:srgbClr val="F406CA"/>
                </a:solidFill>
                <a:latin typeface="Arial" charset="0"/>
                <a:cs typeface="+mn-cs"/>
              </a:rPr>
              <a:t>just a nuclear star</a:t>
            </a:r>
          </a:p>
          <a:p>
            <a:pPr algn="ctr">
              <a:defRPr/>
            </a:pPr>
            <a:r>
              <a:rPr lang="en-US" sz="2000">
                <a:solidFill>
                  <a:srgbClr val="F406CA"/>
                </a:solidFill>
                <a:latin typeface="Arial" charset="0"/>
                <a:cs typeface="+mn-cs"/>
              </a:rPr>
              <a:t>cluster like a</a:t>
            </a:r>
          </a:p>
          <a:p>
            <a:pPr algn="ctr">
              <a:defRPr/>
            </a:pPr>
            <a:r>
              <a:rPr lang="en-US" sz="2000">
                <a:solidFill>
                  <a:srgbClr val="F406CA"/>
                </a:solidFill>
                <a:latin typeface="Arial" charset="0"/>
                <a:cs typeface="+mn-cs"/>
              </a:rPr>
              <a:t>globular cluster.</a:t>
            </a:r>
            <a:endParaRPr lang="en-US">
              <a:latin typeface="Arial" charset="0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1026" descr="m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N3310-N56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60463"/>
            <a:ext cx="7772400" cy="560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1" name="Text Box 3"/>
          <p:cNvSpPr txBox="1">
            <a:spLocks noChangeArrowheads="1"/>
          </p:cNvSpPr>
          <p:nvPr/>
        </p:nvSpPr>
        <p:spPr bwMode="auto">
          <a:xfrm>
            <a:off x="0" y="96838"/>
            <a:ext cx="9112250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rgbClr val="003CFF"/>
                </a:solidFill>
                <a:latin typeface="Arial" charset="0"/>
                <a:cs typeface="+mn-cs"/>
              </a:rPr>
              <a:t>Sometimes the </a:t>
            </a:r>
            <a:r>
              <a:rPr lang="ja-JP" altLang="en-US" sz="2200" dirty="0">
                <a:solidFill>
                  <a:srgbClr val="003CFF"/>
                </a:solidFill>
                <a:latin typeface="Arial" charset="0"/>
                <a:cs typeface="+mn-cs"/>
              </a:rPr>
              <a:t>“</a:t>
            </a:r>
            <a:r>
              <a:rPr lang="en-US" sz="2200" dirty="0">
                <a:solidFill>
                  <a:srgbClr val="003CFF"/>
                </a:solidFill>
                <a:latin typeface="Arial" charset="0"/>
                <a:cs typeface="+mn-cs"/>
              </a:rPr>
              <a:t>type III</a:t>
            </a:r>
            <a:r>
              <a:rPr lang="ja-JP" altLang="en-US" sz="2200" dirty="0">
                <a:solidFill>
                  <a:srgbClr val="003CFF"/>
                </a:solidFill>
                <a:latin typeface="Arial" charset="0"/>
                <a:cs typeface="+mn-cs"/>
              </a:rPr>
              <a:t>”</a:t>
            </a:r>
            <a:r>
              <a:rPr lang="en-US" sz="2200" dirty="0">
                <a:solidFill>
                  <a:srgbClr val="003CFF"/>
                </a:solidFill>
                <a:latin typeface="Arial" charset="0"/>
                <a:cs typeface="+mn-cs"/>
              </a:rPr>
              <a:t> profile – </a:t>
            </a:r>
            <a:r>
              <a:rPr lang="en-US" sz="2200" dirty="0" err="1">
                <a:solidFill>
                  <a:srgbClr val="003CFF"/>
                </a:solidFill>
                <a:latin typeface="Arial" charset="0"/>
                <a:cs typeface="+mn-cs"/>
              </a:rPr>
              <a:t>i</a:t>
            </a:r>
            <a:r>
              <a:rPr lang="en-US" sz="2200" dirty="0">
                <a:solidFill>
                  <a:srgbClr val="003CFF"/>
                </a:solidFill>
                <a:latin typeface="Arial" charset="0"/>
                <a:cs typeface="+mn-cs"/>
              </a:rPr>
              <a:t>. e., an outer upturn – results</a:t>
            </a:r>
          </a:p>
          <a:p>
            <a:pPr algn="ctr">
              <a:defRPr/>
            </a:pPr>
            <a:r>
              <a:rPr lang="en-US" sz="2200" dirty="0">
                <a:solidFill>
                  <a:srgbClr val="003CFF"/>
                </a:solidFill>
                <a:latin typeface="Arial" charset="0"/>
                <a:cs typeface="+mn-cs"/>
              </a:rPr>
              <a:t>from a centrally concentrated starburst embedded in outer structure</a:t>
            </a:r>
          </a:p>
          <a:p>
            <a:pPr algn="ctr">
              <a:defRPr/>
            </a:pPr>
            <a:r>
              <a:rPr lang="en-US" sz="2200" dirty="0">
                <a:solidFill>
                  <a:srgbClr val="003CFF"/>
                </a:solidFill>
                <a:latin typeface="Arial" charset="0"/>
                <a:cs typeface="+mn-cs"/>
              </a:rPr>
              <a:t>that may be affected by an </a:t>
            </a:r>
            <a:r>
              <a:rPr lang="en-US" sz="2200" u="sng" dirty="0">
                <a:solidFill>
                  <a:srgbClr val="003CFF"/>
                </a:solidFill>
                <a:latin typeface="Arial" charset="0"/>
                <a:cs typeface="+mn-cs"/>
              </a:rPr>
              <a:t>accretion</a:t>
            </a:r>
            <a:r>
              <a:rPr lang="en-US" sz="2200" dirty="0">
                <a:solidFill>
                  <a:srgbClr val="003CFF"/>
                </a:solidFill>
                <a:latin typeface="Arial" charset="0"/>
                <a:cs typeface="+mn-cs"/>
              </a:rPr>
              <a:t> … or not</a:t>
            </a:r>
            <a:r>
              <a:rPr lang="en-US" sz="2200" dirty="0">
                <a:solidFill>
                  <a:srgbClr val="003CFF"/>
                </a:solidFill>
                <a:latin typeface="Arial" charset="0"/>
                <a:cs typeface="+mn-cs"/>
              </a:rPr>
              <a:t>.</a:t>
            </a:r>
            <a:endParaRPr lang="en-US" sz="2200" dirty="0">
              <a:solidFill>
                <a:srgbClr val="003CFF"/>
              </a:solidFill>
              <a:latin typeface="Apple Symbols" charset="0"/>
              <a:cs typeface="+mn-cs"/>
              <a:sym typeface="Apple Symbols" charset="0"/>
            </a:endParaRPr>
          </a:p>
        </p:txBody>
      </p:sp>
      <p:sp>
        <p:nvSpPr>
          <p:cNvPr id="160772" name="Line 4"/>
          <p:cNvSpPr>
            <a:spLocks noChangeShapeType="1"/>
          </p:cNvSpPr>
          <p:nvPr/>
        </p:nvSpPr>
        <p:spPr bwMode="auto">
          <a:xfrm flipH="1">
            <a:off x="3352800" y="1079500"/>
            <a:ext cx="2209800" cy="1066800"/>
          </a:xfrm>
          <a:prstGeom prst="line">
            <a:avLst/>
          </a:prstGeom>
          <a:noFill/>
          <a:ln w="19050">
            <a:solidFill>
              <a:srgbClr val="5FBE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60773" name="Line 5"/>
          <p:cNvSpPr>
            <a:spLocks noChangeShapeType="1"/>
          </p:cNvSpPr>
          <p:nvPr/>
        </p:nvSpPr>
        <p:spPr bwMode="auto">
          <a:xfrm flipH="1">
            <a:off x="6629400" y="1066800"/>
            <a:ext cx="457200" cy="685800"/>
          </a:xfrm>
          <a:prstGeom prst="line">
            <a:avLst/>
          </a:prstGeom>
          <a:noFill/>
          <a:ln w="19050">
            <a:solidFill>
              <a:srgbClr val="5FBE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3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2100" b="1">
                <a:solidFill>
                  <a:srgbClr val="CEFDFF"/>
                </a:solidFill>
                <a:latin typeface="Arial" charset="0"/>
              </a:rPr>
              <a:t>Even bulgeless dwarf galaxies can contain supermassive black holes.</a:t>
            </a:r>
            <a:endParaRPr lang="en-US" sz="2200" b="1">
              <a:solidFill>
                <a:srgbClr val="BB0202"/>
              </a:solidFill>
              <a:latin typeface="Arial" charset="0"/>
            </a:endParaRPr>
          </a:p>
        </p:txBody>
      </p:sp>
      <p:pic>
        <p:nvPicPr>
          <p:cNvPr id="69635" name="Picture 3" descr="Henize2-10-annotat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085850"/>
            <a:ext cx="7162800" cy="458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Rectangle 3"/>
          <p:cNvSpPr>
            <a:spLocks noChangeArrowheads="1"/>
          </p:cNvSpPr>
          <p:nvPr/>
        </p:nvSpPr>
        <p:spPr bwMode="auto">
          <a:xfrm>
            <a:off x="304800" y="5562600"/>
            <a:ext cx="85502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2000" b="1">
                <a:solidFill>
                  <a:srgbClr val="CEFDFF"/>
                </a:solidFill>
                <a:latin typeface="Arial" charset="0"/>
              </a:rPr>
              <a:t>The blue compact dwarf galaxy Henize 2-10 contains a </a:t>
            </a:r>
          </a:p>
          <a:p>
            <a:pPr algn="ctr" eaLnBrk="1" hangingPunct="1"/>
            <a:r>
              <a:rPr lang="en-US" sz="2000" b="1">
                <a:solidFill>
                  <a:srgbClr val="CEFDFF"/>
                </a:solidFill>
                <a:latin typeface="Arial" charset="0"/>
              </a:rPr>
              <a:t>supermassive black holes with mass M</a:t>
            </a:r>
            <a:r>
              <a:rPr lang="en-US" sz="2000" b="1" baseline="-25000">
                <a:solidFill>
                  <a:srgbClr val="CEFDFF"/>
                </a:solidFill>
                <a:latin typeface="Arial" charset="0"/>
                <a:sym typeface="Wingdings" charset="0"/>
              </a:rPr>
              <a:t></a:t>
            </a:r>
            <a:r>
              <a:rPr lang="en-US" sz="2000" b="1">
                <a:solidFill>
                  <a:srgbClr val="CEFDFF"/>
                </a:solidFill>
                <a:latin typeface="Arial" charset="0"/>
              </a:rPr>
              <a:t> ~ 10</a:t>
            </a:r>
            <a:r>
              <a:rPr lang="en-US" sz="2000" b="1" baseline="30000">
                <a:solidFill>
                  <a:srgbClr val="CEFDFF"/>
                </a:solidFill>
                <a:latin typeface="Arial" charset="0"/>
              </a:rPr>
              <a:t>6</a:t>
            </a:r>
            <a:r>
              <a:rPr lang="en-US" sz="2000" b="1">
                <a:solidFill>
                  <a:srgbClr val="CEFDFF"/>
                </a:solidFill>
                <a:latin typeface="Arial" charset="0"/>
              </a:rPr>
              <a:t> M</a:t>
            </a:r>
            <a:r>
              <a:rPr lang="en-US" sz="2000" b="1" baseline="-25000">
                <a:solidFill>
                  <a:srgbClr val="CEFDFF"/>
                </a:solidFill>
                <a:latin typeface="Arial" charset="0"/>
                <a:sym typeface="Wingdings" charset="0"/>
              </a:rPr>
              <a:t></a:t>
            </a:r>
            <a:r>
              <a:rPr lang="en-US" sz="2000" b="1">
                <a:solidFill>
                  <a:srgbClr val="CEFDFF"/>
                </a:solidFill>
                <a:latin typeface="Arial" charset="0"/>
              </a:rPr>
              <a:t>.</a:t>
            </a:r>
            <a:br>
              <a:rPr lang="en-US" sz="2000" b="1">
                <a:solidFill>
                  <a:srgbClr val="CEFDFF"/>
                </a:solidFill>
                <a:latin typeface="Arial" charset="0"/>
              </a:rPr>
            </a:br>
            <a:r>
              <a:rPr lang="en-US" sz="2000" b="1">
                <a:solidFill>
                  <a:srgbClr val="CEFDFF"/>
                </a:solidFill>
                <a:latin typeface="Arial" charset="0"/>
              </a:rPr>
              <a:t>(Reines et al. 2011, Nature, 470, 66).</a:t>
            </a:r>
          </a:p>
        </p:txBody>
      </p:sp>
      <p:sp>
        <p:nvSpPr>
          <p:cNvPr id="69637" name="Rectangle 5"/>
          <p:cNvSpPr>
            <a:spLocks noChangeArrowheads="1"/>
          </p:cNvSpPr>
          <p:nvPr/>
        </p:nvSpPr>
        <p:spPr bwMode="auto">
          <a:xfrm>
            <a:off x="928688" y="990600"/>
            <a:ext cx="152400" cy="4724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Henize2-10-profi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114300"/>
            <a:ext cx="8936037" cy="674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795" name="Text Box 3"/>
          <p:cNvSpPr txBox="1">
            <a:spLocks noChangeArrowheads="1"/>
          </p:cNvSpPr>
          <p:nvPr/>
        </p:nvSpPr>
        <p:spPr bwMode="auto">
          <a:xfrm>
            <a:off x="1443038" y="446088"/>
            <a:ext cx="3967162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>
                <a:latin typeface="Arial" charset="0"/>
                <a:cs typeface="+mn-cs"/>
              </a:rPr>
              <a:t>Henize 2-10 is a starbursting dwarf galaxy</a:t>
            </a:r>
          </a:p>
          <a:p>
            <a:pPr>
              <a:defRPr/>
            </a:pPr>
            <a:r>
              <a:rPr lang="en-US" sz="1600">
                <a:latin typeface="Arial" charset="0"/>
                <a:cs typeface="+mn-cs"/>
              </a:rPr>
              <a:t>interior to an exponential, outer envelope </a:t>
            </a:r>
          </a:p>
          <a:p>
            <a:pPr>
              <a:defRPr/>
            </a:pPr>
            <a:r>
              <a:rPr lang="en-US" sz="1600">
                <a:latin typeface="Arial" charset="0"/>
                <a:cs typeface="+mn-cs"/>
              </a:rPr>
              <a:t>(a disk?).   So this is a more extreme </a:t>
            </a:r>
          </a:p>
          <a:p>
            <a:pPr>
              <a:defRPr/>
            </a:pPr>
            <a:r>
              <a:rPr lang="en-US" sz="1600">
                <a:latin typeface="Arial" charset="0"/>
                <a:cs typeface="+mn-cs"/>
              </a:rPr>
              <a:t>example of the </a:t>
            </a:r>
            <a:r>
              <a:rPr lang="ja-JP" altLang="en-US" sz="1600">
                <a:latin typeface="Arial" charset="0"/>
                <a:cs typeface="+mn-cs"/>
              </a:rPr>
              <a:t>“</a:t>
            </a:r>
            <a:r>
              <a:rPr lang="en-US" sz="1600">
                <a:latin typeface="Arial" charset="0"/>
                <a:cs typeface="+mn-cs"/>
              </a:rPr>
              <a:t>type III</a:t>
            </a:r>
            <a:r>
              <a:rPr lang="ja-JP" altLang="en-US" sz="1600">
                <a:latin typeface="Arial" charset="0"/>
                <a:cs typeface="+mn-cs"/>
              </a:rPr>
              <a:t>”</a:t>
            </a:r>
            <a:r>
              <a:rPr lang="en-US" sz="1600">
                <a:latin typeface="Arial" charset="0"/>
                <a:cs typeface="+mn-cs"/>
              </a:rPr>
              <a:t> profiles in the </a:t>
            </a:r>
          </a:p>
          <a:p>
            <a:pPr>
              <a:defRPr/>
            </a:pPr>
            <a:r>
              <a:rPr lang="en-US" sz="1600">
                <a:latin typeface="Arial" charset="0"/>
                <a:cs typeface="+mn-cs"/>
              </a:rPr>
              <a:t>previous slide.   But:  Henize 2-10 may </a:t>
            </a:r>
          </a:p>
          <a:p>
            <a:pPr>
              <a:defRPr/>
            </a:pPr>
            <a:r>
              <a:rPr lang="en-US" sz="1600">
                <a:latin typeface="Arial" charset="0"/>
                <a:cs typeface="+mn-cs"/>
              </a:rPr>
              <a:t>     be a rare dwarfish example of </a:t>
            </a:r>
          </a:p>
          <a:p>
            <a:pPr>
              <a:defRPr/>
            </a:pPr>
            <a:r>
              <a:rPr lang="en-US" sz="1600">
                <a:latin typeface="Arial" charset="0"/>
                <a:cs typeface="+mn-cs"/>
              </a:rPr>
              <a:t>        merger-induced bulge building </a:t>
            </a:r>
          </a:p>
          <a:p>
            <a:pPr>
              <a:defRPr/>
            </a:pPr>
            <a:r>
              <a:rPr lang="en-US" sz="1600">
                <a:latin typeface="Arial" charset="0"/>
                <a:cs typeface="+mn-cs"/>
              </a:rPr>
              <a:t>            in action: the Sersic index of the</a:t>
            </a:r>
          </a:p>
          <a:p>
            <a:pPr>
              <a:defRPr/>
            </a:pPr>
            <a:r>
              <a:rPr lang="en-US" sz="1600">
                <a:latin typeface="Arial" charset="0"/>
                <a:cs typeface="+mn-cs"/>
              </a:rPr>
              <a:t>               inner component is ~ 2.  </a:t>
            </a:r>
            <a:endParaRPr lang="en-US">
              <a:latin typeface="Arial" charset="0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2"/>
          <p:cNvSpPr txBox="1">
            <a:spLocks noChangeArrowheads="1"/>
          </p:cNvSpPr>
          <p:nvPr/>
        </p:nvSpPr>
        <p:spPr bwMode="auto">
          <a:xfrm>
            <a:off x="387350" y="55563"/>
            <a:ext cx="8542338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>
                <a:latin typeface="Arial" charset="0"/>
                <a:cs typeface="+mn-cs"/>
              </a:rPr>
              <a:t>Disk radial density profiles are not understood.</a:t>
            </a:r>
          </a:p>
          <a:p>
            <a:pPr algn="ctr">
              <a:defRPr/>
            </a:pPr>
            <a:r>
              <a:rPr lang="en-US" sz="3200">
                <a:latin typeface="Arial" charset="0"/>
                <a:cs typeface="+mn-cs"/>
              </a:rPr>
              <a:t>But there are many relevant suggestions:</a:t>
            </a:r>
            <a:r>
              <a:rPr lang="en-US">
                <a:cs typeface="+mn-cs"/>
              </a:rPr>
              <a:t> </a:t>
            </a:r>
          </a:p>
        </p:txBody>
      </p:sp>
      <p:sp>
        <p:nvSpPr>
          <p:cNvPr id="164867" name="Text Box 3"/>
          <p:cNvSpPr txBox="1">
            <a:spLocks noChangeArrowheads="1"/>
          </p:cNvSpPr>
          <p:nvPr/>
        </p:nvSpPr>
        <p:spPr bwMode="auto">
          <a:xfrm>
            <a:off x="30163" y="1231900"/>
            <a:ext cx="8932862" cy="554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800" u="sng">
                <a:solidFill>
                  <a:srgbClr val="6A0084"/>
                </a:solidFill>
                <a:latin typeface="Arial" charset="0"/>
                <a:cs typeface="+mn-cs"/>
              </a:rPr>
              <a:t>Exponential</a:t>
            </a:r>
            <a:r>
              <a:rPr lang="en-US" sz="1800">
                <a:solidFill>
                  <a:srgbClr val="6A0084"/>
                </a:solidFill>
                <a:latin typeface="Arial" charset="0"/>
                <a:cs typeface="+mn-cs"/>
              </a:rPr>
              <a:t>: Uniform density sphere already has roughly the right density distribution.</a:t>
            </a:r>
          </a:p>
          <a:p>
            <a:pPr algn="ctr">
              <a:defRPr/>
            </a:pPr>
            <a:r>
              <a:rPr lang="en-US" sz="1800">
                <a:solidFill>
                  <a:srgbClr val="6A0084"/>
                </a:solidFill>
                <a:latin typeface="Arial" charset="0"/>
                <a:cs typeface="+mn-cs"/>
              </a:rPr>
              <a:t>Preserving the angular momentum distribution </a:t>
            </a:r>
            <a:r>
              <a:rPr lang="ja-JP" altLang="en-US" sz="1800">
                <a:solidFill>
                  <a:srgbClr val="6A0084"/>
                </a:solidFill>
                <a:latin typeface="Arial" charset="0"/>
                <a:cs typeface="+mn-cs"/>
              </a:rPr>
              <a:t>“</a:t>
            </a:r>
            <a:r>
              <a:rPr lang="en-US" sz="1800">
                <a:solidFill>
                  <a:srgbClr val="6A0084"/>
                </a:solidFill>
                <a:latin typeface="Arial" charset="0"/>
                <a:cs typeface="+mn-cs"/>
              </a:rPr>
              <a:t>gets you close</a:t>
            </a:r>
            <a:r>
              <a:rPr lang="ja-JP" altLang="en-US" sz="1800">
                <a:solidFill>
                  <a:srgbClr val="6A0084"/>
                </a:solidFill>
                <a:latin typeface="Arial" charset="0"/>
                <a:cs typeface="+mn-cs"/>
              </a:rPr>
              <a:t>”</a:t>
            </a:r>
            <a:r>
              <a:rPr lang="en-US" sz="1800">
                <a:solidFill>
                  <a:srgbClr val="6A0084"/>
                </a:solidFill>
                <a:latin typeface="Arial" charset="0"/>
                <a:cs typeface="+mn-cs"/>
              </a:rPr>
              <a:t>.</a:t>
            </a:r>
          </a:p>
          <a:p>
            <a:pPr algn="ctr">
              <a:defRPr/>
            </a:pPr>
            <a:r>
              <a:rPr lang="en-US" sz="1800">
                <a:solidFill>
                  <a:srgbClr val="6A0084"/>
                </a:solidFill>
                <a:latin typeface="Arial" charset="0"/>
                <a:cs typeface="+mn-cs"/>
              </a:rPr>
              <a:t>Secular dissipation gets you closer (see van der Kruit &amp; Freeman 2011 for review).</a:t>
            </a:r>
          </a:p>
          <a:p>
            <a:pPr algn="ctr">
              <a:defRPr/>
            </a:pPr>
            <a:r>
              <a:rPr lang="en-US" sz="1400">
                <a:latin typeface="Arial" charset="0"/>
                <a:cs typeface="+mn-cs"/>
              </a:rPr>
              <a:t> </a:t>
            </a:r>
          </a:p>
          <a:p>
            <a:pPr algn="ctr">
              <a:defRPr/>
            </a:pPr>
            <a:r>
              <a:rPr lang="en-US" sz="1800">
                <a:solidFill>
                  <a:srgbClr val="001099"/>
                </a:solidFill>
                <a:latin typeface="Arial" charset="0"/>
                <a:cs typeface="+mn-cs"/>
              </a:rPr>
              <a:t>Bar-driven secular disk evolution makes rings and oval disks </a:t>
            </a:r>
          </a:p>
          <a:p>
            <a:pPr algn="ctr">
              <a:defRPr/>
            </a:pPr>
            <a:r>
              <a:rPr lang="en-US" sz="1800">
                <a:solidFill>
                  <a:srgbClr val="001099"/>
                </a:solidFill>
                <a:latin typeface="Arial" charset="0"/>
                <a:cs typeface="+mn-cs"/>
              </a:rPr>
              <a:t>(see lectures on secular evolution).</a:t>
            </a:r>
          </a:p>
          <a:p>
            <a:pPr algn="ctr">
              <a:defRPr/>
            </a:pPr>
            <a:endParaRPr lang="en-US" sz="1400">
              <a:latin typeface="Arial" charset="0"/>
              <a:cs typeface="+mn-cs"/>
            </a:endParaRPr>
          </a:p>
          <a:p>
            <a:pPr algn="ctr">
              <a:defRPr/>
            </a:pPr>
            <a:r>
              <a:rPr lang="en-US" sz="1800">
                <a:solidFill>
                  <a:srgbClr val="007201"/>
                </a:solidFill>
                <a:latin typeface="Arial" charset="0"/>
                <a:cs typeface="+mn-cs"/>
              </a:rPr>
              <a:t>Papers on star formation thresholds and rates claim some success:</a:t>
            </a:r>
          </a:p>
          <a:p>
            <a:pPr algn="ctr">
              <a:defRPr/>
            </a:pPr>
            <a:r>
              <a:rPr lang="en-US" sz="1800">
                <a:solidFill>
                  <a:srgbClr val="007201"/>
                </a:solidFill>
                <a:latin typeface="Arial" charset="0"/>
                <a:cs typeface="+mn-cs"/>
              </a:rPr>
              <a:t>Kennicutt 1989, ApJ, 344, 685 (Toomre 1964 Q stability criterion explains cutoffs)</a:t>
            </a:r>
          </a:p>
          <a:p>
            <a:pPr algn="ctr">
              <a:defRPr/>
            </a:pPr>
            <a:r>
              <a:rPr lang="en-US" sz="1800">
                <a:solidFill>
                  <a:srgbClr val="007201"/>
                </a:solidFill>
                <a:latin typeface="Arial" charset="0"/>
                <a:cs typeface="+mn-cs"/>
              </a:rPr>
              <a:t>Kregel, van der Kruit, &amp; de Grijs 2002, MNRAS, 334, 646 (SF threshold </a:t>
            </a:r>
            <a:r>
              <a:rPr lang="en-US" sz="1800">
                <a:solidFill>
                  <a:srgbClr val="007201"/>
                </a:solidFill>
                <a:latin typeface="Arial" charset="0"/>
                <a:cs typeface="+mn-cs"/>
                <a:sym typeface="Symbol" charset="0"/>
              </a:rPr>
              <a:t> truncation)</a:t>
            </a:r>
            <a:endParaRPr lang="en-US" sz="1800">
              <a:solidFill>
                <a:srgbClr val="007201"/>
              </a:solidFill>
              <a:latin typeface="Arial" charset="0"/>
              <a:cs typeface="+mn-cs"/>
            </a:endParaRPr>
          </a:p>
          <a:p>
            <a:pPr algn="ctr">
              <a:defRPr/>
            </a:pPr>
            <a:r>
              <a:rPr lang="en-US" sz="1800">
                <a:solidFill>
                  <a:srgbClr val="007201"/>
                </a:solidFill>
                <a:latin typeface="Arial" charset="0"/>
                <a:cs typeface="+mn-cs"/>
              </a:rPr>
              <a:t>Schaye 2004, ApJ, 609, 669 (thresholds and truncations)</a:t>
            </a:r>
          </a:p>
          <a:p>
            <a:pPr algn="ctr">
              <a:defRPr/>
            </a:pPr>
            <a:r>
              <a:rPr lang="en-US" sz="1800">
                <a:solidFill>
                  <a:srgbClr val="007201"/>
                </a:solidFill>
                <a:latin typeface="Arial" charset="0"/>
                <a:cs typeface="+mn-cs"/>
              </a:rPr>
              <a:t>Elmegreen &amp; Hunter 2006, ApJ, 636, 712 (</a:t>
            </a:r>
            <a:r>
              <a:rPr lang="ja-JP" altLang="en-US" sz="1800">
                <a:solidFill>
                  <a:srgbClr val="007201"/>
                </a:solidFill>
                <a:latin typeface="Arial" charset="0"/>
                <a:cs typeface="+mn-cs"/>
              </a:rPr>
              <a:t>“</a:t>
            </a:r>
            <a:r>
              <a:rPr lang="en-US" sz="1800">
                <a:solidFill>
                  <a:srgbClr val="007201"/>
                </a:solidFill>
                <a:latin typeface="Arial" charset="0"/>
                <a:cs typeface="+mn-cs"/>
              </a:rPr>
              <a:t>type III</a:t>
            </a:r>
            <a:r>
              <a:rPr lang="ja-JP" altLang="en-US" sz="1800">
                <a:solidFill>
                  <a:srgbClr val="007201"/>
                </a:solidFill>
                <a:latin typeface="Arial" charset="0"/>
                <a:cs typeface="+mn-cs"/>
              </a:rPr>
              <a:t>”</a:t>
            </a:r>
            <a:r>
              <a:rPr lang="en-US" sz="1800">
                <a:solidFill>
                  <a:srgbClr val="007201"/>
                </a:solidFill>
                <a:latin typeface="Arial" charset="0"/>
                <a:cs typeface="+mn-cs"/>
              </a:rPr>
              <a:t> profiles). </a:t>
            </a:r>
            <a:r>
              <a:rPr lang="en-US" sz="1800">
                <a:latin typeface="Arial" charset="0"/>
                <a:cs typeface="+mn-cs"/>
              </a:rPr>
              <a:t>vdK+F2011 are skeptical.</a:t>
            </a:r>
            <a:endParaRPr lang="en-US" sz="1800">
              <a:solidFill>
                <a:srgbClr val="007201"/>
              </a:solidFill>
              <a:latin typeface="Arial" charset="0"/>
              <a:cs typeface="+mn-cs"/>
            </a:endParaRPr>
          </a:p>
          <a:p>
            <a:pPr algn="ctr">
              <a:defRPr/>
            </a:pPr>
            <a:endParaRPr lang="en-US" sz="1400">
              <a:latin typeface="Arial" charset="0"/>
              <a:cs typeface="+mn-cs"/>
            </a:endParaRPr>
          </a:p>
          <a:p>
            <a:pPr algn="ctr">
              <a:defRPr/>
            </a:pPr>
            <a:r>
              <a:rPr lang="en-US" sz="1800">
                <a:solidFill>
                  <a:srgbClr val="878605"/>
                </a:solidFill>
                <a:latin typeface="Arial" charset="0"/>
                <a:cs typeface="+mn-cs"/>
              </a:rPr>
              <a:t>In edge-on galaxies, disk flaring (because the halo </a:t>
            </a:r>
            <a:r>
              <a:rPr lang="ja-JP" altLang="en-US" sz="1800">
                <a:solidFill>
                  <a:srgbClr val="878605"/>
                </a:solidFill>
                <a:latin typeface="Arial" charset="0"/>
                <a:cs typeface="+mn-cs"/>
              </a:rPr>
              <a:t>“</a:t>
            </a:r>
            <a:r>
              <a:rPr lang="en-US" sz="1800">
                <a:solidFill>
                  <a:srgbClr val="878605"/>
                </a:solidFill>
                <a:latin typeface="Arial" charset="0"/>
                <a:cs typeface="+mn-cs"/>
              </a:rPr>
              <a:t>takes over</a:t>
            </a:r>
            <a:r>
              <a:rPr lang="ja-JP" altLang="en-US" sz="1800">
                <a:solidFill>
                  <a:srgbClr val="878605"/>
                </a:solidFill>
                <a:latin typeface="Arial" charset="0"/>
                <a:cs typeface="+mn-cs"/>
              </a:rPr>
              <a:t>”</a:t>
            </a:r>
            <a:r>
              <a:rPr lang="en-US" sz="1800">
                <a:solidFill>
                  <a:srgbClr val="878605"/>
                </a:solidFill>
                <a:latin typeface="Arial" charset="0"/>
                <a:cs typeface="+mn-cs"/>
              </a:rPr>
              <a:t> the potential)</a:t>
            </a:r>
          </a:p>
          <a:p>
            <a:pPr algn="ctr">
              <a:defRPr/>
            </a:pPr>
            <a:r>
              <a:rPr lang="en-US" sz="1800">
                <a:solidFill>
                  <a:srgbClr val="878605"/>
                </a:solidFill>
                <a:latin typeface="Arial" charset="0"/>
                <a:cs typeface="+mn-cs"/>
              </a:rPr>
              <a:t>can cause the surface brightness to drop steeply.</a:t>
            </a:r>
            <a:endParaRPr lang="en-US" sz="1800">
              <a:solidFill>
                <a:srgbClr val="B94C00"/>
              </a:solidFill>
              <a:latin typeface="Arial" charset="0"/>
              <a:cs typeface="+mn-cs"/>
            </a:endParaRPr>
          </a:p>
          <a:p>
            <a:pPr algn="ctr">
              <a:defRPr/>
            </a:pPr>
            <a:endParaRPr lang="en-US" sz="1400">
              <a:latin typeface="Arial" charset="0"/>
              <a:cs typeface="+mn-cs"/>
            </a:endParaRPr>
          </a:p>
          <a:p>
            <a:pPr algn="ctr">
              <a:defRPr/>
            </a:pPr>
            <a:r>
              <a:rPr lang="en-US" sz="1800">
                <a:solidFill>
                  <a:srgbClr val="940106"/>
                </a:solidFill>
                <a:latin typeface="Arial" charset="0"/>
                <a:cs typeface="+mn-cs"/>
              </a:rPr>
              <a:t>If disks grow from the inside outward by cold-gas accretion from the</a:t>
            </a:r>
          </a:p>
          <a:p>
            <a:pPr algn="ctr">
              <a:defRPr/>
            </a:pPr>
            <a:r>
              <a:rPr lang="en-US" sz="1800">
                <a:solidFill>
                  <a:srgbClr val="940106"/>
                </a:solidFill>
                <a:latin typeface="Arial" charset="0"/>
                <a:cs typeface="+mn-cs"/>
              </a:rPr>
              <a:t>cosmological hierarchy, then there may be a maximum radius out to which</a:t>
            </a:r>
          </a:p>
          <a:p>
            <a:pPr algn="ctr">
              <a:defRPr/>
            </a:pPr>
            <a:r>
              <a:rPr lang="en-US" sz="1800">
                <a:solidFill>
                  <a:srgbClr val="940106"/>
                </a:solidFill>
                <a:latin typeface="Arial" charset="0"/>
                <a:cs typeface="+mn-cs"/>
              </a:rPr>
              <a:t>the disk has so far been built (e. g., Larson 1976, MNRAS, 176, 31).</a:t>
            </a:r>
          </a:p>
          <a:p>
            <a:pPr algn="ctr">
              <a:defRPr/>
            </a:pPr>
            <a:endParaRPr lang="en-US" sz="1400">
              <a:latin typeface="Arial" charset="0"/>
              <a:cs typeface="+mn-cs"/>
            </a:endParaRPr>
          </a:p>
          <a:p>
            <a:pPr algn="ctr">
              <a:defRPr/>
            </a:pPr>
            <a:r>
              <a:rPr lang="en-US" sz="1800">
                <a:solidFill>
                  <a:srgbClr val="62321E"/>
                </a:solidFill>
                <a:latin typeface="Arial" charset="0"/>
                <a:cs typeface="+mn-cs"/>
              </a:rPr>
              <a:t>Whether for this reason or not, V(r) drops </a:t>
            </a:r>
            <a:r>
              <a:rPr lang="en-US" sz="1800">
                <a:solidFill>
                  <a:srgbClr val="62321E"/>
                </a:solidFill>
                <a:latin typeface="Arial" charset="0"/>
                <a:cs typeface="+mn-cs"/>
                <a:sym typeface="Symbol" charset="0"/>
              </a:rPr>
              <a:t></a:t>
            </a:r>
            <a:r>
              <a:rPr lang="en-US" sz="1800">
                <a:solidFill>
                  <a:srgbClr val="62321E"/>
                </a:solidFill>
                <a:latin typeface="Arial" charset="0"/>
                <a:cs typeface="+mn-cs"/>
              </a:rPr>
              <a:t> density truncations are sometimes seen.</a:t>
            </a:r>
            <a:endParaRPr lang="en-US" sz="2000">
              <a:solidFill>
                <a:srgbClr val="62321E"/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026" descr="Freeman-Or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675" y="0"/>
            <a:ext cx="53768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00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7" name="Text Box 3"/>
          <p:cNvSpPr txBox="1">
            <a:spLocks noChangeArrowheads="1"/>
          </p:cNvSpPr>
          <p:nvPr/>
        </p:nvSpPr>
        <p:spPr bwMode="auto">
          <a:xfrm>
            <a:off x="457200" y="350838"/>
            <a:ext cx="8229600" cy="6292850"/>
          </a:xfrm>
          <a:prstGeom prst="rect">
            <a:avLst/>
          </a:prstGeom>
          <a:solidFill>
            <a:srgbClr val="C8ACE3"/>
          </a:solidFill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endParaRPr lang="en-US" sz="1800">
              <a:solidFill>
                <a:srgbClr val="6A0084"/>
              </a:solidFill>
              <a:latin typeface="Arial" charset="0"/>
              <a:cs typeface="+mn-cs"/>
            </a:endParaRPr>
          </a:p>
          <a:p>
            <a:pPr algn="ctr">
              <a:defRPr/>
            </a:pPr>
            <a:r>
              <a:rPr lang="en-US" u="sng">
                <a:solidFill>
                  <a:srgbClr val="6A0084"/>
                </a:solidFill>
                <a:latin typeface="Arial" charset="0"/>
                <a:cs typeface="+mn-cs"/>
              </a:rPr>
              <a:t>Underlying Moral</a:t>
            </a:r>
            <a:endParaRPr lang="en-US" sz="1800" u="sng">
              <a:solidFill>
                <a:srgbClr val="6A0084"/>
              </a:solidFill>
              <a:latin typeface="Arial" charset="0"/>
              <a:cs typeface="+mn-cs"/>
            </a:endParaRPr>
          </a:p>
          <a:p>
            <a:pPr algn="ctr">
              <a:defRPr/>
            </a:pPr>
            <a:endParaRPr lang="en-US" sz="1800">
              <a:solidFill>
                <a:srgbClr val="6A0084"/>
              </a:solidFill>
              <a:latin typeface="Arial" charset="0"/>
              <a:cs typeface="+mn-cs"/>
            </a:endParaRPr>
          </a:p>
          <a:p>
            <a:pPr algn="ctr">
              <a:defRPr/>
            </a:pPr>
            <a:r>
              <a:rPr lang="en-US" sz="1800">
                <a:solidFill>
                  <a:srgbClr val="6A0084"/>
                </a:solidFill>
                <a:latin typeface="Arial" charset="0"/>
                <a:cs typeface="+mn-cs"/>
              </a:rPr>
              <a:t>Disks are much more complicated than ellipticals:</a:t>
            </a:r>
          </a:p>
          <a:p>
            <a:pPr algn="ctr">
              <a:defRPr/>
            </a:pPr>
            <a:r>
              <a:rPr lang="en-US" sz="1800">
                <a:solidFill>
                  <a:srgbClr val="6A0084"/>
                </a:solidFill>
                <a:latin typeface="Arial" charset="0"/>
                <a:cs typeface="+mn-cs"/>
              </a:rPr>
              <a:t>Mergers + violent relaxation smooth out the structure</a:t>
            </a:r>
          </a:p>
          <a:p>
            <a:pPr algn="ctr">
              <a:defRPr/>
            </a:pPr>
            <a:r>
              <a:rPr lang="en-US" sz="1800">
                <a:solidFill>
                  <a:srgbClr val="6A0084"/>
                </a:solidFill>
                <a:latin typeface="Arial" charset="0"/>
                <a:cs typeface="+mn-cs"/>
              </a:rPr>
              <a:t>and erase much of the </a:t>
            </a:r>
            <a:r>
              <a:rPr lang="ja-JP" altLang="en-US" sz="1800">
                <a:solidFill>
                  <a:srgbClr val="6A0084"/>
                </a:solidFill>
                <a:latin typeface="Arial" charset="0"/>
                <a:cs typeface="+mn-cs"/>
              </a:rPr>
              <a:t>“</a:t>
            </a:r>
            <a:r>
              <a:rPr lang="en-US" sz="1800">
                <a:solidFill>
                  <a:srgbClr val="6A0084"/>
                </a:solidFill>
                <a:latin typeface="Arial" charset="0"/>
                <a:cs typeface="+mn-cs"/>
              </a:rPr>
              <a:t>memory</a:t>
            </a:r>
            <a:r>
              <a:rPr lang="ja-JP" altLang="en-US" sz="1800">
                <a:solidFill>
                  <a:srgbClr val="6A0084"/>
                </a:solidFill>
                <a:latin typeface="Arial" charset="0"/>
                <a:cs typeface="+mn-cs"/>
              </a:rPr>
              <a:t>”</a:t>
            </a:r>
            <a:r>
              <a:rPr lang="en-US" sz="1800">
                <a:solidFill>
                  <a:srgbClr val="6A0084"/>
                </a:solidFill>
                <a:latin typeface="Arial" charset="0"/>
                <a:cs typeface="+mn-cs"/>
              </a:rPr>
              <a:t> of the previous formation history.</a:t>
            </a:r>
          </a:p>
          <a:p>
            <a:pPr algn="ctr">
              <a:defRPr/>
            </a:pPr>
            <a:endParaRPr lang="en-US" sz="1800">
              <a:solidFill>
                <a:srgbClr val="6A0084"/>
              </a:solidFill>
              <a:latin typeface="Arial" charset="0"/>
              <a:cs typeface="+mn-cs"/>
            </a:endParaRPr>
          </a:p>
          <a:p>
            <a:pPr algn="ctr">
              <a:defRPr/>
            </a:pPr>
            <a:r>
              <a:rPr lang="en-US" sz="1800">
                <a:solidFill>
                  <a:srgbClr val="6A0084"/>
                </a:solidFill>
                <a:latin typeface="Arial" charset="0"/>
                <a:cs typeface="+mn-cs"/>
              </a:rPr>
              <a:t>Disks have many more evolution processes:</a:t>
            </a:r>
          </a:p>
          <a:p>
            <a:pPr algn="ctr">
              <a:defRPr/>
            </a:pPr>
            <a:r>
              <a:rPr lang="en-US" sz="1800">
                <a:solidFill>
                  <a:srgbClr val="6A0084"/>
                </a:solidFill>
                <a:latin typeface="Arial" charset="0"/>
                <a:cs typeface="+mn-cs"/>
              </a:rPr>
              <a:t>cosmologial accretion;</a:t>
            </a:r>
          </a:p>
          <a:p>
            <a:pPr algn="ctr">
              <a:defRPr/>
            </a:pPr>
            <a:r>
              <a:rPr lang="en-US" sz="1800">
                <a:solidFill>
                  <a:srgbClr val="6A0084"/>
                </a:solidFill>
                <a:latin typeface="Arial" charset="0"/>
                <a:cs typeface="+mn-cs"/>
              </a:rPr>
              <a:t>gas dissipation;</a:t>
            </a:r>
          </a:p>
          <a:p>
            <a:pPr algn="ctr">
              <a:defRPr/>
            </a:pPr>
            <a:r>
              <a:rPr lang="en-US" sz="1800">
                <a:solidFill>
                  <a:srgbClr val="6A0084"/>
                </a:solidFill>
                <a:latin typeface="Arial" charset="0"/>
                <a:cs typeface="+mn-cs"/>
              </a:rPr>
              <a:t>secular structural evolution </a:t>
            </a:r>
            <a:r>
              <a:rPr lang="en-US" sz="1800">
                <a:solidFill>
                  <a:srgbClr val="6A0084"/>
                </a:solidFill>
                <a:latin typeface="Arial" charset="0"/>
                <a:cs typeface="+mn-cs"/>
                <a:sym typeface="Symbol" charset="0"/>
              </a:rPr>
              <a:t></a:t>
            </a:r>
            <a:endParaRPr lang="en-US" sz="1800">
              <a:solidFill>
                <a:srgbClr val="6A0084"/>
              </a:solidFill>
              <a:latin typeface="Arial" charset="0"/>
              <a:cs typeface="+mn-cs"/>
            </a:endParaRPr>
          </a:p>
          <a:p>
            <a:pPr algn="ctr">
              <a:defRPr/>
            </a:pPr>
            <a:r>
              <a:rPr lang="en-US" sz="1800">
                <a:solidFill>
                  <a:srgbClr val="6A0084"/>
                </a:solidFill>
                <a:latin typeface="Arial" charset="0"/>
                <a:cs typeface="+mn-cs"/>
              </a:rPr>
              <a:t>spiral, bar, ring, oval, and other structures;</a:t>
            </a:r>
          </a:p>
          <a:p>
            <a:pPr algn="ctr">
              <a:defRPr/>
            </a:pPr>
            <a:r>
              <a:rPr lang="en-US" sz="1800">
                <a:solidFill>
                  <a:srgbClr val="6A0084"/>
                </a:solidFill>
                <a:latin typeface="Arial" charset="0"/>
                <a:cs typeface="+mn-cs"/>
              </a:rPr>
              <a:t>star formation;</a:t>
            </a:r>
          </a:p>
          <a:p>
            <a:pPr algn="ctr">
              <a:defRPr/>
            </a:pPr>
            <a:r>
              <a:rPr lang="en-US" sz="1800">
                <a:solidFill>
                  <a:srgbClr val="6A0084"/>
                </a:solidFill>
                <a:latin typeface="Arial" charset="0"/>
                <a:cs typeface="+mn-cs"/>
              </a:rPr>
              <a:t>instabilities;</a:t>
            </a:r>
          </a:p>
          <a:p>
            <a:pPr algn="ctr">
              <a:defRPr/>
            </a:pPr>
            <a:r>
              <a:rPr lang="en-US" sz="1800">
                <a:solidFill>
                  <a:srgbClr val="6A0084"/>
                </a:solidFill>
                <a:latin typeface="Arial" charset="0"/>
                <a:cs typeface="+mn-cs"/>
              </a:rPr>
              <a:t>et (lots of) c.,</a:t>
            </a:r>
          </a:p>
          <a:p>
            <a:pPr algn="ctr">
              <a:defRPr/>
            </a:pPr>
            <a:r>
              <a:rPr lang="en-US" sz="1800">
                <a:solidFill>
                  <a:srgbClr val="6A0084"/>
                </a:solidFill>
                <a:latin typeface="Arial" charset="0"/>
                <a:cs typeface="+mn-cs"/>
              </a:rPr>
              <a:t>and all of these can and do depend on radius.</a:t>
            </a:r>
          </a:p>
          <a:p>
            <a:pPr algn="ctr">
              <a:defRPr/>
            </a:pPr>
            <a:endParaRPr lang="en-US" sz="1800">
              <a:solidFill>
                <a:srgbClr val="6A0084"/>
              </a:solidFill>
              <a:latin typeface="Arial" charset="0"/>
              <a:cs typeface="+mn-cs"/>
            </a:endParaRPr>
          </a:p>
          <a:p>
            <a:pPr algn="ctr">
              <a:defRPr/>
            </a:pPr>
            <a:r>
              <a:rPr lang="en-US" sz="1800">
                <a:solidFill>
                  <a:srgbClr val="6A0084"/>
                </a:solidFill>
                <a:latin typeface="Arial" charset="0"/>
                <a:cs typeface="+mn-cs"/>
              </a:rPr>
              <a:t>We know much less about disks than we do about ellipticals.</a:t>
            </a:r>
          </a:p>
          <a:p>
            <a:pPr algn="ctr">
              <a:defRPr/>
            </a:pPr>
            <a:endParaRPr lang="en-US" sz="1800">
              <a:solidFill>
                <a:srgbClr val="6A0084"/>
              </a:solidFill>
              <a:latin typeface="Arial" charset="0"/>
              <a:cs typeface="+mn-cs"/>
            </a:endParaRPr>
          </a:p>
          <a:p>
            <a:pPr algn="ctr">
              <a:defRPr/>
            </a:pPr>
            <a:r>
              <a:rPr lang="en-US" sz="1800">
                <a:solidFill>
                  <a:srgbClr val="6A0084"/>
                </a:solidFill>
                <a:latin typeface="Arial" charset="0"/>
                <a:cs typeface="+mn-cs"/>
              </a:rPr>
              <a:t>We need to be satisfied with squishier answers to scientific questions,</a:t>
            </a:r>
          </a:p>
          <a:p>
            <a:pPr algn="ctr">
              <a:defRPr/>
            </a:pPr>
            <a:r>
              <a:rPr lang="en-US" sz="1800">
                <a:solidFill>
                  <a:srgbClr val="6A0084"/>
                </a:solidFill>
                <a:latin typeface="Arial" charset="0"/>
                <a:cs typeface="+mn-cs"/>
              </a:rPr>
              <a:t>because less rigor is possible.</a:t>
            </a:r>
          </a:p>
          <a:p>
            <a:pPr algn="ctr">
              <a:defRPr/>
            </a:pPr>
            <a:endParaRPr lang="en-US" sz="2000">
              <a:solidFill>
                <a:srgbClr val="62321E"/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1026" descr="N5907-Warp"/>
          <p:cNvPicPr>
            <a:picLocks noChangeAspect="1" noChangeArrowheads="1"/>
          </p:cNvPicPr>
          <p:nvPr/>
        </p:nvPicPr>
        <p:blipFill>
          <a:blip r:embed="rId2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963" y="914400"/>
            <a:ext cx="5122862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Picture 1027" descr="NGC_5907-I-gri-lbf2004"/>
          <p:cNvPicPr>
            <a:picLocks noChangeAspect="1" noChangeArrowheads="1"/>
          </p:cNvPicPr>
          <p:nvPr/>
        </p:nvPicPr>
        <p:blipFill>
          <a:blip r:embed="rId3">
            <a:lum contras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65200"/>
            <a:ext cx="3906838" cy="55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5892" name="Text Box 1028"/>
          <p:cNvSpPr txBox="1">
            <a:spLocks noChangeArrowheads="1"/>
          </p:cNvSpPr>
          <p:nvPr/>
        </p:nvSpPr>
        <p:spPr bwMode="auto">
          <a:xfrm>
            <a:off x="0" y="76200"/>
            <a:ext cx="9144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>
                <a:solidFill>
                  <a:schemeClr val="bg1"/>
                </a:solidFill>
                <a:latin typeface="Arial" charset="0"/>
                <a:cs typeface="+mn-cs"/>
              </a:rPr>
              <a:t>Many spiral galaxies have HI warps that start at the </a:t>
            </a:r>
          </a:p>
          <a:p>
            <a:pPr algn="ctr">
              <a:defRPr/>
            </a:pPr>
            <a:r>
              <a:rPr lang="en-US">
                <a:solidFill>
                  <a:schemeClr val="bg1"/>
                </a:solidFill>
                <a:latin typeface="Arial" charset="0"/>
                <a:cs typeface="+mn-cs"/>
              </a:rPr>
              <a:t>outer edges of the optical disks (van der Kruit &amp; Freeman 2011).</a:t>
            </a:r>
            <a:endParaRPr lang="en-US">
              <a:cs typeface="+mn-cs"/>
            </a:endParaRPr>
          </a:p>
        </p:txBody>
      </p:sp>
      <p:sp>
        <p:nvSpPr>
          <p:cNvPr id="165893" name="Text Box 1029"/>
          <p:cNvSpPr txBox="1">
            <a:spLocks noChangeArrowheads="1"/>
          </p:cNvSpPr>
          <p:nvPr/>
        </p:nvSpPr>
        <p:spPr bwMode="auto">
          <a:xfrm>
            <a:off x="139700" y="914400"/>
            <a:ext cx="1384300" cy="3968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solidFill>
                  <a:srgbClr val="FFD89F"/>
                </a:solidFill>
                <a:latin typeface="Arial" charset="0"/>
                <a:cs typeface="+mn-cs"/>
              </a:rPr>
              <a:t>NGC 5907</a:t>
            </a:r>
            <a:endParaRPr lang="en-US">
              <a:cs typeface="+mn-cs"/>
            </a:endParaRPr>
          </a:p>
        </p:txBody>
      </p:sp>
      <p:sp>
        <p:nvSpPr>
          <p:cNvPr id="165894" name="Text Box 1030"/>
          <p:cNvSpPr txBox="1">
            <a:spLocks noChangeArrowheads="1"/>
          </p:cNvSpPr>
          <p:nvPr/>
        </p:nvSpPr>
        <p:spPr bwMode="auto">
          <a:xfrm>
            <a:off x="5867400" y="6461125"/>
            <a:ext cx="3276600" cy="3968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solidFill>
                  <a:srgbClr val="FFD89F"/>
                </a:solidFill>
                <a:latin typeface="Arial" charset="0"/>
                <a:cs typeface="+mn-cs"/>
              </a:rPr>
              <a:t>Sancisi 1976, A&amp;A, 53, 159</a:t>
            </a:r>
            <a:endParaRPr lang="en-US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3" descr="N5907-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46188"/>
            <a:ext cx="8839200" cy="530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2" name="Text Box 4"/>
          <p:cNvSpPr txBox="1">
            <a:spLocks noChangeArrowheads="1"/>
          </p:cNvSpPr>
          <p:nvPr/>
        </p:nvSpPr>
        <p:spPr bwMode="auto">
          <a:xfrm>
            <a:off x="0" y="228600"/>
            <a:ext cx="9144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>
                <a:latin typeface="Arial" charset="0"/>
                <a:cs typeface="+mn-cs"/>
              </a:rPr>
              <a:t>Casertano 1983, MNRAS, 203, 735: V(r) drops at the edge of the</a:t>
            </a:r>
          </a:p>
          <a:p>
            <a:pPr>
              <a:defRPr/>
            </a:pPr>
            <a:r>
              <a:rPr lang="en-US">
                <a:latin typeface="Arial" charset="0"/>
                <a:cs typeface="+mn-cs"/>
              </a:rPr>
              <a:t>optical disk </a:t>
            </a:r>
            <a:r>
              <a:rPr lang="en-US">
                <a:latin typeface="Arial" charset="0"/>
                <a:cs typeface="+mn-cs"/>
                <a:sym typeface="Symbol" charset="0"/>
              </a:rPr>
              <a:t> disk density is (at least somewhat) truncated there.</a:t>
            </a:r>
            <a:r>
              <a:rPr lang="en-US">
                <a:latin typeface="Arial" charset="0"/>
                <a:cs typeface="+mn-cs"/>
              </a:rPr>
              <a:t> </a:t>
            </a:r>
            <a:endParaRPr lang="en-US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Text Box 1026"/>
          <p:cNvSpPr txBox="1">
            <a:spLocks noChangeArrowheads="1"/>
          </p:cNvSpPr>
          <p:nvPr/>
        </p:nvSpPr>
        <p:spPr bwMode="auto">
          <a:xfrm>
            <a:off x="0" y="228600"/>
            <a:ext cx="9144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>
                <a:solidFill>
                  <a:srgbClr val="FF001B"/>
                </a:solidFill>
                <a:latin typeface="Arial" charset="0"/>
                <a:cs typeface="+mn-cs"/>
              </a:rPr>
              <a:t>Casertano 1983, MNRAS, 203, 735:</a:t>
            </a:r>
          </a:p>
          <a:p>
            <a:pPr algn="ctr">
              <a:defRPr/>
            </a:pPr>
            <a:r>
              <a:rPr lang="en-US">
                <a:solidFill>
                  <a:srgbClr val="FF001B"/>
                </a:solidFill>
                <a:latin typeface="Arial" charset="0"/>
                <a:cs typeface="+mn-cs"/>
              </a:rPr>
              <a:t>Generic outward drop in V(r) when a disk is truncated </a:t>
            </a:r>
            <a:endParaRPr lang="en-US">
              <a:solidFill>
                <a:srgbClr val="FF001B"/>
              </a:solidFill>
              <a:cs typeface="+mn-cs"/>
            </a:endParaRPr>
          </a:p>
        </p:txBody>
      </p:sp>
      <p:pic>
        <p:nvPicPr>
          <p:cNvPr id="76803" name="Picture 1027" descr="TruncatedExp-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8686800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64" name="Text Box 1028"/>
          <p:cNvSpPr txBox="1">
            <a:spLocks noChangeArrowheads="1"/>
          </p:cNvSpPr>
          <p:nvPr/>
        </p:nvSpPr>
        <p:spPr bwMode="auto">
          <a:xfrm>
            <a:off x="0" y="5867400"/>
            <a:ext cx="9144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>
                <a:solidFill>
                  <a:srgbClr val="FF001B"/>
                </a:solidFill>
                <a:latin typeface="Arial" charset="0"/>
                <a:cs typeface="+mn-cs"/>
              </a:rPr>
              <a:t>Nobody has followed up on these hints.</a:t>
            </a:r>
          </a:p>
          <a:p>
            <a:pPr algn="ctr">
              <a:defRPr/>
            </a:pPr>
            <a:r>
              <a:rPr lang="en-US">
                <a:solidFill>
                  <a:srgbClr val="FF001B"/>
                </a:solidFill>
                <a:latin typeface="Arial" charset="0"/>
                <a:cs typeface="+mn-cs"/>
              </a:rPr>
              <a:t>In fact, HI work is </a:t>
            </a:r>
            <a:r>
              <a:rPr lang="en-US" u="sng">
                <a:solidFill>
                  <a:srgbClr val="FF001B"/>
                </a:solidFill>
                <a:latin typeface="Arial" charset="0"/>
                <a:cs typeface="+mn-cs"/>
              </a:rPr>
              <a:t>sadly neglected</a:t>
            </a:r>
            <a:r>
              <a:rPr lang="en-US">
                <a:solidFill>
                  <a:srgbClr val="FF001B"/>
                </a:solidFill>
                <a:latin typeface="Arial" charset="0"/>
                <a:cs typeface="+mn-cs"/>
              </a:rPr>
              <a:t> in recent years.</a:t>
            </a:r>
            <a:endParaRPr lang="en-US">
              <a:solidFill>
                <a:srgbClr val="FF001B"/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Text Box 1026"/>
          <p:cNvSpPr txBox="1">
            <a:spLocks noChangeArrowheads="1"/>
          </p:cNvSpPr>
          <p:nvPr/>
        </p:nvSpPr>
        <p:spPr bwMode="auto">
          <a:xfrm>
            <a:off x="6477000" y="5867400"/>
            <a:ext cx="228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>
                <a:latin typeface="Times New Roman" charset="0"/>
                <a:cs typeface="+mn-cs"/>
              </a:rPr>
              <a:t>Annual Reviews</a:t>
            </a:r>
          </a:p>
        </p:txBody>
      </p:sp>
      <p:pic>
        <p:nvPicPr>
          <p:cNvPr id="78850" name="Picture 1027" descr="vanderKruit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33400"/>
            <a:ext cx="8229600" cy="568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1026" descr="Bottema-Abstra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4935538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5" name="Picture 1027" descr="Bottema-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981200"/>
            <a:ext cx="5251450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916" name="Text Box 1028"/>
          <p:cNvSpPr txBox="1">
            <a:spLocks noChangeArrowheads="1"/>
          </p:cNvSpPr>
          <p:nvPr/>
        </p:nvSpPr>
        <p:spPr bwMode="auto">
          <a:xfrm>
            <a:off x="4724400" y="4554538"/>
            <a:ext cx="4267200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>
                <a:solidFill>
                  <a:srgbClr val="FF001B"/>
                </a:solidFill>
                <a:latin typeface="Arial" charset="0"/>
                <a:cs typeface="+mn-cs"/>
              </a:rPr>
              <a:t>Caution: </a:t>
            </a:r>
          </a:p>
          <a:p>
            <a:pPr algn="ctr">
              <a:defRPr/>
            </a:pPr>
            <a:r>
              <a:rPr lang="en-US" sz="1800">
                <a:solidFill>
                  <a:srgbClr val="FF001B"/>
                </a:solidFill>
                <a:latin typeface="Arial" charset="0"/>
                <a:cs typeface="+mn-cs"/>
              </a:rPr>
              <a:t>If the disk inclination changes </a:t>
            </a:r>
          </a:p>
          <a:p>
            <a:pPr algn="ctr">
              <a:defRPr/>
            </a:pPr>
            <a:r>
              <a:rPr lang="en-US" sz="1800">
                <a:solidFill>
                  <a:srgbClr val="FF001B"/>
                </a:solidFill>
                <a:latin typeface="Arial" charset="0"/>
                <a:cs typeface="+mn-cs"/>
              </a:rPr>
              <a:t>in the warp,</a:t>
            </a:r>
          </a:p>
          <a:p>
            <a:pPr algn="ctr">
              <a:defRPr/>
            </a:pPr>
            <a:r>
              <a:rPr lang="en-US" sz="1800">
                <a:solidFill>
                  <a:srgbClr val="FF001B"/>
                </a:solidFill>
                <a:latin typeface="Arial" charset="0"/>
                <a:cs typeface="+mn-cs"/>
              </a:rPr>
              <a:t>then apparent changes in V(r)</a:t>
            </a:r>
          </a:p>
          <a:p>
            <a:pPr algn="ctr">
              <a:defRPr/>
            </a:pPr>
            <a:r>
              <a:rPr lang="en-US" sz="1800">
                <a:solidFill>
                  <a:srgbClr val="FF001B"/>
                </a:solidFill>
                <a:latin typeface="Arial" charset="0"/>
                <a:cs typeface="+mn-cs"/>
              </a:rPr>
              <a:t>may not reflect changes in disk density.</a:t>
            </a:r>
            <a:endParaRPr lang="en-US">
              <a:solidFill>
                <a:srgbClr val="FF001B"/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3" descr="N4244-SDSS-cr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685800"/>
            <a:ext cx="4489450" cy="314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9" name="Picture 5" descr="Olling-P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673100"/>
            <a:ext cx="3940175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0" name="Picture 6" descr="Olling-P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4073525"/>
            <a:ext cx="4648200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43" name="Line 7"/>
          <p:cNvSpPr>
            <a:spLocks noChangeShapeType="1"/>
          </p:cNvSpPr>
          <p:nvPr/>
        </p:nvSpPr>
        <p:spPr bwMode="auto">
          <a:xfrm>
            <a:off x="6261100" y="3124200"/>
            <a:ext cx="0" cy="609600"/>
          </a:xfrm>
          <a:prstGeom prst="line">
            <a:avLst/>
          </a:prstGeom>
          <a:noFill/>
          <a:ln w="38100">
            <a:solidFill>
              <a:srgbClr val="FFFF0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67944" name="Line 8"/>
          <p:cNvSpPr>
            <a:spLocks noChangeShapeType="1"/>
          </p:cNvSpPr>
          <p:nvPr/>
        </p:nvSpPr>
        <p:spPr bwMode="auto">
          <a:xfrm>
            <a:off x="7924800" y="1143000"/>
            <a:ext cx="25400" cy="2590800"/>
          </a:xfrm>
          <a:prstGeom prst="line">
            <a:avLst/>
          </a:prstGeom>
          <a:noFill/>
          <a:ln w="38100">
            <a:solidFill>
              <a:srgbClr val="FFFF0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67945" name="Text Box 9"/>
          <p:cNvSpPr txBox="1">
            <a:spLocks noChangeArrowheads="1"/>
          </p:cNvSpPr>
          <p:nvPr/>
        </p:nvSpPr>
        <p:spPr bwMode="auto">
          <a:xfrm>
            <a:off x="4983163" y="5988050"/>
            <a:ext cx="4084637" cy="641350"/>
          </a:xfrm>
          <a:prstGeom prst="rect">
            <a:avLst/>
          </a:prstGeom>
          <a:solidFill>
            <a:srgbClr val="FFFF0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>
                <a:latin typeface="Arial" charset="0"/>
                <a:cs typeface="+mn-cs"/>
              </a:rPr>
              <a:t>Again, the rotation velocity drops</a:t>
            </a:r>
          </a:p>
          <a:p>
            <a:pPr algn="ctr">
              <a:defRPr/>
            </a:pPr>
            <a:r>
              <a:rPr lang="en-US" sz="1800">
                <a:latin typeface="Arial" charset="0"/>
                <a:cs typeface="+mn-cs"/>
              </a:rPr>
              <a:t>slightly at the edge of the optical disk. </a:t>
            </a:r>
            <a:endParaRPr lang="en-US">
              <a:cs typeface="+mn-cs"/>
            </a:endParaRPr>
          </a:p>
        </p:txBody>
      </p:sp>
      <p:sp>
        <p:nvSpPr>
          <p:cNvPr id="167946" name="Text Box 10"/>
          <p:cNvSpPr txBox="1">
            <a:spLocks noChangeArrowheads="1"/>
          </p:cNvSpPr>
          <p:nvPr/>
        </p:nvSpPr>
        <p:spPr bwMode="auto">
          <a:xfrm>
            <a:off x="304800" y="166688"/>
            <a:ext cx="8382000" cy="366712"/>
          </a:xfrm>
          <a:prstGeom prst="rect">
            <a:avLst/>
          </a:prstGeom>
          <a:solidFill>
            <a:srgbClr val="FFFF0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>
                <a:latin typeface="Arial" charset="0"/>
                <a:cs typeface="+mn-cs"/>
              </a:rPr>
              <a:t>NGC 4244 HI disk flares vertically starting at the edge of the optical disk. </a:t>
            </a:r>
            <a:endParaRPr lang="en-US">
              <a:cs typeface="+mn-cs"/>
            </a:endParaRPr>
          </a:p>
        </p:txBody>
      </p:sp>
      <p:sp>
        <p:nvSpPr>
          <p:cNvPr id="167947" name="Text Box 11"/>
          <p:cNvSpPr txBox="1">
            <a:spLocks noChangeArrowheads="1"/>
          </p:cNvSpPr>
          <p:nvPr/>
        </p:nvSpPr>
        <p:spPr bwMode="auto">
          <a:xfrm>
            <a:off x="4800600" y="762000"/>
            <a:ext cx="3505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>
                <a:latin typeface="Arial" charset="0"/>
                <a:cs typeface="+mn-cs"/>
              </a:rPr>
              <a:t>Olling 1996, AJ, 112, 457</a:t>
            </a:r>
            <a:r>
              <a:rPr lang="en-US" sz="1800">
                <a:latin typeface="Arial" charset="0"/>
                <a:cs typeface="+mn-cs"/>
              </a:rPr>
              <a:t> </a:t>
            </a:r>
            <a:endParaRPr lang="en-US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04" name="Text Box 1032"/>
          <p:cNvSpPr txBox="1">
            <a:spLocks noChangeArrowheads="1"/>
          </p:cNvSpPr>
          <p:nvPr/>
        </p:nvSpPr>
        <p:spPr bwMode="auto">
          <a:xfrm>
            <a:off x="304800" y="166688"/>
            <a:ext cx="8382000" cy="366712"/>
          </a:xfrm>
          <a:prstGeom prst="rect">
            <a:avLst/>
          </a:prstGeom>
          <a:solidFill>
            <a:srgbClr val="FFFF0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>
                <a:latin typeface="Arial" charset="0"/>
                <a:cs typeface="+mn-cs"/>
              </a:rPr>
              <a:t>NGC 4244 HI disk flares vertically starting at the edge of the optical disk. </a:t>
            </a:r>
            <a:endParaRPr lang="en-US">
              <a:cs typeface="+mn-cs"/>
            </a:endParaRPr>
          </a:p>
        </p:txBody>
      </p:sp>
      <p:pic>
        <p:nvPicPr>
          <p:cNvPr id="81923" name="Picture 1034" descr="Olling-Fla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52475"/>
            <a:ext cx="8382000" cy="597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3" name="Text Box 1031"/>
          <p:cNvSpPr txBox="1">
            <a:spLocks noChangeArrowheads="1"/>
          </p:cNvSpPr>
          <p:nvPr/>
        </p:nvSpPr>
        <p:spPr bwMode="auto">
          <a:xfrm>
            <a:off x="2438400" y="977900"/>
            <a:ext cx="3276600" cy="274638"/>
          </a:xfrm>
          <a:prstGeom prst="rect">
            <a:avLst/>
          </a:prstGeom>
          <a:solidFill>
            <a:srgbClr val="FFFF0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>
                <a:latin typeface="Arial" charset="0"/>
                <a:cs typeface="+mn-cs"/>
              </a:rPr>
              <a:t>Gas velocity dispersion stays constant. </a:t>
            </a:r>
            <a:endParaRPr lang="en-US" sz="1200">
              <a:cs typeface="+mn-cs"/>
            </a:endParaRPr>
          </a:p>
        </p:txBody>
      </p:sp>
      <p:sp>
        <p:nvSpPr>
          <p:cNvPr id="183302" name="Line 1030"/>
          <p:cNvSpPr>
            <a:spLocks noChangeShapeType="1"/>
          </p:cNvSpPr>
          <p:nvPr/>
        </p:nvSpPr>
        <p:spPr bwMode="auto">
          <a:xfrm>
            <a:off x="5105400" y="1295400"/>
            <a:ext cx="25400" cy="3810000"/>
          </a:xfrm>
          <a:prstGeom prst="line">
            <a:avLst/>
          </a:prstGeom>
          <a:noFill/>
          <a:ln w="38100">
            <a:solidFill>
              <a:srgbClr val="FFFF0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83305" name="Text Box 1033"/>
          <p:cNvSpPr txBox="1">
            <a:spLocks noChangeArrowheads="1"/>
          </p:cNvSpPr>
          <p:nvPr/>
        </p:nvSpPr>
        <p:spPr bwMode="auto">
          <a:xfrm>
            <a:off x="2851150" y="546100"/>
            <a:ext cx="3505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>
                <a:latin typeface="Arial" charset="0"/>
                <a:cs typeface="+mn-cs"/>
              </a:rPr>
              <a:t>Olling 1996, AJ, 112, 457</a:t>
            </a:r>
            <a:r>
              <a:rPr lang="en-US" sz="1800">
                <a:latin typeface="Arial" charset="0"/>
                <a:cs typeface="+mn-cs"/>
              </a:rPr>
              <a:t> </a:t>
            </a:r>
            <a:endParaRPr lang="en-US">
              <a:cs typeface="+mn-cs"/>
            </a:endParaRPr>
          </a:p>
        </p:txBody>
      </p:sp>
      <p:pic>
        <p:nvPicPr>
          <p:cNvPr id="81927" name="Picture 1026" descr="N4244-SDSS-cr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244850"/>
            <a:ext cx="2438400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7" name="Text Box 1035"/>
          <p:cNvSpPr txBox="1">
            <a:spLocks noChangeArrowheads="1"/>
          </p:cNvSpPr>
          <p:nvPr/>
        </p:nvSpPr>
        <p:spPr bwMode="auto">
          <a:xfrm>
            <a:off x="2133600" y="3448050"/>
            <a:ext cx="2971800" cy="822325"/>
          </a:xfrm>
          <a:prstGeom prst="rect">
            <a:avLst/>
          </a:prstGeom>
          <a:solidFill>
            <a:srgbClr val="FFFF0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>
                <a:latin typeface="Arial" charset="0"/>
                <a:cs typeface="+mn-cs"/>
              </a:rPr>
              <a:t>Disk restoring force gets weak at its outer edge.  Rounder halo restoring force to the disk plane is weak.  So the HI disk flares at constant velocity dispersion. </a:t>
            </a:r>
            <a:endParaRPr lang="en-US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561975" y="382588"/>
            <a:ext cx="8029575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AU">
                <a:solidFill>
                  <a:srgbClr val="CC0000"/>
                </a:solidFill>
                <a:latin typeface="Arial" charset="0"/>
                <a:cs typeface="+mn-cs"/>
              </a:rPr>
              <a:t>Recall: Kregel et al (2002, MNRAS, 334, 646) find  that</a:t>
            </a:r>
          </a:p>
          <a:p>
            <a:pPr algn="ctr">
              <a:defRPr/>
            </a:pPr>
            <a:r>
              <a:rPr lang="en-AU">
                <a:solidFill>
                  <a:srgbClr val="CC0000"/>
                </a:solidFill>
                <a:latin typeface="Arial" charset="0"/>
                <a:cs typeface="+mn-cs"/>
              </a:rPr>
              <a:t>R</a:t>
            </a:r>
            <a:r>
              <a:rPr lang="en-AU" baseline="-25000">
                <a:solidFill>
                  <a:srgbClr val="CC0000"/>
                </a:solidFill>
                <a:latin typeface="Arial" charset="0"/>
                <a:cs typeface="+mn-cs"/>
              </a:rPr>
              <a:t>max </a:t>
            </a:r>
            <a:r>
              <a:rPr lang="en-AU">
                <a:solidFill>
                  <a:srgbClr val="CC0000"/>
                </a:solidFill>
                <a:latin typeface="Arial" charset="0"/>
                <a:cs typeface="+mn-cs"/>
              </a:rPr>
              <a:t>/h</a:t>
            </a:r>
            <a:r>
              <a:rPr lang="en-AU" baseline="-25000">
                <a:solidFill>
                  <a:srgbClr val="CC0000"/>
                </a:solidFill>
                <a:latin typeface="Arial" charset="0"/>
                <a:cs typeface="+mn-cs"/>
              </a:rPr>
              <a:t>R</a:t>
            </a:r>
            <a:r>
              <a:rPr lang="en-AU">
                <a:solidFill>
                  <a:srgbClr val="CC0000"/>
                </a:solidFill>
                <a:latin typeface="Arial" charset="0"/>
                <a:cs typeface="+mn-cs"/>
              </a:rPr>
              <a:t> = 3.6 ± 0.6 for the 20 of 34 edge-on disk galaxies </a:t>
            </a:r>
          </a:p>
          <a:p>
            <a:pPr algn="ctr">
              <a:defRPr/>
            </a:pPr>
            <a:r>
              <a:rPr lang="en-AU">
                <a:solidFill>
                  <a:srgbClr val="CC0000"/>
                </a:solidFill>
                <a:latin typeface="Arial" charset="0"/>
                <a:cs typeface="+mn-cs"/>
              </a:rPr>
              <a:t>in which they see radial truncation.</a:t>
            </a:r>
            <a:endParaRPr lang="en-AU">
              <a:solidFill>
                <a:srgbClr val="F08A2B"/>
              </a:solidFill>
              <a:latin typeface="Arial" charset="0"/>
              <a:cs typeface="+mn-cs"/>
            </a:endParaRPr>
          </a:p>
          <a:p>
            <a:pPr algn="ctr">
              <a:defRPr/>
            </a:pPr>
            <a:endParaRPr lang="en-US">
              <a:latin typeface="Arial" charset="0"/>
              <a:cs typeface="+mn-cs"/>
            </a:endParaRPr>
          </a:p>
        </p:txBody>
      </p:sp>
      <p:pic>
        <p:nvPicPr>
          <p:cNvPr id="8294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133600"/>
            <a:ext cx="6400800" cy="457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4038600" y="5486400"/>
            <a:ext cx="3200400" cy="274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AU" sz="1200" b="1">
                <a:solidFill>
                  <a:srgbClr val="CC0000"/>
                </a:solidFill>
                <a:latin typeface="Arial" charset="0"/>
                <a:cs typeface="+mn-cs"/>
              </a:rPr>
              <a:t>van der Kruit &amp; Searle (1981a,b; 1982)</a:t>
            </a:r>
            <a:endParaRPr lang="en-US">
              <a:latin typeface="Arial" charset="0"/>
              <a:cs typeface="+mn-cs"/>
            </a:endParaRP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3862388" y="5486400"/>
            <a:ext cx="3286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cs typeface="+mn-cs"/>
                <a:sym typeface="Monotype Sorts" charset="0"/>
              </a:rPr>
              <a:t></a:t>
            </a:r>
            <a:endParaRPr lang="en-US">
              <a:cs typeface="+mn-cs"/>
            </a:endParaRPr>
          </a:p>
        </p:txBody>
      </p:sp>
      <p:sp>
        <p:nvSpPr>
          <p:cNvPr id="25608" name="Rectangle 8"/>
          <p:cNvSpPr>
            <a:spLocks noChangeArrowheads="1"/>
          </p:cNvSpPr>
          <p:nvPr/>
        </p:nvSpPr>
        <p:spPr bwMode="auto">
          <a:xfrm>
            <a:off x="4191000" y="4114800"/>
            <a:ext cx="32004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AU" sz="1200" b="1">
                <a:solidFill>
                  <a:srgbClr val="CC0000"/>
                </a:solidFill>
                <a:latin typeface="Arial" charset="0"/>
                <a:cs typeface="+mn-cs"/>
              </a:rPr>
              <a:t>limits for galaxies </a:t>
            </a:r>
          </a:p>
          <a:p>
            <a:pPr algn="ctr">
              <a:defRPr/>
            </a:pPr>
            <a:r>
              <a:rPr lang="en-AU" sz="1200" b="1">
                <a:solidFill>
                  <a:srgbClr val="CC0000"/>
                </a:solidFill>
                <a:latin typeface="Arial" charset="0"/>
                <a:cs typeface="+mn-cs"/>
              </a:rPr>
              <a:t>that did not show</a:t>
            </a:r>
          </a:p>
          <a:p>
            <a:pPr algn="ctr">
              <a:defRPr/>
            </a:pPr>
            <a:r>
              <a:rPr lang="en-AU" sz="1200" b="1">
                <a:solidFill>
                  <a:srgbClr val="CC0000"/>
                </a:solidFill>
                <a:latin typeface="Arial" charset="0"/>
                <a:cs typeface="+mn-cs"/>
              </a:rPr>
              <a:t>disk truncation</a:t>
            </a:r>
            <a:endParaRPr lang="en-US">
              <a:latin typeface="Arial" charset="0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 descr="Freeman-Hai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0" y="-19050"/>
            <a:ext cx="539115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Text Box 2"/>
          <p:cNvSpPr txBox="1">
            <a:spLocks noChangeArrowheads="1"/>
          </p:cNvSpPr>
          <p:nvPr/>
        </p:nvSpPr>
        <p:spPr bwMode="auto">
          <a:xfrm>
            <a:off x="304800" y="152400"/>
            <a:ext cx="8382000" cy="366713"/>
          </a:xfrm>
          <a:prstGeom prst="rect">
            <a:avLst/>
          </a:prstGeom>
          <a:solidFill>
            <a:srgbClr val="FFFF0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>
                <a:solidFill>
                  <a:srgbClr val="FF001B"/>
                </a:solidFill>
                <a:latin typeface="Arial" charset="0"/>
                <a:cs typeface="+mn-cs"/>
              </a:rPr>
              <a:t>Does the Milky Way Galaxy have an outer disk cutoff? </a:t>
            </a:r>
            <a:endParaRPr lang="en-US">
              <a:solidFill>
                <a:srgbClr val="FF001B"/>
              </a:solidFill>
              <a:cs typeface="+mn-cs"/>
            </a:endParaRPr>
          </a:p>
        </p:txBody>
      </p:sp>
      <p:sp>
        <p:nvSpPr>
          <p:cNvPr id="205834" name="Text Box 10"/>
          <p:cNvSpPr txBox="1">
            <a:spLocks noChangeArrowheads="1"/>
          </p:cNvSpPr>
          <p:nvPr/>
        </p:nvSpPr>
        <p:spPr bwMode="auto">
          <a:xfrm>
            <a:off x="0" y="685800"/>
            <a:ext cx="914400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>
                <a:latin typeface="ヒラギノ角ゴ ProN W3" charset="0"/>
                <a:cs typeface="+mn-cs"/>
              </a:rPr>
              <a:t/>
            </a:r>
            <a:r>
              <a:rPr lang="en-US" sz="1800">
                <a:latin typeface="Arial" charset="0"/>
                <a:cs typeface="+mn-cs"/>
              </a:rPr>
              <a:t>Chang, Ko, &amp; Peng 2011, ApJ, 740, 34 find from 2MASS star counts</a:t>
            </a:r>
          </a:p>
          <a:p>
            <a:pPr algn="ctr">
              <a:defRPr/>
            </a:pPr>
            <a:r>
              <a:rPr lang="en-US" sz="1800">
                <a:latin typeface="Arial" charset="0"/>
                <a:cs typeface="+mn-cs"/>
              </a:rPr>
              <a:t>that the exponential scale length of the Galactic thin disk is </a:t>
            </a:r>
            <a:r>
              <a:rPr lang="en-US" sz="1800">
                <a:solidFill>
                  <a:srgbClr val="009401"/>
                </a:solidFill>
                <a:latin typeface="Arial" charset="0"/>
                <a:cs typeface="+mn-cs"/>
              </a:rPr>
              <a:t>h</a:t>
            </a:r>
            <a:r>
              <a:rPr lang="en-US" sz="1800" baseline="-25000">
                <a:solidFill>
                  <a:srgbClr val="009401"/>
                </a:solidFill>
                <a:latin typeface="Arial" charset="0"/>
                <a:cs typeface="+mn-cs"/>
              </a:rPr>
              <a:t>R</a:t>
            </a:r>
            <a:r>
              <a:rPr lang="en-US" sz="1800">
                <a:solidFill>
                  <a:srgbClr val="009401"/>
                </a:solidFill>
                <a:latin typeface="Arial" charset="0"/>
                <a:cs typeface="+mn-cs"/>
              </a:rPr>
              <a:t> = 3.7 ± 1.0 kpc</a:t>
            </a:r>
            <a:r>
              <a:rPr lang="en-US" sz="1800">
                <a:latin typeface="Arial" charset="0"/>
                <a:cs typeface="+mn-cs"/>
              </a:rPr>
              <a:t>.</a:t>
            </a:r>
          </a:p>
          <a:p>
            <a:pPr algn="ctr">
              <a:defRPr/>
            </a:pPr>
            <a:r>
              <a:rPr lang="en-US" sz="1800">
                <a:solidFill>
                  <a:srgbClr val="FF001B"/>
                </a:solidFill>
                <a:latin typeface="Arial" charset="0"/>
                <a:cs typeface="+mn-cs"/>
              </a:rPr>
              <a:t>Then R</a:t>
            </a:r>
            <a:r>
              <a:rPr lang="en-US" sz="1800" baseline="-25000">
                <a:solidFill>
                  <a:srgbClr val="FF001B"/>
                </a:solidFill>
                <a:latin typeface="Arial" charset="0"/>
                <a:cs typeface="+mn-cs"/>
              </a:rPr>
              <a:t>max</a:t>
            </a:r>
            <a:r>
              <a:rPr lang="en-US" sz="1800">
                <a:solidFill>
                  <a:srgbClr val="FF001B"/>
                </a:solidFill>
                <a:latin typeface="Arial" charset="0"/>
                <a:cs typeface="+mn-cs"/>
              </a:rPr>
              <a:t>/h</a:t>
            </a:r>
            <a:r>
              <a:rPr lang="en-US" sz="1800" baseline="-25000">
                <a:solidFill>
                  <a:srgbClr val="FF001B"/>
                </a:solidFill>
                <a:latin typeface="Arial" charset="0"/>
                <a:cs typeface="+mn-cs"/>
              </a:rPr>
              <a:t>R</a:t>
            </a:r>
            <a:r>
              <a:rPr lang="en-US" sz="1800">
                <a:solidFill>
                  <a:srgbClr val="FF001B"/>
                </a:solidFill>
                <a:latin typeface="Arial" charset="0"/>
                <a:cs typeface="+mn-cs"/>
              </a:rPr>
              <a:t> = 3.6 ± 0.6 implies that R</a:t>
            </a:r>
            <a:r>
              <a:rPr lang="en-US" sz="1800" baseline="-25000">
                <a:solidFill>
                  <a:srgbClr val="FF001B"/>
                </a:solidFill>
                <a:latin typeface="Arial" charset="0"/>
                <a:cs typeface="+mn-cs"/>
              </a:rPr>
              <a:t>max</a:t>
            </a:r>
            <a:r>
              <a:rPr lang="en-US" sz="1800">
                <a:solidFill>
                  <a:srgbClr val="FF001B"/>
                </a:solidFill>
                <a:latin typeface="Arial" charset="0"/>
                <a:cs typeface="+mn-cs"/>
              </a:rPr>
              <a:t> = 13.3 ± 4.2 kpc. Do we have a cutoff there?</a:t>
            </a:r>
          </a:p>
          <a:p>
            <a:pPr algn="ctr">
              <a:defRPr/>
            </a:pPr>
            <a:r>
              <a:rPr lang="en-US" sz="1800">
                <a:latin typeface="Arial" charset="0"/>
                <a:cs typeface="+mn-cs"/>
              </a:rPr>
              <a:t>Kalberla &amp; Kerp (2009) find that the HI disk of the Galaxy is exponential with the </a:t>
            </a:r>
            <a:r>
              <a:rPr lang="en-US" sz="1800">
                <a:solidFill>
                  <a:srgbClr val="009401"/>
                </a:solidFill>
                <a:latin typeface="Arial" charset="0"/>
                <a:cs typeface="+mn-cs"/>
              </a:rPr>
              <a:t>above</a:t>
            </a:r>
            <a:r>
              <a:rPr lang="en-US" sz="1800">
                <a:latin typeface="Arial" charset="0"/>
                <a:cs typeface="+mn-cs"/>
              </a:rPr>
              <a:t> </a:t>
            </a:r>
          </a:p>
          <a:p>
            <a:pPr algn="ctr">
              <a:defRPr/>
            </a:pPr>
            <a:r>
              <a:rPr lang="en-US" sz="1800">
                <a:solidFill>
                  <a:srgbClr val="009401"/>
                </a:solidFill>
                <a:latin typeface="Arial" charset="0"/>
                <a:cs typeface="+mn-cs"/>
              </a:rPr>
              <a:t>scale length</a:t>
            </a:r>
            <a:r>
              <a:rPr lang="en-US" sz="1800">
                <a:latin typeface="Arial" charset="0"/>
                <a:cs typeface="+mn-cs"/>
              </a:rPr>
              <a:t> starting at the above R</a:t>
            </a:r>
            <a:r>
              <a:rPr lang="en-US" sz="1800" baseline="-25000">
                <a:latin typeface="Arial" charset="0"/>
                <a:cs typeface="+mn-cs"/>
              </a:rPr>
              <a:t>max</a:t>
            </a:r>
            <a:r>
              <a:rPr lang="en-US" sz="1800">
                <a:latin typeface="Arial" charset="0"/>
                <a:cs typeface="+mn-cs"/>
              </a:rPr>
              <a:t>. Does HI extend the stellar exponential outward?                                                             </a:t>
            </a:r>
          </a:p>
        </p:txBody>
      </p:sp>
      <p:sp>
        <p:nvSpPr>
          <p:cNvPr id="205832" name="Text Box 8"/>
          <p:cNvSpPr txBox="1">
            <a:spLocks noChangeArrowheads="1"/>
          </p:cNvSpPr>
          <p:nvPr/>
        </p:nvSpPr>
        <p:spPr bwMode="auto">
          <a:xfrm>
            <a:off x="2438400" y="4775200"/>
            <a:ext cx="3124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>
                <a:latin typeface="Arial" charset="0"/>
                <a:cs typeface="+mn-cs"/>
              </a:rPr>
              <a:t>Kalberla &amp; Kerp (2009, ARA&amp;A, 47, 27)</a:t>
            </a:r>
            <a:endParaRPr lang="en-US">
              <a:cs typeface="+mn-cs"/>
            </a:endParaRPr>
          </a:p>
        </p:txBody>
      </p:sp>
      <p:pic>
        <p:nvPicPr>
          <p:cNvPr id="83973" name="Picture 9" descr="MW-HI(r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149475"/>
            <a:ext cx="6781800" cy="471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35" name="Text Box 11"/>
          <p:cNvSpPr txBox="1">
            <a:spLocks noChangeArrowheads="1"/>
          </p:cNvSpPr>
          <p:nvPr/>
        </p:nvSpPr>
        <p:spPr bwMode="auto">
          <a:xfrm>
            <a:off x="6477000" y="2514600"/>
            <a:ext cx="26670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>
                <a:latin typeface="ヒラギノ角ゴ ProN W3" charset="0"/>
                <a:cs typeface="+mn-cs"/>
              </a:rPr>
              <a:t/>
            </a:r>
            <a:r>
              <a:rPr lang="en-US" sz="1800">
                <a:latin typeface="Arial" charset="0"/>
                <a:cs typeface="+mn-cs"/>
              </a:rPr>
              <a:t>How much does H</a:t>
            </a:r>
            <a:r>
              <a:rPr lang="en-US" sz="1800" baseline="-25000">
                <a:latin typeface="Arial" charset="0"/>
                <a:cs typeface="+mn-cs"/>
              </a:rPr>
              <a:t>2</a:t>
            </a:r>
            <a:r>
              <a:rPr lang="en-US" sz="1800">
                <a:latin typeface="Arial" charset="0"/>
                <a:cs typeface="+mn-cs"/>
              </a:rPr>
              <a:t> </a:t>
            </a:r>
          </a:p>
          <a:p>
            <a:pPr algn="ctr">
              <a:defRPr/>
            </a:pPr>
            <a:r>
              <a:rPr lang="en-US" sz="1800">
                <a:latin typeface="Arial" charset="0"/>
                <a:cs typeface="+mn-cs"/>
              </a:rPr>
              <a:t>take over at </a:t>
            </a:r>
          </a:p>
          <a:p>
            <a:pPr algn="ctr">
              <a:defRPr/>
            </a:pPr>
            <a:r>
              <a:rPr lang="en-US" sz="1800">
                <a:latin typeface="Arial" charset="0"/>
                <a:cs typeface="+mn-cs"/>
              </a:rPr>
              <a:t>R &lt; 13 kpc?</a:t>
            </a:r>
          </a:p>
        </p:txBody>
      </p:sp>
      <p:sp>
        <p:nvSpPr>
          <p:cNvPr id="205836" name="Rectangle 12"/>
          <p:cNvSpPr>
            <a:spLocks noChangeArrowheads="1"/>
          </p:cNvSpPr>
          <p:nvPr/>
        </p:nvSpPr>
        <p:spPr bwMode="auto">
          <a:xfrm>
            <a:off x="2457450" y="6070600"/>
            <a:ext cx="1676400" cy="228600"/>
          </a:xfrm>
          <a:prstGeom prst="rect">
            <a:avLst/>
          </a:prstGeom>
          <a:noFill/>
          <a:ln w="19050">
            <a:solidFill>
              <a:srgbClr val="00940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05838" name="Rectangle 14"/>
          <p:cNvSpPr>
            <a:spLocks noChangeArrowheads="1"/>
          </p:cNvSpPr>
          <p:nvPr/>
        </p:nvSpPr>
        <p:spPr bwMode="auto">
          <a:xfrm>
            <a:off x="5892800" y="5924550"/>
            <a:ext cx="6096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05837" name="Text Box 13"/>
          <p:cNvSpPr txBox="1">
            <a:spLocks noChangeArrowheads="1"/>
          </p:cNvSpPr>
          <p:nvPr/>
        </p:nvSpPr>
        <p:spPr bwMode="auto">
          <a:xfrm>
            <a:off x="5810250" y="5873750"/>
            <a:ext cx="769938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b="1">
                <a:solidFill>
                  <a:srgbClr val="009401"/>
                </a:solidFill>
                <a:cs typeface="+mn-cs"/>
              </a:rPr>
              <a:t>green line</a:t>
            </a:r>
          </a:p>
        </p:txBody>
      </p:sp>
      <p:sp>
        <p:nvSpPr>
          <p:cNvPr id="205840" name="Line 16"/>
          <p:cNvSpPr>
            <a:spLocks noChangeShapeType="1"/>
          </p:cNvSpPr>
          <p:nvPr/>
        </p:nvSpPr>
        <p:spPr bwMode="auto">
          <a:xfrm>
            <a:off x="3257550" y="2197100"/>
            <a:ext cx="2533650" cy="2908300"/>
          </a:xfrm>
          <a:prstGeom prst="line">
            <a:avLst/>
          </a:prstGeom>
          <a:noFill/>
          <a:ln w="28575">
            <a:solidFill>
              <a:srgbClr val="00940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2225"/>
            <a:ext cx="4278313" cy="465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295400"/>
            <a:ext cx="4284663" cy="464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0" y="6096000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AU" sz="2000">
                <a:latin typeface="Arial" charset="0"/>
                <a:cs typeface="+mn-cs"/>
              </a:rPr>
              <a:t>NGC 4762 = SB(lens,oval)0bc: A galaxy with a bright thick disk </a:t>
            </a:r>
          </a:p>
          <a:p>
            <a:pPr algn="ctr">
              <a:defRPr/>
            </a:pPr>
            <a:r>
              <a:rPr lang="en-AU" sz="2000">
                <a:latin typeface="Arial" charset="0"/>
                <a:cs typeface="+mn-cs"/>
              </a:rPr>
              <a:t>(Tsikoudi 1980, ApJS, 43, 365)</a:t>
            </a:r>
          </a:p>
        </p:txBody>
      </p:sp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2146300" y="260350"/>
            <a:ext cx="4802188" cy="588963"/>
          </a:xfrm>
          <a:prstGeom prst="rect">
            <a:avLst/>
          </a:prstGeom>
          <a:solidFill>
            <a:srgbClr val="FDE8F3"/>
          </a:solidFill>
          <a:ln w="9525">
            <a:solidFill>
              <a:srgbClr val="F40D1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AU" sz="3200">
                <a:solidFill>
                  <a:srgbClr val="FF0B07"/>
                </a:solidFill>
                <a:latin typeface="Arial" charset="0"/>
                <a:cs typeface="+mn-cs"/>
              </a:rPr>
              <a:t>Thin disks and thick disks</a:t>
            </a:r>
            <a:endParaRPr lang="en-AU" sz="2800">
              <a:solidFill>
                <a:srgbClr val="FF0B07"/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N4565x4-r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5963"/>
            <a:ext cx="9144000" cy="542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9987" name="Rectangle 3"/>
          <p:cNvSpPr>
            <a:spLocks noChangeArrowheads="1"/>
          </p:cNvSpPr>
          <p:nvPr/>
        </p:nvSpPr>
        <p:spPr bwMode="auto">
          <a:xfrm>
            <a:off x="0" y="6096000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AU" sz="2000">
                <a:solidFill>
                  <a:srgbClr val="FFD89F"/>
                </a:solidFill>
                <a:latin typeface="Arial" charset="0"/>
                <a:cs typeface="+mn-cs"/>
              </a:rPr>
              <a:t>NGC 4565 = SB(r)b: A galaxy with a bright thick disk </a:t>
            </a:r>
          </a:p>
          <a:p>
            <a:pPr algn="ctr">
              <a:defRPr/>
            </a:pPr>
            <a:r>
              <a:rPr lang="en-AU" sz="2000">
                <a:solidFill>
                  <a:srgbClr val="FFD89F"/>
                </a:solidFill>
                <a:latin typeface="Arial" charset="0"/>
                <a:cs typeface="+mn-cs"/>
              </a:rPr>
              <a:t>(Jensen &amp; Thuan 1982, ApJS, 50, 421)</a:t>
            </a:r>
          </a:p>
        </p:txBody>
      </p:sp>
      <p:sp>
        <p:nvSpPr>
          <p:cNvPr id="169988" name="Rectangle 4"/>
          <p:cNvSpPr>
            <a:spLocks noChangeArrowheads="1"/>
          </p:cNvSpPr>
          <p:nvPr/>
        </p:nvSpPr>
        <p:spPr bwMode="auto">
          <a:xfrm>
            <a:off x="0" y="0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AU" sz="2000">
                <a:solidFill>
                  <a:srgbClr val="FFD89F"/>
                </a:solidFill>
                <a:latin typeface="Arial" charset="0"/>
                <a:cs typeface="+mn-cs"/>
              </a:rPr>
              <a:t>NGC 4565: Note how the disk gets thicker but not much larger in radius</a:t>
            </a:r>
          </a:p>
          <a:p>
            <a:pPr algn="ctr">
              <a:defRPr/>
            </a:pPr>
            <a:r>
              <a:rPr lang="en-AU" sz="2000">
                <a:solidFill>
                  <a:srgbClr val="FFD89F"/>
                </a:solidFill>
                <a:latin typeface="Arial" charset="0"/>
                <a:cs typeface="+mn-cs"/>
              </a:rPr>
              <a:t>as you “stretch” the image to extremely high contrast.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N4340-N43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050"/>
            <a:ext cx="9144000" cy="655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N4350-PerpProfi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5438"/>
            <a:ext cx="8839200" cy="620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76200" y="769938"/>
            <a:ext cx="8915400" cy="569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495300" indent="-495300" algn="ctr">
              <a:defRPr/>
            </a:pPr>
            <a:r>
              <a:rPr lang="en-AU" sz="3200">
                <a:solidFill>
                  <a:srgbClr val="FF072C"/>
                </a:solidFill>
                <a:latin typeface="Arial" charset="0"/>
                <a:cs typeface="+mn-cs"/>
              </a:rPr>
              <a:t>Pure (Bulgeless) Disk Galaxies</a:t>
            </a:r>
            <a:r>
              <a:rPr lang="en-AU" sz="3200">
                <a:solidFill>
                  <a:schemeClr val="bg1"/>
                </a:solidFill>
                <a:latin typeface="Comic Sans MS" charset="0"/>
                <a:cs typeface="+mn-cs"/>
              </a:rPr>
              <a:t>xxxxxxx</a:t>
            </a:r>
            <a:endParaRPr lang="en-AU" sz="3200">
              <a:solidFill>
                <a:srgbClr val="FF072C"/>
              </a:solidFill>
              <a:latin typeface="Comic Sans MS" charset="0"/>
              <a:cs typeface="+mn-cs"/>
            </a:endParaRPr>
          </a:p>
          <a:p>
            <a:pPr marL="495300" indent="-495300" algn="ctr">
              <a:defRPr/>
            </a:pPr>
            <a:endParaRPr lang="en-AU">
              <a:solidFill>
                <a:srgbClr val="FF072C"/>
              </a:solidFill>
              <a:latin typeface="Comic Sans MS" charset="0"/>
              <a:cs typeface="+mn-cs"/>
            </a:endParaRPr>
          </a:p>
          <a:p>
            <a:pPr marL="495300" indent="-495300" algn="ctr">
              <a:defRPr/>
            </a:pPr>
            <a:r>
              <a:rPr lang="en-AU">
                <a:latin typeface="Arial" charset="0"/>
                <a:cs typeface="+mn-cs"/>
              </a:rPr>
              <a:t>(systems like IC 5249)</a:t>
            </a:r>
          </a:p>
          <a:p>
            <a:pPr marL="495300" indent="-495300" algn="ctr">
              <a:defRPr/>
            </a:pPr>
            <a:endParaRPr lang="en-AU">
              <a:latin typeface="Arial" charset="0"/>
              <a:cs typeface="+mn-cs"/>
            </a:endParaRPr>
          </a:p>
          <a:p>
            <a:pPr marL="495300" indent="-495300" algn="ctr">
              <a:defRPr/>
            </a:pPr>
            <a:r>
              <a:rPr lang="en-AU">
                <a:latin typeface="Arial" charset="0"/>
                <a:cs typeface="+mn-cs"/>
              </a:rPr>
              <a:t>Disks are fragile (e. g., Toth &amp; Ostriker 1992, ApJ, 389, 5).</a:t>
            </a:r>
          </a:p>
          <a:p>
            <a:pPr marL="495300" indent="-495300" algn="ctr">
              <a:defRPr/>
            </a:pPr>
            <a:r>
              <a:rPr lang="en-AU">
                <a:latin typeface="Arial" charset="0"/>
                <a:cs typeface="+mn-cs"/>
              </a:rPr>
              <a:t>The existence of a thin disk limits the amount of mass </a:t>
            </a:r>
          </a:p>
          <a:p>
            <a:pPr marL="495300" indent="-495300" algn="ctr">
              <a:defRPr/>
            </a:pPr>
            <a:r>
              <a:rPr lang="en-AU">
                <a:latin typeface="Arial" charset="0"/>
                <a:cs typeface="+mn-cs"/>
              </a:rPr>
              <a:t>that can be accreted </a:t>
            </a:r>
            <a:r>
              <a:rPr lang="en-AU" u="sng">
                <a:solidFill>
                  <a:srgbClr val="FF0000"/>
                </a:solidFill>
                <a:latin typeface="Arial" charset="0"/>
                <a:cs typeface="+mn-cs"/>
              </a:rPr>
              <a:t>as lumps</a:t>
            </a:r>
            <a:r>
              <a:rPr lang="en-AU">
                <a:latin typeface="Arial" charset="0"/>
                <a:cs typeface="+mn-cs"/>
              </a:rPr>
              <a:t> after the stellar disk formed.</a:t>
            </a:r>
          </a:p>
          <a:p>
            <a:pPr marL="495300" indent="-495300" algn="ctr">
              <a:defRPr/>
            </a:pPr>
            <a:endParaRPr lang="en-AU">
              <a:latin typeface="Arial" charset="0"/>
              <a:cs typeface="+mn-cs"/>
            </a:endParaRPr>
          </a:p>
          <a:p>
            <a:pPr marL="495300" indent="-495300" algn="ctr">
              <a:buFont typeface="Arial" charset="0"/>
              <a:buNone/>
              <a:defRPr/>
            </a:pPr>
            <a:r>
              <a:rPr lang="en-AU">
                <a:latin typeface="Arial" charset="0"/>
                <a:cs typeface="+mn-cs"/>
              </a:rPr>
              <a:t>That is, a thin disk means that the galaxy’s evolution was</a:t>
            </a:r>
          </a:p>
          <a:p>
            <a:pPr marL="495300" indent="-495300" algn="ctr">
              <a:buFont typeface="Arial" charset="0"/>
              <a:buNone/>
              <a:defRPr/>
            </a:pPr>
            <a:r>
              <a:rPr lang="en-AU">
                <a:latin typeface="Arial" charset="0"/>
                <a:cs typeface="+mn-cs"/>
              </a:rPr>
              <a:t>relatively undisturbed by</a:t>
            </a:r>
          </a:p>
          <a:p>
            <a:pPr marL="495300" indent="-495300" algn="ctr">
              <a:defRPr/>
            </a:pPr>
            <a:r>
              <a:rPr lang="en-AU">
                <a:latin typeface="Arial" charset="0"/>
                <a:cs typeface="+mn-cs"/>
              </a:rPr>
              <a:t>lumpy accretion or by heating cause by halo substructure.</a:t>
            </a:r>
          </a:p>
          <a:p>
            <a:pPr marL="495300" indent="-495300" algn="ctr">
              <a:defRPr/>
            </a:pPr>
            <a:endParaRPr lang="en-AU">
              <a:latin typeface="Arial" charset="0"/>
              <a:cs typeface="+mn-cs"/>
            </a:endParaRPr>
          </a:p>
          <a:p>
            <a:pPr marL="495300" indent="-495300" algn="ctr">
              <a:defRPr/>
            </a:pPr>
            <a:r>
              <a:rPr lang="en-AU">
                <a:latin typeface="Arial" charset="0"/>
                <a:cs typeface="+mn-cs"/>
              </a:rPr>
              <a:t>Many apparently pure disk galaxies also show </a:t>
            </a:r>
          </a:p>
          <a:p>
            <a:pPr marL="495300" indent="-495300" algn="ctr">
              <a:defRPr/>
            </a:pPr>
            <a:r>
              <a:rPr lang="en-AU">
                <a:latin typeface="Arial" charset="0"/>
                <a:cs typeface="+mn-cs"/>
              </a:rPr>
              <a:t>a weak, underlying stellar thick disk </a:t>
            </a:r>
          </a:p>
          <a:p>
            <a:pPr marL="495300" indent="-495300" algn="ctr">
              <a:defRPr/>
            </a:pPr>
            <a:r>
              <a:rPr lang="en-AU">
                <a:latin typeface="Arial" charset="0"/>
                <a:cs typeface="+mn-cs"/>
              </a:rPr>
              <a:t>(e. g., NGC 5907: Morrison et al. 1994).</a:t>
            </a:r>
            <a:endParaRPr lang="en-AU">
              <a:latin typeface="Comic Sans MS" charset="0"/>
              <a:cs typeface="+mn-cs"/>
            </a:endParaRPr>
          </a:p>
        </p:txBody>
      </p:sp>
      <p:pic>
        <p:nvPicPr>
          <p:cNvPr id="8909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663" y="0"/>
            <a:ext cx="2192337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15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Rectangle 3"/>
          <p:cNvSpPr>
            <a:spLocks noChangeArrowheads="1"/>
          </p:cNvSpPr>
          <p:nvPr/>
        </p:nvSpPr>
        <p:spPr bwMode="auto">
          <a:xfrm>
            <a:off x="5484813" y="152400"/>
            <a:ext cx="3554412" cy="106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AU" sz="2800">
                <a:solidFill>
                  <a:srgbClr val="129919"/>
                </a:solidFill>
                <a:latin typeface="Arial" charset="0"/>
                <a:cs typeface="+mn-cs"/>
              </a:rPr>
              <a:t>NGC 5907</a:t>
            </a:r>
          </a:p>
          <a:p>
            <a:pPr algn="ctr">
              <a:defRPr/>
            </a:pPr>
            <a:endParaRPr lang="en-AU" sz="800">
              <a:solidFill>
                <a:srgbClr val="129919"/>
              </a:solidFill>
              <a:latin typeface="Arial" charset="0"/>
              <a:cs typeface="+mn-cs"/>
            </a:endParaRPr>
          </a:p>
          <a:p>
            <a:pPr algn="ctr">
              <a:defRPr/>
            </a:pPr>
            <a:r>
              <a:rPr lang="en-AU" sz="2800">
                <a:solidFill>
                  <a:srgbClr val="129919"/>
                </a:solidFill>
                <a:latin typeface="Arial" charset="0"/>
                <a:cs typeface="+mn-cs"/>
              </a:rPr>
              <a:t>  thin disk + thick disk</a:t>
            </a:r>
            <a:endParaRPr lang="en-AU">
              <a:solidFill>
                <a:srgbClr val="129919"/>
              </a:solidFill>
              <a:latin typeface="Arial" charset="0"/>
              <a:cs typeface="+mn-cs"/>
            </a:endParaRPr>
          </a:p>
        </p:txBody>
      </p:sp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6477000" y="6337300"/>
            <a:ext cx="2428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AU" sz="2000">
                <a:latin typeface="Arial" charset="0"/>
                <a:cs typeface="+mn-cs"/>
              </a:rPr>
              <a:t>Morrison et al. 1994</a:t>
            </a:r>
            <a:endParaRPr lang="en-AU" sz="2000">
              <a:latin typeface="Comic Sans MS" charset="0"/>
              <a:cs typeface="+mn-cs"/>
            </a:endParaRPr>
          </a:p>
        </p:txBody>
      </p:sp>
      <p:pic>
        <p:nvPicPr>
          <p:cNvPr id="90116" name="Picture 5" descr="NGC_5907-I-gri-lbf2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663" y="1295400"/>
            <a:ext cx="3430587" cy="490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2"/>
          <p:cNvSpPr txBox="1">
            <a:spLocks noChangeArrowheads="1"/>
          </p:cNvSpPr>
          <p:nvPr/>
        </p:nvSpPr>
        <p:spPr bwMode="auto">
          <a:xfrm>
            <a:off x="76200" y="1447800"/>
            <a:ext cx="5410200" cy="447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AU">
                <a:solidFill>
                  <a:srgbClr val="2F2BFF"/>
                </a:solidFill>
                <a:latin typeface="Arial" charset="0"/>
                <a:cs typeface="+mn-cs"/>
              </a:rPr>
              <a:t>NGC 5907 is a bright  galaxy </a:t>
            </a:r>
          </a:p>
          <a:p>
            <a:pPr algn="ctr">
              <a:defRPr/>
            </a:pPr>
            <a:r>
              <a:rPr lang="en-AU">
                <a:solidFill>
                  <a:srgbClr val="2F2BFF"/>
                </a:solidFill>
                <a:latin typeface="Arial" charset="0"/>
                <a:cs typeface="+mn-cs"/>
              </a:rPr>
              <a:t>(M</a:t>
            </a:r>
            <a:r>
              <a:rPr lang="en-AU" b="1" baseline="-25000">
                <a:solidFill>
                  <a:srgbClr val="2F2BFF"/>
                </a:solidFill>
                <a:latin typeface="Arial" charset="0"/>
                <a:cs typeface="+mn-cs"/>
              </a:rPr>
              <a:t>B </a:t>
            </a:r>
            <a:r>
              <a:rPr lang="en-AU">
                <a:solidFill>
                  <a:srgbClr val="2F2BFF"/>
                </a:solidFill>
                <a:latin typeface="Arial" charset="0"/>
                <a:cs typeface="+mn-cs"/>
              </a:rPr>
              <a:t>≈ – 20.5) </a:t>
            </a:r>
          </a:p>
          <a:p>
            <a:pPr algn="ctr">
              <a:defRPr/>
            </a:pPr>
            <a:r>
              <a:rPr lang="en-AU">
                <a:solidFill>
                  <a:srgbClr val="2F2BFF"/>
                </a:solidFill>
                <a:latin typeface="Arial" charset="0"/>
                <a:cs typeface="+mn-cs"/>
              </a:rPr>
              <a:t>Its faint outer structure </a:t>
            </a:r>
          </a:p>
          <a:p>
            <a:pPr algn="ctr">
              <a:defRPr/>
            </a:pPr>
            <a:r>
              <a:rPr lang="en-AU">
                <a:solidFill>
                  <a:srgbClr val="2F2BFF"/>
                </a:solidFill>
                <a:latin typeface="Arial" charset="0"/>
                <a:cs typeface="+mn-cs"/>
              </a:rPr>
              <a:t>could come from (many?) </a:t>
            </a:r>
          </a:p>
          <a:p>
            <a:pPr algn="ctr">
              <a:defRPr/>
            </a:pPr>
            <a:r>
              <a:rPr lang="en-AU">
                <a:solidFill>
                  <a:srgbClr val="2F2BFF"/>
                </a:solidFill>
                <a:latin typeface="Arial" charset="0"/>
                <a:cs typeface="+mn-cs"/>
              </a:rPr>
              <a:t>very minor merger(s) or interaction(s). </a:t>
            </a:r>
          </a:p>
          <a:p>
            <a:pPr algn="ctr">
              <a:defRPr/>
            </a:pPr>
            <a:endParaRPr lang="en-AU">
              <a:latin typeface="Arial" charset="0"/>
              <a:cs typeface="+mn-cs"/>
            </a:endParaRPr>
          </a:p>
          <a:p>
            <a:pPr algn="ctr">
              <a:defRPr/>
            </a:pPr>
            <a:r>
              <a:rPr lang="en-AU">
                <a:latin typeface="Arial" charset="0"/>
                <a:cs typeface="+mn-cs"/>
              </a:rPr>
              <a:t>This thick disk is </a:t>
            </a:r>
            <a:r>
              <a:rPr lang="en-AU" u="sng">
                <a:latin typeface="Arial" charset="0"/>
                <a:cs typeface="+mn-cs"/>
              </a:rPr>
              <a:t>not metal-poor</a:t>
            </a:r>
            <a:r>
              <a:rPr lang="en-AU">
                <a:latin typeface="Arial" charset="0"/>
                <a:cs typeface="+mn-cs"/>
              </a:rPr>
              <a:t> </a:t>
            </a:r>
          </a:p>
          <a:p>
            <a:pPr algn="ctr">
              <a:defRPr/>
            </a:pPr>
            <a:r>
              <a:rPr lang="en-AU">
                <a:latin typeface="Arial" charset="0"/>
                <a:cs typeface="+mn-cs"/>
              </a:rPr>
              <a:t>(from its colors), so</a:t>
            </a:r>
          </a:p>
          <a:p>
            <a:pPr algn="ctr">
              <a:defRPr/>
            </a:pPr>
            <a:r>
              <a:rPr lang="en-AU">
                <a:latin typeface="Arial" charset="0"/>
                <a:cs typeface="+mn-cs"/>
              </a:rPr>
              <a:t>it probably </a:t>
            </a:r>
            <a:r>
              <a:rPr lang="en-AU" u="sng">
                <a:latin typeface="Arial" charset="0"/>
                <a:cs typeface="+mn-cs"/>
              </a:rPr>
              <a:t>did not</a:t>
            </a:r>
            <a:r>
              <a:rPr lang="en-AU">
                <a:latin typeface="Arial" charset="0"/>
                <a:cs typeface="+mn-cs"/>
              </a:rPr>
              <a:t> form </a:t>
            </a:r>
          </a:p>
          <a:p>
            <a:pPr algn="ctr">
              <a:defRPr/>
            </a:pPr>
            <a:r>
              <a:rPr lang="en-AU">
                <a:latin typeface="Arial" charset="0"/>
                <a:cs typeface="+mn-cs"/>
              </a:rPr>
              <a:t>from an episode of star formation </a:t>
            </a:r>
          </a:p>
          <a:p>
            <a:pPr algn="ctr">
              <a:defRPr/>
            </a:pPr>
            <a:r>
              <a:rPr lang="en-AU">
                <a:latin typeface="Arial" charset="0"/>
                <a:cs typeface="+mn-cs"/>
              </a:rPr>
              <a:t>before the early thin disk settled.</a:t>
            </a:r>
          </a:p>
          <a:p>
            <a:pPr algn="ctr">
              <a:defRPr/>
            </a:pPr>
            <a:endParaRPr lang="en-AU">
              <a:latin typeface="Arial" charset="0"/>
              <a:cs typeface="+mn-cs"/>
            </a:endParaRPr>
          </a:p>
        </p:txBody>
      </p:sp>
      <p:pic>
        <p:nvPicPr>
          <p:cNvPr id="91138" name="Picture 3" descr="NGC_5907-I-gri-lbf2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663" y="1295400"/>
            <a:ext cx="3430587" cy="490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"/>
            <a:ext cx="4157663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Rectangle 3"/>
          <p:cNvSpPr>
            <a:spLocks noChangeArrowheads="1"/>
          </p:cNvSpPr>
          <p:nvPr/>
        </p:nvSpPr>
        <p:spPr bwMode="auto">
          <a:xfrm>
            <a:off x="0" y="5181600"/>
            <a:ext cx="9144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AU">
                <a:solidFill>
                  <a:srgbClr val="7F060A"/>
                </a:solidFill>
                <a:latin typeface="Arial" charset="0"/>
                <a:cs typeface="+mn-cs"/>
              </a:rPr>
              <a:t>IC 5249 also shows a very faint thick disk </a:t>
            </a:r>
          </a:p>
          <a:p>
            <a:pPr algn="ctr">
              <a:defRPr/>
            </a:pPr>
            <a:r>
              <a:rPr lang="en-AU">
                <a:solidFill>
                  <a:srgbClr val="7F060A"/>
                </a:solidFill>
                <a:latin typeface="Arial" charset="0"/>
                <a:cs typeface="+mn-cs"/>
              </a:rPr>
              <a:t>(Abe et al. 1999, AJ, 118, 261).</a:t>
            </a:r>
            <a:endParaRPr lang="en-AU">
              <a:solidFill>
                <a:srgbClr val="7F060A"/>
              </a:solidFill>
              <a:latin typeface="Comic Sans MS" charset="0"/>
              <a:cs typeface="+mn-cs"/>
            </a:endParaRPr>
          </a:p>
        </p:txBody>
      </p:sp>
      <p:pic>
        <p:nvPicPr>
          <p:cNvPr id="9216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563" y="3175"/>
            <a:ext cx="4897437" cy="452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38250"/>
            <a:ext cx="6137275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362325"/>
            <a:ext cx="612775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6" name="Rectangle 4"/>
          <p:cNvSpPr>
            <a:spLocks noChangeArrowheads="1"/>
          </p:cNvSpPr>
          <p:nvPr/>
        </p:nvSpPr>
        <p:spPr bwMode="auto">
          <a:xfrm>
            <a:off x="7245350" y="2057400"/>
            <a:ext cx="7969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AU" sz="2800">
                <a:solidFill>
                  <a:srgbClr val="001CEB"/>
                </a:solidFill>
                <a:latin typeface="Arial" charset="0"/>
                <a:cs typeface="+mn-cs"/>
              </a:rPr>
              <a:t>B</a:t>
            </a:r>
            <a:r>
              <a:rPr lang="en-AU" sz="2800">
                <a:latin typeface="Arial" charset="0"/>
                <a:cs typeface="+mn-cs"/>
              </a:rPr>
              <a:t>-</a:t>
            </a:r>
            <a:r>
              <a:rPr lang="en-AU" sz="2800">
                <a:solidFill>
                  <a:srgbClr val="FF0000"/>
                </a:solidFill>
                <a:latin typeface="Arial" charset="0"/>
                <a:cs typeface="+mn-cs"/>
              </a:rPr>
              <a:t>R</a:t>
            </a:r>
            <a:endParaRPr lang="en-AU" sz="2800">
              <a:cs typeface="+mn-cs"/>
            </a:endParaRPr>
          </a:p>
        </p:txBody>
      </p:sp>
      <p:sp>
        <p:nvSpPr>
          <p:cNvPr id="74757" name="Rectangle 5"/>
          <p:cNvSpPr>
            <a:spLocks noChangeArrowheads="1"/>
          </p:cNvSpPr>
          <p:nvPr/>
        </p:nvSpPr>
        <p:spPr bwMode="auto">
          <a:xfrm>
            <a:off x="7245350" y="4267200"/>
            <a:ext cx="7969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AU" sz="2800">
                <a:solidFill>
                  <a:srgbClr val="FF0000"/>
                </a:solidFill>
                <a:latin typeface="Arial" charset="0"/>
                <a:cs typeface="+mn-cs"/>
              </a:rPr>
              <a:t>R</a:t>
            </a:r>
            <a:r>
              <a:rPr lang="en-AU" sz="2800">
                <a:latin typeface="Arial" charset="0"/>
                <a:cs typeface="+mn-cs"/>
              </a:rPr>
              <a:t>-</a:t>
            </a:r>
            <a:r>
              <a:rPr lang="en-AU" sz="2800">
                <a:solidFill>
                  <a:srgbClr val="864F37"/>
                </a:solidFill>
                <a:latin typeface="Arial" charset="0"/>
                <a:cs typeface="+mn-cs"/>
              </a:rPr>
              <a:t>K</a:t>
            </a:r>
            <a:endParaRPr lang="en-AU">
              <a:cs typeface="+mn-cs"/>
            </a:endParaRPr>
          </a:p>
        </p:txBody>
      </p:sp>
      <p:sp>
        <p:nvSpPr>
          <p:cNvPr id="74758" name="Rectangle 6"/>
          <p:cNvSpPr>
            <a:spLocks noChangeArrowheads="1"/>
          </p:cNvSpPr>
          <p:nvPr/>
        </p:nvSpPr>
        <p:spPr bwMode="auto">
          <a:xfrm>
            <a:off x="533400" y="5502275"/>
            <a:ext cx="74517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AU">
                <a:solidFill>
                  <a:srgbClr val="FF0000"/>
                </a:solidFill>
                <a:latin typeface="Arial" charset="0"/>
                <a:cs typeface="+mn-cs"/>
              </a:rPr>
              <a:t>Example:  FGC 979: edge-on, bulgeless galaxy with a</a:t>
            </a:r>
          </a:p>
          <a:p>
            <a:pPr>
              <a:defRPr/>
            </a:pPr>
            <a:r>
              <a:rPr lang="en-AU">
                <a:solidFill>
                  <a:srgbClr val="FF0000"/>
                </a:solidFill>
                <a:latin typeface="Arial" charset="0"/>
                <a:cs typeface="+mn-cs"/>
              </a:rPr>
              <a:t>                  thick red envelope around the thin disk.</a:t>
            </a:r>
            <a:endParaRPr lang="en-AU">
              <a:solidFill>
                <a:srgbClr val="FF0000"/>
              </a:solidFill>
              <a:latin typeface="Comic Sans MS" charset="0"/>
              <a:cs typeface="+mn-cs"/>
            </a:endParaRPr>
          </a:p>
        </p:txBody>
      </p:sp>
      <p:sp>
        <p:nvSpPr>
          <p:cNvPr id="74759" name="Rectangle 7"/>
          <p:cNvSpPr>
            <a:spLocks noChangeArrowheads="1"/>
          </p:cNvSpPr>
          <p:nvPr/>
        </p:nvSpPr>
        <p:spPr bwMode="auto">
          <a:xfrm>
            <a:off x="2743200" y="6324600"/>
            <a:ext cx="4183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AU">
                <a:latin typeface="Arial" charset="0"/>
                <a:cs typeface="+mn-cs"/>
              </a:rPr>
              <a:t>(Dalcanton &amp; Bernstein 2002)</a:t>
            </a:r>
          </a:p>
        </p:txBody>
      </p:sp>
      <p:sp>
        <p:nvSpPr>
          <p:cNvPr id="74760" name="Rectangle 8"/>
          <p:cNvSpPr>
            <a:spLocks noChangeArrowheads="1"/>
          </p:cNvSpPr>
          <p:nvPr/>
        </p:nvSpPr>
        <p:spPr bwMode="auto">
          <a:xfrm>
            <a:off x="4763" y="0"/>
            <a:ext cx="9139237" cy="123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tabLst>
                <a:tab pos="6853238" algn="l"/>
              </a:tabLst>
              <a:defRPr/>
            </a:pPr>
            <a:r>
              <a:rPr lang="en-AU" sz="2500">
                <a:solidFill>
                  <a:srgbClr val="FF0016"/>
                </a:solidFill>
                <a:latin typeface="Arial" charset="0"/>
                <a:cs typeface="+mn-cs"/>
              </a:rPr>
              <a:t>Dalcanton &amp; Bernstein (2002, AJ, 124, 1328) find that </a:t>
            </a:r>
            <a:r>
              <a:rPr lang="en-AU" sz="2500" u="sng">
                <a:solidFill>
                  <a:srgbClr val="FF0016"/>
                </a:solidFill>
                <a:latin typeface="Arial" charset="0"/>
                <a:cs typeface="+mn-cs"/>
              </a:rPr>
              <a:t>all</a:t>
            </a:r>
            <a:r>
              <a:rPr lang="en-AU" sz="2500">
                <a:solidFill>
                  <a:srgbClr val="FF0016"/>
                </a:solidFill>
                <a:latin typeface="Arial" charset="0"/>
                <a:cs typeface="+mn-cs"/>
              </a:rPr>
              <a:t> are embedded in a flattened, low-surface-brightness, red envelope or “thick disk”.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026" descr="Freeman-Abstra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0"/>
            <a:ext cx="89916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ChangeArrowheads="1"/>
          </p:cNvSpPr>
          <p:nvPr/>
        </p:nvSpPr>
        <p:spPr bwMode="auto">
          <a:xfrm>
            <a:off x="76200" y="1387475"/>
            <a:ext cx="90122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AU">
                <a:solidFill>
                  <a:srgbClr val="FF072C"/>
                </a:solidFill>
                <a:latin typeface="Arial" charset="0"/>
                <a:cs typeface="+mn-cs"/>
              </a:rPr>
              <a:t>But NGC 4244 (M</a:t>
            </a:r>
            <a:r>
              <a:rPr lang="en-AU" b="1" baseline="-25000">
                <a:solidFill>
                  <a:srgbClr val="FF072C"/>
                </a:solidFill>
                <a:latin typeface="Arial" charset="0"/>
                <a:cs typeface="+mn-cs"/>
              </a:rPr>
              <a:t>B</a:t>
            </a:r>
            <a:r>
              <a:rPr lang="en-AU">
                <a:solidFill>
                  <a:srgbClr val="FF072C"/>
                </a:solidFill>
                <a:latin typeface="Arial" charset="0"/>
                <a:cs typeface="+mn-cs"/>
              </a:rPr>
              <a:t> = - 18.4) is </a:t>
            </a:r>
            <a:r>
              <a:rPr lang="en-AU" u="sng">
                <a:solidFill>
                  <a:srgbClr val="FF072C"/>
                </a:solidFill>
                <a:latin typeface="Arial" charset="0"/>
                <a:cs typeface="+mn-cs"/>
              </a:rPr>
              <a:t>really</a:t>
            </a:r>
            <a:r>
              <a:rPr lang="en-AU">
                <a:solidFill>
                  <a:srgbClr val="FF072C"/>
                </a:solidFill>
                <a:latin typeface="Arial" charset="0"/>
                <a:cs typeface="+mn-cs"/>
              </a:rPr>
              <a:t> pure disk: it has just a single</a:t>
            </a:r>
          </a:p>
          <a:p>
            <a:pPr algn="ctr">
              <a:defRPr/>
            </a:pPr>
            <a:r>
              <a:rPr lang="en-AU">
                <a:solidFill>
                  <a:srgbClr val="FF072C"/>
                </a:solidFill>
                <a:latin typeface="Arial" charset="0"/>
                <a:cs typeface="+mn-cs"/>
              </a:rPr>
              <a:t>exponential component with no thick disk.</a:t>
            </a:r>
            <a:endParaRPr lang="en-AU">
              <a:solidFill>
                <a:srgbClr val="FF072C"/>
              </a:solidFill>
              <a:latin typeface="Comic Sans MS" charset="0"/>
              <a:cs typeface="+mn-cs"/>
            </a:endParaRPr>
          </a:p>
        </p:txBody>
      </p:sp>
      <p:pic>
        <p:nvPicPr>
          <p:cNvPr id="942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300288"/>
            <a:ext cx="5029200" cy="387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8" y="2209800"/>
            <a:ext cx="4030662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1" name="Rectangle 5"/>
          <p:cNvSpPr>
            <a:spLocks noChangeArrowheads="1"/>
          </p:cNvSpPr>
          <p:nvPr/>
        </p:nvSpPr>
        <p:spPr bwMode="auto">
          <a:xfrm>
            <a:off x="7131050" y="6337300"/>
            <a:ext cx="18081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AU" sz="2000">
                <a:latin typeface="Arial" charset="0"/>
                <a:cs typeface="+mn-cs"/>
              </a:rPr>
              <a:t>Fry et al. 1999</a:t>
            </a:r>
            <a:endParaRPr lang="en-AU" sz="2000">
              <a:latin typeface="Comic Sans MS" charset="0"/>
              <a:cs typeface="+mn-cs"/>
            </a:endParaRPr>
          </a:p>
        </p:txBody>
      </p:sp>
      <p:sp>
        <p:nvSpPr>
          <p:cNvPr id="80902" name="Rectangle 6"/>
          <p:cNvSpPr>
            <a:spLocks noChangeArrowheads="1"/>
          </p:cNvSpPr>
          <p:nvPr/>
        </p:nvSpPr>
        <p:spPr bwMode="auto">
          <a:xfrm>
            <a:off x="774700" y="244475"/>
            <a:ext cx="778986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AU">
                <a:solidFill>
                  <a:srgbClr val="864F37"/>
                </a:solidFill>
                <a:latin typeface="Arial" charset="0"/>
                <a:cs typeface="+mn-cs"/>
              </a:rPr>
              <a:t>Formation of the thick disk is an almost universal feature</a:t>
            </a:r>
          </a:p>
          <a:p>
            <a:pPr algn="ctr">
              <a:defRPr/>
            </a:pPr>
            <a:r>
              <a:rPr lang="en-AU">
                <a:solidFill>
                  <a:srgbClr val="864F37"/>
                </a:solidFill>
                <a:latin typeface="Arial" charset="0"/>
                <a:cs typeface="+mn-cs"/>
              </a:rPr>
              <a:t>of formation of disk galaxies.  Almost:</a:t>
            </a:r>
            <a:endParaRPr lang="en-AU">
              <a:solidFill>
                <a:srgbClr val="160AFF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80" name="Rectangle 8"/>
          <p:cNvSpPr>
            <a:spLocks noChangeArrowheads="1"/>
          </p:cNvSpPr>
          <p:nvPr/>
        </p:nvSpPr>
        <p:spPr bwMode="auto">
          <a:xfrm>
            <a:off x="228600" y="5029200"/>
            <a:ext cx="8763000" cy="1600200"/>
          </a:xfrm>
          <a:prstGeom prst="rect">
            <a:avLst/>
          </a:prstGeom>
          <a:solidFill>
            <a:srgbClr val="F3DAD7"/>
          </a:solidFill>
          <a:ln w="28575">
            <a:solidFill>
              <a:srgbClr val="FF001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9874" name="Rectangle 2"/>
          <p:cNvSpPr>
            <a:spLocks noChangeArrowheads="1"/>
          </p:cNvSpPr>
          <p:nvPr/>
        </p:nvSpPr>
        <p:spPr bwMode="auto">
          <a:xfrm>
            <a:off x="669925" y="3792538"/>
            <a:ext cx="75533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AU" sz="2200">
                <a:solidFill>
                  <a:srgbClr val="0000CC"/>
                </a:solidFill>
                <a:latin typeface="Arial" charset="0"/>
                <a:cs typeface="+mn-cs"/>
              </a:rPr>
              <a:t>Remaining gas + newly accreted gas then gradually settles </a:t>
            </a:r>
          </a:p>
          <a:p>
            <a:pPr algn="ctr">
              <a:defRPr/>
            </a:pPr>
            <a:r>
              <a:rPr lang="en-AU" sz="2200">
                <a:solidFill>
                  <a:srgbClr val="0000CC"/>
                </a:solidFill>
                <a:latin typeface="Arial" charset="0"/>
                <a:cs typeface="+mn-cs"/>
              </a:rPr>
              <a:t>to form the present thin disk.</a:t>
            </a:r>
            <a:endParaRPr lang="en-AU">
              <a:solidFill>
                <a:srgbClr val="0000CC"/>
              </a:solidFill>
              <a:latin typeface="Arial" charset="0"/>
              <a:cs typeface="+mn-cs"/>
            </a:endParaRPr>
          </a:p>
        </p:txBody>
      </p:sp>
      <p:sp>
        <p:nvSpPr>
          <p:cNvPr id="79875" name="Rectangle 3"/>
          <p:cNvSpPr>
            <a:spLocks noChangeArrowheads="1"/>
          </p:cNvSpPr>
          <p:nvPr/>
        </p:nvSpPr>
        <p:spPr bwMode="auto">
          <a:xfrm>
            <a:off x="325438" y="5129213"/>
            <a:ext cx="8624887" cy="137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AU" sz="2800">
                <a:solidFill>
                  <a:srgbClr val="9E0100"/>
                </a:solidFill>
                <a:latin typeface="Arial" charset="0"/>
                <a:cs typeface="+mn-cs"/>
              </a:rPr>
              <a:t>“The thick disk is a snap-frozen relic of the early,</a:t>
            </a:r>
          </a:p>
          <a:p>
            <a:pPr algn="ctr">
              <a:defRPr/>
            </a:pPr>
            <a:r>
              <a:rPr lang="en-AU" sz="2800">
                <a:solidFill>
                  <a:srgbClr val="9E0100"/>
                </a:solidFill>
                <a:latin typeface="Arial" charset="0"/>
                <a:cs typeface="+mn-cs"/>
              </a:rPr>
              <a:t>heated thin disk (don’t expect much secular heating).”</a:t>
            </a:r>
          </a:p>
          <a:p>
            <a:pPr algn="ctr">
              <a:defRPr/>
            </a:pPr>
            <a:r>
              <a:rPr lang="en-AU" sz="2800">
                <a:solidFill>
                  <a:srgbClr val="9E0100"/>
                </a:solidFill>
                <a:latin typeface="Arial" charset="0"/>
                <a:cs typeface="+mn-cs"/>
              </a:rPr>
              <a:t>                                                K. C. Freeman</a:t>
            </a:r>
            <a:endParaRPr lang="en-AU">
              <a:solidFill>
                <a:srgbClr val="9E0100"/>
              </a:solidFill>
              <a:latin typeface="Arial" charset="0"/>
              <a:cs typeface="+mn-cs"/>
            </a:endParaRPr>
          </a:p>
        </p:txBody>
      </p:sp>
      <p:sp>
        <p:nvSpPr>
          <p:cNvPr id="79876" name="Rectangle 4"/>
          <p:cNvSpPr>
            <a:spLocks noChangeArrowheads="1"/>
          </p:cNvSpPr>
          <p:nvPr/>
        </p:nvSpPr>
        <p:spPr bwMode="auto">
          <a:xfrm>
            <a:off x="457200" y="225425"/>
            <a:ext cx="78628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AU" sz="3200" u="sng">
                <a:latin typeface="Arial" charset="0"/>
                <a:cs typeface="+mn-cs"/>
              </a:rPr>
              <a:t>Formation Picture for </a:t>
            </a:r>
            <a:r>
              <a:rPr lang="en-AU" sz="3200" u="sng">
                <a:solidFill>
                  <a:srgbClr val="0000CC"/>
                </a:solidFill>
                <a:latin typeface="Arial" charset="0"/>
                <a:cs typeface="+mn-cs"/>
              </a:rPr>
              <a:t>Thin</a:t>
            </a:r>
            <a:r>
              <a:rPr lang="en-AU" sz="3200" u="sng">
                <a:latin typeface="Arial" charset="0"/>
                <a:cs typeface="+mn-cs"/>
              </a:rPr>
              <a:t> and </a:t>
            </a:r>
            <a:r>
              <a:rPr lang="en-AU" sz="3200" u="sng">
                <a:solidFill>
                  <a:srgbClr val="FF0000"/>
                </a:solidFill>
                <a:latin typeface="Arial" charset="0"/>
                <a:cs typeface="+mn-cs"/>
              </a:rPr>
              <a:t>Thick</a:t>
            </a:r>
            <a:r>
              <a:rPr lang="en-AU" sz="3200" u="sng">
                <a:latin typeface="Arial" charset="0"/>
                <a:cs typeface="+mn-cs"/>
              </a:rPr>
              <a:t> Disks</a:t>
            </a:r>
            <a:endParaRPr lang="en-AU">
              <a:cs typeface="+mn-cs"/>
            </a:endParaRPr>
          </a:p>
        </p:txBody>
      </p:sp>
      <p:sp>
        <p:nvSpPr>
          <p:cNvPr id="79878" name="Rectangle 6"/>
          <p:cNvSpPr>
            <a:spLocks noChangeArrowheads="1"/>
          </p:cNvSpPr>
          <p:nvPr/>
        </p:nvSpPr>
        <p:spPr bwMode="auto">
          <a:xfrm>
            <a:off x="381000" y="1147763"/>
            <a:ext cx="8153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AU">
                <a:solidFill>
                  <a:srgbClr val="0000CC"/>
                </a:solidFill>
                <a:latin typeface="Arial" charset="0"/>
                <a:cs typeface="+mn-cs"/>
              </a:rPr>
              <a:t>Thin disk formation begins early, at z &gt; 1 — 2</a:t>
            </a:r>
          </a:p>
          <a:p>
            <a:pPr algn="ctr">
              <a:defRPr/>
            </a:pPr>
            <a:r>
              <a:rPr lang="en-AU">
                <a:solidFill>
                  <a:srgbClr val="0000CC"/>
                </a:solidFill>
                <a:latin typeface="Arial" charset="0"/>
                <a:cs typeface="+mn-cs"/>
              </a:rPr>
              <a:t>(i. e., 7 — 12 Gyr ago).</a:t>
            </a:r>
            <a:endParaRPr lang="en-AU">
              <a:cs typeface="+mn-cs"/>
            </a:endParaRPr>
          </a:p>
        </p:txBody>
      </p:sp>
      <p:sp>
        <p:nvSpPr>
          <p:cNvPr id="79879" name="Rectangle 7"/>
          <p:cNvSpPr>
            <a:spLocks noChangeArrowheads="1"/>
          </p:cNvSpPr>
          <p:nvPr/>
        </p:nvSpPr>
        <p:spPr bwMode="auto">
          <a:xfrm>
            <a:off x="1257300" y="2497138"/>
            <a:ext cx="60547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AU" sz="2200">
                <a:solidFill>
                  <a:srgbClr val="FF0000"/>
                </a:solidFill>
                <a:latin typeface="Arial" charset="0"/>
                <a:cs typeface="+mn-cs"/>
              </a:rPr>
              <a:t>Any thin disk is partly disrupted by mergers that</a:t>
            </a:r>
          </a:p>
          <a:p>
            <a:pPr algn="ctr">
              <a:defRPr/>
            </a:pPr>
            <a:r>
              <a:rPr lang="en-AU" sz="2200">
                <a:solidFill>
                  <a:srgbClr val="FF0000"/>
                </a:solidFill>
                <a:latin typeface="Arial" charset="0"/>
                <a:cs typeface="+mn-cs"/>
              </a:rPr>
              <a:t>heat it into the thick disk observed now.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4" grpId="0" autoUpdateAnimBg="0"/>
      <p:bldP spid="79875" grpId="0" autoUpdateAnimBg="0"/>
      <p:bldP spid="79878" grpId="0" autoUpdateAnimBg="0"/>
      <p:bldP spid="79879" grpId="0" autoUpdateAnimBg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5" name="Rectangle 5"/>
          <p:cNvSpPr>
            <a:spLocks noChangeArrowheads="1"/>
          </p:cNvSpPr>
          <p:nvPr/>
        </p:nvSpPr>
        <p:spPr bwMode="auto">
          <a:xfrm>
            <a:off x="457200" y="225425"/>
            <a:ext cx="78628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AU" sz="3200" u="sng">
                <a:latin typeface="Arial" charset="0"/>
                <a:cs typeface="+mn-cs"/>
              </a:rPr>
              <a:t>Formation Picture for </a:t>
            </a:r>
            <a:r>
              <a:rPr lang="en-AU" sz="3200" u="sng">
                <a:solidFill>
                  <a:srgbClr val="0000CC"/>
                </a:solidFill>
                <a:latin typeface="Arial" charset="0"/>
                <a:cs typeface="+mn-cs"/>
              </a:rPr>
              <a:t>Thin</a:t>
            </a:r>
            <a:r>
              <a:rPr lang="en-AU" sz="3200" u="sng">
                <a:latin typeface="Arial" charset="0"/>
                <a:cs typeface="+mn-cs"/>
              </a:rPr>
              <a:t> and </a:t>
            </a:r>
            <a:r>
              <a:rPr lang="en-AU" sz="3200" u="sng">
                <a:solidFill>
                  <a:srgbClr val="FF0000"/>
                </a:solidFill>
                <a:latin typeface="Arial" charset="0"/>
                <a:cs typeface="+mn-cs"/>
              </a:rPr>
              <a:t>Thick</a:t>
            </a:r>
            <a:r>
              <a:rPr lang="en-AU" sz="3200" u="sng">
                <a:latin typeface="Arial" charset="0"/>
                <a:cs typeface="+mn-cs"/>
              </a:rPr>
              <a:t> Disks</a:t>
            </a:r>
            <a:endParaRPr lang="en-AU">
              <a:cs typeface="+mn-cs"/>
            </a:endParaRPr>
          </a:p>
        </p:txBody>
      </p:sp>
      <p:sp>
        <p:nvSpPr>
          <p:cNvPr id="204807" name="Rectangle 7"/>
          <p:cNvSpPr>
            <a:spLocks noChangeArrowheads="1"/>
          </p:cNvSpPr>
          <p:nvPr/>
        </p:nvSpPr>
        <p:spPr bwMode="auto">
          <a:xfrm>
            <a:off x="0" y="1219200"/>
            <a:ext cx="9144000" cy="3298825"/>
          </a:xfrm>
          <a:prstGeom prst="rect">
            <a:avLst/>
          </a:prstGeom>
          <a:solidFill>
            <a:srgbClr val="C8ACE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AU" sz="2100">
                <a:solidFill>
                  <a:srgbClr val="62321E"/>
                </a:solidFill>
                <a:latin typeface="Arial" charset="0"/>
                <a:cs typeface="+mn-cs"/>
              </a:rPr>
              <a:t>Caution: In contrast to Freeman’s conclusions,</a:t>
            </a:r>
          </a:p>
          <a:p>
            <a:pPr algn="ctr">
              <a:defRPr/>
            </a:pPr>
            <a:r>
              <a:rPr lang="en-AU" sz="2100">
                <a:solidFill>
                  <a:srgbClr val="62321E"/>
                </a:solidFill>
                <a:latin typeface="Arial" charset="0"/>
                <a:cs typeface="+mn-cs"/>
              </a:rPr>
              <a:t>Bovy, Rix, &amp; Hogg 2012, ApJ, 751, 131</a:t>
            </a:r>
          </a:p>
          <a:p>
            <a:pPr algn="ctr">
              <a:defRPr/>
            </a:pPr>
            <a:r>
              <a:rPr lang="en-AU" sz="2100">
                <a:solidFill>
                  <a:srgbClr val="62321E"/>
                </a:solidFill>
                <a:latin typeface="Arial" charset="0"/>
                <a:cs typeface="+mn-cs"/>
              </a:rPr>
              <a:t>conclude that the thick disk of the Milky Way </a:t>
            </a:r>
          </a:p>
          <a:p>
            <a:pPr algn="ctr">
              <a:defRPr/>
            </a:pPr>
            <a:r>
              <a:rPr lang="en-AU" sz="2100">
                <a:solidFill>
                  <a:srgbClr val="62321E"/>
                </a:solidFill>
                <a:latin typeface="Arial" charset="0"/>
                <a:cs typeface="+mn-cs"/>
              </a:rPr>
              <a:t>is completely continuous with the thin disk:</a:t>
            </a:r>
          </a:p>
          <a:p>
            <a:pPr algn="ctr">
              <a:defRPr/>
            </a:pPr>
            <a:r>
              <a:rPr lang="en-AU" sz="2100">
                <a:solidFill>
                  <a:srgbClr val="62321E"/>
                </a:solidFill>
                <a:latin typeface="Arial" charset="0"/>
                <a:cs typeface="+mn-cs"/>
              </a:rPr>
              <a:t>It is not a distinct component.  </a:t>
            </a:r>
          </a:p>
          <a:p>
            <a:pPr algn="ctr">
              <a:defRPr/>
            </a:pPr>
            <a:r>
              <a:rPr lang="en-AU" sz="2100">
                <a:solidFill>
                  <a:srgbClr val="62321E"/>
                </a:solidFill>
                <a:latin typeface="Arial" charset="0"/>
                <a:cs typeface="+mn-cs"/>
              </a:rPr>
              <a:t>This argues against distinct formation mechanisms such as minor mergers.</a:t>
            </a:r>
          </a:p>
          <a:p>
            <a:pPr algn="ctr">
              <a:defRPr/>
            </a:pPr>
            <a:endParaRPr lang="en-AU" sz="2100">
              <a:solidFill>
                <a:srgbClr val="62321E"/>
              </a:solidFill>
              <a:latin typeface="Arial" charset="0"/>
              <a:cs typeface="+mn-cs"/>
            </a:endParaRPr>
          </a:p>
          <a:p>
            <a:pPr algn="ctr">
              <a:defRPr/>
            </a:pPr>
            <a:r>
              <a:rPr lang="en-AU" sz="2100">
                <a:solidFill>
                  <a:srgbClr val="62321E"/>
                </a:solidFill>
                <a:latin typeface="Arial" charset="0"/>
                <a:cs typeface="+mn-cs"/>
              </a:rPr>
              <a:t>We do not know who is correct.</a:t>
            </a:r>
          </a:p>
          <a:p>
            <a:pPr algn="ctr">
              <a:defRPr/>
            </a:pPr>
            <a:endParaRPr lang="en-AU" sz="2100">
              <a:solidFill>
                <a:srgbClr val="62321E"/>
              </a:solidFill>
              <a:latin typeface="Arial" charset="0"/>
              <a:cs typeface="+mn-cs"/>
            </a:endParaRPr>
          </a:p>
          <a:p>
            <a:pPr algn="ctr">
              <a:defRPr/>
            </a:pPr>
            <a:r>
              <a:rPr lang="en-AU" sz="2100">
                <a:solidFill>
                  <a:srgbClr val="62321E"/>
                </a:solidFill>
                <a:latin typeface="Arial" charset="0"/>
                <a:cs typeface="+mn-cs"/>
              </a:rPr>
              <a:t>Therefore we do not know the origin of thick disks.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07" grpId="0" animBg="1" autoUpdateAnimBg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4" name="Rectangle 4"/>
          <p:cNvSpPr>
            <a:spLocks noChangeArrowheads="1"/>
          </p:cNvSpPr>
          <p:nvPr/>
        </p:nvSpPr>
        <p:spPr bwMode="auto">
          <a:xfrm>
            <a:off x="381000" y="3886200"/>
            <a:ext cx="8305800" cy="2286000"/>
          </a:xfrm>
          <a:prstGeom prst="rect">
            <a:avLst/>
          </a:prstGeom>
          <a:solidFill>
            <a:srgbClr val="FFFF66"/>
          </a:solidFill>
          <a:ln w="57150">
            <a:solidFill>
              <a:srgbClr val="A5002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1922" name="Rectangle 2"/>
          <p:cNvSpPr>
            <a:spLocks noChangeArrowheads="1"/>
          </p:cNvSpPr>
          <p:nvPr/>
        </p:nvSpPr>
        <p:spPr bwMode="auto">
          <a:xfrm>
            <a:off x="304800" y="382588"/>
            <a:ext cx="8062913" cy="570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AU">
                <a:solidFill>
                  <a:srgbClr val="9E0100"/>
                </a:solidFill>
                <a:latin typeface="Arial" charset="0"/>
                <a:cs typeface="+mn-cs"/>
              </a:rPr>
              <a:t>The existence of pure disk galaxies is interesting because,</a:t>
            </a:r>
          </a:p>
          <a:p>
            <a:pPr algn="ctr">
              <a:defRPr/>
            </a:pPr>
            <a:r>
              <a:rPr lang="en-AU">
                <a:solidFill>
                  <a:srgbClr val="9E0100"/>
                </a:solidFill>
                <a:latin typeface="Arial" charset="0"/>
                <a:cs typeface="+mn-cs"/>
              </a:rPr>
              <a:t>   for at least some late-type disks, it implies that:</a:t>
            </a:r>
          </a:p>
          <a:p>
            <a:pPr algn="ctr">
              <a:defRPr/>
            </a:pPr>
            <a:endParaRPr lang="en-AU">
              <a:solidFill>
                <a:srgbClr val="9E0100"/>
              </a:solidFill>
              <a:latin typeface="Arial" charset="0"/>
              <a:cs typeface="+mn-cs"/>
            </a:endParaRPr>
          </a:p>
          <a:p>
            <a:pPr algn="ctr">
              <a:defRPr/>
            </a:pPr>
            <a:r>
              <a:rPr lang="en-AU">
                <a:solidFill>
                  <a:srgbClr val="9E0100"/>
                </a:solidFill>
                <a:latin typeface="Arial" charset="0"/>
                <a:cs typeface="+mn-cs"/>
              </a:rPr>
              <a:t>•  star formation did not start until the gas had settled </a:t>
            </a:r>
          </a:p>
          <a:p>
            <a:pPr algn="ctr">
              <a:defRPr/>
            </a:pPr>
            <a:r>
              <a:rPr lang="en-AU">
                <a:solidFill>
                  <a:srgbClr val="9E0100"/>
                </a:solidFill>
                <a:latin typeface="Arial" charset="0"/>
                <a:cs typeface="+mn-cs"/>
              </a:rPr>
              <a:t>   into the disk plane.  Also,</a:t>
            </a:r>
            <a:br>
              <a:rPr lang="en-AU">
                <a:solidFill>
                  <a:srgbClr val="9E0100"/>
                </a:solidFill>
                <a:latin typeface="Arial" charset="0"/>
                <a:cs typeface="+mn-cs"/>
              </a:rPr>
            </a:br>
            <a:endParaRPr lang="en-AU">
              <a:solidFill>
                <a:srgbClr val="9E0100"/>
              </a:solidFill>
              <a:latin typeface="Arial" charset="0"/>
              <a:cs typeface="+mn-cs"/>
            </a:endParaRPr>
          </a:p>
          <a:p>
            <a:pPr algn="ctr">
              <a:defRPr/>
            </a:pPr>
            <a:r>
              <a:rPr lang="en-AU">
                <a:solidFill>
                  <a:srgbClr val="9E0100"/>
                </a:solidFill>
                <a:latin typeface="Arial" charset="0"/>
                <a:cs typeface="+mn-cs"/>
              </a:rPr>
              <a:t>•  since the onset of star formation in the disk, the</a:t>
            </a:r>
          </a:p>
          <a:p>
            <a:pPr algn="ctr">
              <a:defRPr/>
            </a:pPr>
            <a:r>
              <a:rPr lang="en-AU">
                <a:solidFill>
                  <a:srgbClr val="9E0100"/>
                </a:solidFill>
                <a:latin typeface="Arial" charset="0"/>
                <a:cs typeface="+mn-cs"/>
              </a:rPr>
              <a:t>   disk suffered no significant dynamical disturbance</a:t>
            </a:r>
          </a:p>
          <a:p>
            <a:pPr algn="ctr">
              <a:defRPr/>
            </a:pPr>
            <a:r>
              <a:rPr lang="en-AU">
                <a:solidFill>
                  <a:srgbClr val="9E0100"/>
                </a:solidFill>
                <a:latin typeface="Arial" charset="0"/>
                <a:cs typeface="+mn-cs"/>
              </a:rPr>
              <a:t>   from internal or external sources.</a:t>
            </a:r>
          </a:p>
          <a:p>
            <a:pPr algn="ctr">
              <a:defRPr/>
            </a:pPr>
            <a:endParaRPr lang="en-AU">
              <a:solidFill>
                <a:srgbClr val="9E0100"/>
              </a:solidFill>
              <a:latin typeface="Arial" charset="0"/>
              <a:cs typeface="+mn-cs"/>
            </a:endParaRPr>
          </a:p>
          <a:p>
            <a:pPr algn="ctr">
              <a:defRPr/>
            </a:pPr>
            <a:r>
              <a:rPr lang="en-AU">
                <a:solidFill>
                  <a:srgbClr val="9E0100"/>
                </a:solidFill>
                <a:latin typeface="Arial" charset="0"/>
                <a:cs typeface="+mn-cs"/>
              </a:rPr>
              <a:t>   Pure disk galaxies are not readily produced in </a:t>
            </a:r>
            <a:r>
              <a:rPr lang="en-AU">
                <a:solidFill>
                  <a:srgbClr val="9E0100"/>
                </a:solidFill>
                <a:latin typeface="Arial" charset="0"/>
                <a:cs typeface="+mn-cs"/>
                <a:sym typeface="Symbol" charset="0"/>
              </a:rPr>
              <a:t></a:t>
            </a:r>
            <a:r>
              <a:rPr lang="en-AU">
                <a:solidFill>
                  <a:srgbClr val="9E0100"/>
                </a:solidFill>
                <a:latin typeface="Arial" charset="0"/>
                <a:cs typeface="+mn-cs"/>
              </a:rPr>
              <a:t>CDM</a:t>
            </a:r>
          </a:p>
          <a:p>
            <a:pPr algn="ctr">
              <a:defRPr/>
            </a:pPr>
            <a:r>
              <a:rPr lang="en-AU">
                <a:solidFill>
                  <a:srgbClr val="9E0100"/>
                </a:solidFill>
                <a:latin typeface="Arial" charset="0"/>
                <a:cs typeface="+mn-cs"/>
              </a:rPr>
              <a:t>   simulations: There is too much merger activity.</a:t>
            </a:r>
          </a:p>
          <a:p>
            <a:pPr algn="ctr">
              <a:defRPr/>
            </a:pPr>
            <a:r>
              <a:rPr lang="en-AU">
                <a:solidFill>
                  <a:srgbClr val="9E0100"/>
                </a:solidFill>
                <a:latin typeface="Arial" charset="0"/>
                <a:cs typeface="+mn-cs"/>
              </a:rPr>
              <a:t>   “I believe that pure disk galaxies are the</a:t>
            </a:r>
          </a:p>
          <a:p>
            <a:pPr algn="ctr">
              <a:defRPr/>
            </a:pPr>
            <a:r>
              <a:rPr lang="en-AU">
                <a:solidFill>
                  <a:srgbClr val="9E0100"/>
                </a:solidFill>
                <a:latin typeface="Arial" charset="0"/>
                <a:cs typeface="+mn-cs"/>
              </a:rPr>
              <a:t>   biggest challenge faced by our canonical CDM picture.”</a:t>
            </a:r>
          </a:p>
          <a:p>
            <a:pPr algn="ctr">
              <a:defRPr/>
            </a:pPr>
            <a:endParaRPr lang="en-AU" sz="900">
              <a:solidFill>
                <a:srgbClr val="9E0100"/>
              </a:solidFill>
              <a:latin typeface="Arial" charset="0"/>
              <a:cs typeface="+mn-cs"/>
            </a:endParaRPr>
          </a:p>
          <a:p>
            <a:pPr algn="ctr">
              <a:defRPr/>
            </a:pPr>
            <a:r>
              <a:rPr lang="en-AU">
                <a:solidFill>
                  <a:srgbClr val="9E0100"/>
                </a:solidFill>
                <a:latin typeface="Arial" charset="0"/>
                <a:cs typeface="+mn-cs"/>
              </a:rPr>
              <a:t>                                                             K. C. Freeman</a:t>
            </a:r>
            <a:endParaRPr lang="en-AU">
              <a:solidFill>
                <a:srgbClr val="FF0016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1026"/>
          <p:cNvSpPr>
            <a:spLocks noChangeArrowheads="1"/>
          </p:cNvSpPr>
          <p:nvPr/>
        </p:nvSpPr>
        <p:spPr bwMode="auto">
          <a:xfrm>
            <a:off x="0" y="4611688"/>
            <a:ext cx="91440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endParaRPr lang="en-AU" sz="1500" b="1">
              <a:solidFill>
                <a:srgbClr val="006600"/>
              </a:solidFill>
              <a:latin typeface="Arial" charset="0"/>
              <a:cs typeface="+mn-cs"/>
            </a:endParaRPr>
          </a:p>
          <a:p>
            <a:pPr eaLnBrk="1" hangingPunct="1">
              <a:defRPr/>
            </a:pPr>
            <a:r>
              <a:rPr lang="en-AU" sz="2000" b="1">
                <a:solidFill>
                  <a:srgbClr val="CC0000"/>
                </a:solidFill>
                <a:latin typeface="Arial" charset="0"/>
                <a:cs typeface="+mn-cs"/>
              </a:rPr>
              <a:t>    Understanding bulgeless, pure-disk galaxies is the biggest challenge</a:t>
            </a:r>
          </a:p>
          <a:p>
            <a:pPr eaLnBrk="1" hangingPunct="1">
              <a:defRPr/>
            </a:pPr>
            <a:r>
              <a:rPr lang="en-AU" sz="2000" b="1">
                <a:solidFill>
                  <a:srgbClr val="CC0000"/>
                </a:solidFill>
                <a:latin typeface="Arial" charset="0"/>
                <a:cs typeface="+mn-cs"/>
              </a:rPr>
              <a:t>    faced by our theory of galaxy formation via hierarchical clustering.</a:t>
            </a:r>
            <a:endParaRPr lang="en-AU" sz="2000" b="1">
              <a:solidFill>
                <a:srgbClr val="006600"/>
              </a:solidFill>
              <a:latin typeface="Arial" charset="0"/>
              <a:cs typeface="+mn-cs"/>
            </a:endParaRPr>
          </a:p>
          <a:p>
            <a:pPr eaLnBrk="1" hangingPunct="1">
              <a:defRPr/>
            </a:pPr>
            <a:endParaRPr lang="en-AU" sz="1500" b="1">
              <a:solidFill>
                <a:srgbClr val="006600"/>
              </a:solidFill>
              <a:latin typeface="Arial" charset="0"/>
              <a:cs typeface="+mn-cs"/>
            </a:endParaRPr>
          </a:p>
          <a:p>
            <a:pPr eaLnBrk="1" hangingPunct="1">
              <a:defRPr/>
            </a:pPr>
            <a:r>
              <a:rPr lang="en-AU" sz="2000" b="1">
                <a:solidFill>
                  <a:srgbClr val="006600"/>
                </a:solidFill>
                <a:latin typeface="Arial" charset="0"/>
                <a:cs typeface="+mn-cs"/>
              </a:rPr>
              <a:t>    Secular formation of pseudobulges </a:t>
            </a:r>
            <a:r>
              <a:rPr lang="en-AU" sz="2600" b="1">
                <a:solidFill>
                  <a:srgbClr val="006600"/>
                </a:solidFill>
                <a:latin typeface="Arial" charset="0"/>
                <a:cs typeface="+mn-cs"/>
                <a:sym typeface="Symbol" charset="0"/>
              </a:rPr>
              <a:t></a:t>
            </a:r>
            <a:r>
              <a:rPr lang="en-AU" sz="2000" b="1">
                <a:solidFill>
                  <a:srgbClr val="006600"/>
                </a:solidFill>
                <a:latin typeface="Arial" charset="0"/>
                <a:cs typeface="+mn-cs"/>
                <a:sym typeface="Symbol" charset="0"/>
              </a:rPr>
              <a:t> fewer merger-built bulges</a:t>
            </a:r>
            <a:endParaRPr lang="en-AU" sz="2600" b="1">
              <a:solidFill>
                <a:srgbClr val="006600"/>
              </a:solidFill>
              <a:latin typeface="Arial" charset="0"/>
              <a:cs typeface="+mn-cs"/>
              <a:sym typeface="Symbol" charset="0"/>
            </a:endParaRPr>
          </a:p>
        </p:txBody>
      </p:sp>
      <p:sp>
        <p:nvSpPr>
          <p:cNvPr id="137219" name="Rectangle 1027"/>
          <p:cNvSpPr>
            <a:spLocks noChangeArrowheads="1"/>
          </p:cNvSpPr>
          <p:nvPr/>
        </p:nvSpPr>
        <p:spPr bwMode="auto">
          <a:xfrm>
            <a:off x="381000" y="3276600"/>
            <a:ext cx="800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endParaRPr lang="en-US" sz="2000">
              <a:latin typeface="Comic Sans MS" charset="0"/>
              <a:cs typeface="+mn-cs"/>
            </a:endParaRPr>
          </a:p>
        </p:txBody>
      </p:sp>
      <p:sp>
        <p:nvSpPr>
          <p:cNvPr id="137220" name="Rectangle 1028"/>
          <p:cNvSpPr>
            <a:spLocks noChangeArrowheads="1"/>
          </p:cNvSpPr>
          <p:nvPr/>
        </p:nvSpPr>
        <p:spPr bwMode="auto">
          <a:xfrm>
            <a:off x="103188" y="220663"/>
            <a:ext cx="8913812" cy="974725"/>
          </a:xfrm>
          <a:prstGeom prst="rect">
            <a:avLst/>
          </a:prstGeom>
          <a:noFill/>
          <a:ln w="28575">
            <a:solidFill>
              <a:srgbClr val="C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AU" sz="2800" b="1">
                <a:solidFill>
                  <a:srgbClr val="CC0000"/>
                </a:solidFill>
                <a:latin typeface="Arial" charset="0"/>
                <a:cs typeface="+mn-cs"/>
              </a:rPr>
              <a:t>Fundamental problem for </a:t>
            </a:r>
            <a:r>
              <a:rPr lang="en-AU" sz="2800" b="1">
                <a:solidFill>
                  <a:srgbClr val="CC0000"/>
                </a:solidFill>
                <a:latin typeface="Arial" charset="0"/>
                <a:cs typeface="+mn-cs"/>
                <a:sym typeface="Symbol" charset="0"/>
              </a:rPr>
              <a:t></a:t>
            </a:r>
            <a:r>
              <a:rPr lang="en-AU" sz="2800" b="1">
                <a:solidFill>
                  <a:srgbClr val="CC0000"/>
                </a:solidFill>
                <a:latin typeface="Arial" charset="0"/>
                <a:cs typeface="+mn-cs"/>
              </a:rPr>
              <a:t>CDM galaxy formation:</a:t>
            </a:r>
          </a:p>
          <a:p>
            <a:pPr algn="ctr" eaLnBrk="1" hangingPunct="1">
              <a:defRPr/>
            </a:pPr>
            <a:r>
              <a:rPr lang="en-AU" sz="2800" b="1">
                <a:solidFill>
                  <a:srgbClr val="CC0000"/>
                </a:solidFill>
                <a:latin typeface="Arial" charset="0"/>
                <a:cs typeface="+mn-cs"/>
              </a:rPr>
              <a:t>Why are there so many pure disk galaxies ?</a:t>
            </a:r>
            <a:r>
              <a:rPr lang="en-AU" sz="2800" b="1">
                <a:solidFill>
                  <a:srgbClr val="CC0000"/>
                </a:solidFill>
                <a:latin typeface="ヒラギノ角ゴ Pro W3" charset="0"/>
                <a:cs typeface="+mn-cs"/>
              </a:rPr>
              <a:t/>
            </a:r>
            <a:endParaRPr lang="en-AU" b="1">
              <a:solidFill>
                <a:srgbClr val="006600"/>
              </a:solidFill>
              <a:latin typeface="Arial" charset="0"/>
              <a:cs typeface="+mn-cs"/>
            </a:endParaRPr>
          </a:p>
        </p:txBody>
      </p:sp>
      <p:pic>
        <p:nvPicPr>
          <p:cNvPr id="98309" name="Picture 10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825" y="1219200"/>
            <a:ext cx="3962400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0" name="Picture 10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38" y="1352550"/>
            <a:ext cx="3100387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23" name="Text Box 1031"/>
          <p:cNvSpPr txBox="1">
            <a:spLocks noChangeArrowheads="1"/>
          </p:cNvSpPr>
          <p:nvPr/>
        </p:nvSpPr>
        <p:spPr bwMode="auto">
          <a:xfrm>
            <a:off x="990600" y="3965575"/>
            <a:ext cx="1250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>
                <a:latin typeface="Arial" charset="0"/>
                <a:cs typeface="+mn-cs"/>
              </a:rPr>
              <a:t>IC 5249</a:t>
            </a:r>
          </a:p>
        </p:txBody>
      </p:sp>
      <p:sp>
        <p:nvSpPr>
          <p:cNvPr id="137224" name="Rectangle 1032"/>
          <p:cNvSpPr>
            <a:spLocks noChangeArrowheads="1"/>
          </p:cNvSpPr>
          <p:nvPr/>
        </p:nvSpPr>
        <p:spPr bwMode="auto">
          <a:xfrm>
            <a:off x="4614863" y="5984875"/>
            <a:ext cx="3744912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AU" sz="2600" b="1">
                <a:solidFill>
                  <a:srgbClr val="006600"/>
                </a:solidFill>
                <a:latin typeface="Arial" charset="0"/>
                <a:cs typeface="+mn-cs"/>
                <a:sym typeface="Symbol" charset="0"/>
              </a:rPr>
              <a:t></a:t>
            </a:r>
            <a:r>
              <a:rPr lang="en-AU" sz="2000" b="1">
                <a:solidFill>
                  <a:srgbClr val="006600"/>
                </a:solidFill>
                <a:latin typeface="Arial" charset="0"/>
                <a:cs typeface="+mn-cs"/>
              </a:rPr>
              <a:t> more pure-disk galaxies.</a:t>
            </a:r>
            <a:r>
              <a:rPr lang="en-AU" sz="2000" b="1">
                <a:solidFill>
                  <a:srgbClr val="006600"/>
                </a:solidFill>
                <a:latin typeface="Arial" charset="0"/>
                <a:cs typeface="+mn-cs"/>
                <a:sym typeface="Symbol" charset="0"/>
              </a:rPr>
              <a:t> </a:t>
            </a:r>
          </a:p>
        </p:txBody>
      </p:sp>
      <p:sp>
        <p:nvSpPr>
          <p:cNvPr id="137225" name="Rectangle 1033"/>
          <p:cNvSpPr>
            <a:spLocks noChangeArrowheads="1"/>
          </p:cNvSpPr>
          <p:nvPr/>
        </p:nvSpPr>
        <p:spPr bwMode="auto">
          <a:xfrm>
            <a:off x="3948113" y="3716338"/>
            <a:ext cx="5068887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2000">
                <a:latin typeface="Arial" charset="0"/>
                <a:cs typeface="+mn-cs"/>
              </a:rPr>
              <a:t>Our Galaxy: no sign of a classical bulge </a:t>
            </a:r>
            <a:br>
              <a:rPr lang="en-US" sz="2000">
                <a:latin typeface="Arial" charset="0"/>
                <a:cs typeface="+mn-cs"/>
              </a:rPr>
            </a:br>
            <a:r>
              <a:rPr lang="en-US" sz="2000">
                <a:latin typeface="Arial" charset="0"/>
                <a:cs typeface="+mn-cs"/>
              </a:rPr>
              <a:t>(Freeman 2007, IAU245).</a:t>
            </a:r>
            <a:r>
              <a:rPr lang="en-US" sz="2000">
                <a:solidFill>
                  <a:srgbClr val="FFE47A"/>
                </a:solidFill>
                <a:latin typeface="Arial" charset="0"/>
                <a:cs typeface="+mn-cs"/>
              </a:rPr>
              <a:t> </a:t>
            </a:r>
            <a:r>
              <a:rPr lang="en-US" sz="4500">
                <a:solidFill>
                  <a:srgbClr val="FFE47A"/>
                </a:solidFill>
                <a:latin typeface="Times New Roman" charset="0"/>
                <a:cs typeface="+mn-cs"/>
              </a:rPr>
              <a:t>   </a:t>
            </a:r>
            <a:endParaRPr lang="en-US" sz="4400">
              <a:solidFill>
                <a:srgbClr val="FFE47A"/>
              </a:solidFill>
              <a:latin typeface="Times New Roman" charset="0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050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07950"/>
            <a:ext cx="9144000" cy="6750050"/>
          </a:xfrm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/>
          <a:lstStyle/>
          <a:p>
            <a:pPr algn="l" eaLnBrk="1" hangingPunct="1">
              <a:defRPr/>
            </a:pPr>
            <a:r>
              <a:rPr lang="en-US" sz="4500" smtClean="0">
                <a:solidFill>
                  <a:schemeClr val="bg1"/>
                </a:solidFill>
                <a:cs typeface="+mj-cs"/>
              </a:rPr>
              <a:t/>
            </a:r>
            <a:br>
              <a:rPr lang="en-US" sz="4500" smtClean="0">
                <a:solidFill>
                  <a:schemeClr val="bg1"/>
                </a:solidFill>
                <a:cs typeface="+mj-cs"/>
              </a:rPr>
            </a:br>
            <a:r>
              <a:rPr lang="en-US" sz="1800" smtClean="0">
                <a:solidFill>
                  <a:schemeClr val="bg1"/>
                </a:solidFill>
                <a:latin typeface="Arial" charset="0"/>
                <a:cs typeface="+mj-cs"/>
              </a:rPr>
              <a:t>How do you make these:</a:t>
            </a:r>
            <a:br>
              <a:rPr lang="en-US" sz="1800" smtClean="0">
                <a:solidFill>
                  <a:schemeClr val="bg1"/>
                </a:solidFill>
                <a:latin typeface="Arial" charset="0"/>
                <a:cs typeface="+mj-cs"/>
              </a:rPr>
            </a:br>
            <a:r>
              <a:rPr lang="en-US" sz="1800" smtClean="0">
                <a:solidFill>
                  <a:schemeClr val="bg1"/>
                </a:solidFill>
                <a:latin typeface="Arial" charset="0"/>
                <a:cs typeface="+mj-cs"/>
              </a:rPr>
              <a:t/>
            </a:r>
            <a:br>
              <a:rPr lang="en-US" sz="1800" smtClean="0">
                <a:solidFill>
                  <a:schemeClr val="bg1"/>
                </a:solidFill>
                <a:latin typeface="Arial" charset="0"/>
                <a:cs typeface="+mj-cs"/>
              </a:rPr>
            </a:br>
            <a:r>
              <a:rPr lang="en-US" sz="1800" smtClean="0">
                <a:solidFill>
                  <a:schemeClr val="bg1"/>
                </a:solidFill>
                <a:latin typeface="Arial" charset="0"/>
                <a:cs typeface="+mj-cs"/>
              </a:rPr>
              <a:t/>
            </a:r>
            <a:br>
              <a:rPr lang="en-US" sz="1800" smtClean="0">
                <a:solidFill>
                  <a:schemeClr val="bg1"/>
                </a:solidFill>
                <a:latin typeface="Arial" charset="0"/>
                <a:cs typeface="+mj-cs"/>
              </a:rPr>
            </a:br>
            <a:r>
              <a:rPr lang="en-US" sz="1800" smtClean="0">
                <a:solidFill>
                  <a:schemeClr val="bg1"/>
                </a:solidFill>
                <a:latin typeface="Arial" charset="0"/>
                <a:cs typeface="+mj-cs"/>
              </a:rPr>
              <a:t/>
            </a:r>
            <a:br>
              <a:rPr lang="en-US" sz="1800" smtClean="0">
                <a:solidFill>
                  <a:schemeClr val="bg1"/>
                </a:solidFill>
                <a:latin typeface="Arial" charset="0"/>
                <a:cs typeface="+mj-cs"/>
              </a:rPr>
            </a:br>
            <a:r>
              <a:rPr lang="en-US" sz="1800" smtClean="0">
                <a:solidFill>
                  <a:schemeClr val="bg1"/>
                </a:solidFill>
                <a:latin typeface="Arial" charset="0"/>
                <a:cs typeface="+mj-cs"/>
              </a:rPr>
              <a:t/>
            </a:r>
            <a:br>
              <a:rPr lang="en-US" sz="1800" smtClean="0">
                <a:solidFill>
                  <a:schemeClr val="bg1"/>
                </a:solidFill>
                <a:latin typeface="Arial" charset="0"/>
                <a:cs typeface="+mj-cs"/>
              </a:rPr>
            </a:br>
            <a:r>
              <a:rPr lang="en-US" sz="1800" smtClean="0">
                <a:solidFill>
                  <a:schemeClr val="bg1"/>
                </a:solidFill>
                <a:latin typeface="Arial" charset="0"/>
                <a:cs typeface="+mj-cs"/>
              </a:rPr>
              <a:t/>
            </a:r>
            <a:br>
              <a:rPr lang="en-US" sz="1800" smtClean="0">
                <a:solidFill>
                  <a:schemeClr val="bg1"/>
                </a:solidFill>
                <a:latin typeface="Arial" charset="0"/>
                <a:cs typeface="+mj-cs"/>
              </a:rPr>
            </a:br>
            <a:r>
              <a:rPr lang="en-US" sz="1800" smtClean="0">
                <a:solidFill>
                  <a:schemeClr val="bg1"/>
                </a:solidFill>
                <a:latin typeface="Arial" charset="0"/>
                <a:cs typeface="+mj-cs"/>
              </a:rPr>
              <a:t/>
            </a:r>
            <a:br>
              <a:rPr lang="en-US" sz="1800" smtClean="0">
                <a:solidFill>
                  <a:schemeClr val="bg1"/>
                </a:solidFill>
                <a:latin typeface="Arial" charset="0"/>
                <a:cs typeface="+mj-cs"/>
              </a:rPr>
            </a:br>
            <a:r>
              <a:rPr lang="en-US" sz="1800" smtClean="0">
                <a:solidFill>
                  <a:schemeClr val="bg1"/>
                </a:solidFill>
                <a:latin typeface="Arial" charset="0"/>
                <a:cs typeface="+mj-cs"/>
              </a:rPr>
              <a:t>      … when halos are </a:t>
            </a:r>
            <a:br>
              <a:rPr lang="en-US" sz="1800" smtClean="0">
                <a:solidFill>
                  <a:schemeClr val="bg1"/>
                </a:solidFill>
                <a:latin typeface="Arial" charset="0"/>
                <a:cs typeface="+mj-cs"/>
              </a:rPr>
            </a:br>
            <a:r>
              <a:rPr lang="en-US" sz="1800" smtClean="0">
                <a:solidFill>
                  <a:schemeClr val="bg1"/>
                </a:solidFill>
                <a:latin typeface="Arial" charset="0"/>
                <a:cs typeface="+mj-cs"/>
              </a:rPr>
              <a:t>           grown like this?</a:t>
            </a:r>
            <a:br>
              <a:rPr lang="en-US" sz="1800" smtClean="0">
                <a:solidFill>
                  <a:schemeClr val="bg1"/>
                </a:solidFill>
                <a:latin typeface="Arial" charset="0"/>
                <a:cs typeface="+mj-cs"/>
              </a:rPr>
            </a:br>
            <a:r>
              <a:rPr lang="en-US" sz="1800" smtClean="0">
                <a:solidFill>
                  <a:schemeClr val="bg1"/>
                </a:solidFill>
                <a:latin typeface="Arial" charset="0"/>
                <a:cs typeface="+mj-cs"/>
              </a:rPr>
              <a:t/>
            </a:r>
            <a:br>
              <a:rPr lang="en-US" sz="1800" smtClean="0">
                <a:solidFill>
                  <a:schemeClr val="bg1"/>
                </a:solidFill>
                <a:latin typeface="Arial" charset="0"/>
                <a:cs typeface="+mj-cs"/>
              </a:rPr>
            </a:br>
            <a:r>
              <a:rPr lang="en-US" sz="1800" smtClean="0">
                <a:solidFill>
                  <a:schemeClr val="bg1"/>
                </a:solidFill>
                <a:latin typeface="Arial" charset="0"/>
                <a:cs typeface="+mj-cs"/>
              </a:rPr>
              <a:t/>
            </a:r>
            <a:br>
              <a:rPr lang="en-US" sz="1800" smtClean="0">
                <a:solidFill>
                  <a:schemeClr val="bg1"/>
                </a:solidFill>
                <a:latin typeface="Arial" charset="0"/>
                <a:cs typeface="+mj-cs"/>
              </a:rPr>
            </a:br>
            <a:r>
              <a:rPr lang="en-US" sz="1800" smtClean="0">
                <a:solidFill>
                  <a:schemeClr val="bg1"/>
                </a:solidFill>
                <a:latin typeface="Arial" charset="0"/>
                <a:cs typeface="+mj-cs"/>
              </a:rPr>
              <a:t/>
            </a:r>
            <a:br>
              <a:rPr lang="en-US" sz="1800" smtClean="0">
                <a:solidFill>
                  <a:schemeClr val="bg1"/>
                </a:solidFill>
                <a:latin typeface="Arial" charset="0"/>
                <a:cs typeface="+mj-cs"/>
              </a:rPr>
            </a:br>
            <a:r>
              <a:rPr lang="en-US" sz="1800" smtClean="0">
                <a:solidFill>
                  <a:schemeClr val="bg1"/>
                </a:solidFill>
                <a:latin typeface="Arial" charset="0"/>
                <a:cs typeface="+mj-cs"/>
              </a:rPr>
              <a:t/>
            </a:r>
            <a:br>
              <a:rPr lang="en-US" sz="1800" smtClean="0">
                <a:solidFill>
                  <a:schemeClr val="bg1"/>
                </a:solidFill>
                <a:latin typeface="Arial" charset="0"/>
                <a:cs typeface="+mj-cs"/>
              </a:rPr>
            </a:br>
            <a:r>
              <a:rPr lang="en-US" sz="1800" smtClean="0">
                <a:solidFill>
                  <a:schemeClr val="bg1"/>
                </a:solidFill>
                <a:latin typeface="Arial" charset="0"/>
                <a:cs typeface="+mj-cs"/>
              </a:rPr>
              <a:t/>
            </a:r>
            <a:br>
              <a:rPr lang="en-US" sz="1800" smtClean="0">
                <a:solidFill>
                  <a:schemeClr val="bg1"/>
                </a:solidFill>
                <a:latin typeface="Arial" charset="0"/>
                <a:cs typeface="+mj-cs"/>
              </a:rPr>
            </a:br>
            <a:r>
              <a:rPr lang="en-US" sz="1800" smtClean="0">
                <a:solidFill>
                  <a:schemeClr val="bg1"/>
                </a:solidFill>
                <a:latin typeface="Arial" charset="0"/>
                <a:cs typeface="+mj-cs"/>
              </a:rPr>
              <a:t/>
            </a:r>
            <a:br>
              <a:rPr lang="en-US" sz="1800" smtClean="0">
                <a:solidFill>
                  <a:schemeClr val="bg1"/>
                </a:solidFill>
                <a:latin typeface="Arial" charset="0"/>
                <a:cs typeface="+mj-cs"/>
              </a:rPr>
            </a:br>
            <a:r>
              <a:rPr lang="en-US" sz="1800" smtClean="0">
                <a:solidFill>
                  <a:schemeClr val="bg1"/>
                </a:solidFill>
                <a:latin typeface="Arial" charset="0"/>
                <a:cs typeface="+mj-cs"/>
              </a:rPr>
              <a:t/>
            </a:r>
            <a:br>
              <a:rPr lang="en-US" sz="1800" smtClean="0">
                <a:solidFill>
                  <a:schemeClr val="bg1"/>
                </a:solidFill>
                <a:latin typeface="Arial" charset="0"/>
                <a:cs typeface="+mj-cs"/>
              </a:rPr>
            </a:br>
            <a:r>
              <a:rPr lang="en-US" sz="1800" smtClean="0">
                <a:solidFill>
                  <a:schemeClr val="bg1"/>
                </a:solidFill>
                <a:latin typeface="Arial" charset="0"/>
                <a:cs typeface="+mj-cs"/>
              </a:rPr>
              <a:t/>
            </a:r>
            <a:br>
              <a:rPr lang="en-US" sz="1800" smtClean="0">
                <a:solidFill>
                  <a:schemeClr val="bg1"/>
                </a:solidFill>
                <a:latin typeface="Arial" charset="0"/>
                <a:cs typeface="+mj-cs"/>
              </a:rPr>
            </a:br>
            <a:r>
              <a:rPr lang="en-US" sz="1800" smtClean="0">
                <a:solidFill>
                  <a:schemeClr val="bg1"/>
                </a:solidFill>
                <a:latin typeface="Arial" charset="0"/>
                <a:cs typeface="+mj-cs"/>
              </a:rPr>
              <a:t>Note: </a:t>
            </a:r>
            <a:r>
              <a:rPr lang="en-US" sz="1800" u="sng" smtClean="0">
                <a:solidFill>
                  <a:schemeClr val="bg1"/>
                </a:solidFill>
                <a:latin typeface="Arial" charset="0"/>
                <a:cs typeface="+mj-cs"/>
              </a:rPr>
              <a:t>The correct trick is not</a:t>
            </a:r>
            <a:r>
              <a:rPr lang="en-US" sz="1800" smtClean="0">
                <a:solidFill>
                  <a:schemeClr val="bg1"/>
                </a:solidFill>
                <a:latin typeface="Arial" charset="0"/>
                <a:cs typeface="+mj-cs"/>
              </a:rPr>
              <a:t> to use feedback to delay</a:t>
            </a:r>
            <a:br>
              <a:rPr lang="en-US" sz="1800" smtClean="0">
                <a:solidFill>
                  <a:schemeClr val="bg1"/>
                </a:solidFill>
                <a:latin typeface="Arial" charset="0"/>
                <a:cs typeface="+mj-cs"/>
              </a:rPr>
            </a:br>
            <a:r>
              <a:rPr lang="en-US" sz="1800" smtClean="0">
                <a:solidFill>
                  <a:schemeClr val="bg1"/>
                </a:solidFill>
                <a:latin typeface="Arial" charset="0"/>
                <a:cs typeface="+mj-cs"/>
              </a:rPr>
              <a:t>star formation until the halo is built.  Because the thin</a:t>
            </a:r>
            <a:br>
              <a:rPr lang="en-US" sz="1800" smtClean="0">
                <a:solidFill>
                  <a:schemeClr val="bg1"/>
                </a:solidFill>
                <a:latin typeface="Arial" charset="0"/>
                <a:cs typeface="+mj-cs"/>
              </a:rPr>
            </a:br>
            <a:r>
              <a:rPr lang="en-US" sz="1800" smtClean="0">
                <a:solidFill>
                  <a:schemeClr val="bg1"/>
                </a:solidFill>
                <a:latin typeface="Arial" charset="0"/>
                <a:cs typeface="+mj-cs"/>
              </a:rPr>
              <a:t>disk of our Galaxy contains stars that are ~ 10-12 billion years old.</a:t>
            </a:r>
            <a:endParaRPr lang="en-US" smtClean="0">
              <a:cs typeface="+mj-cs"/>
            </a:endParaRPr>
          </a:p>
        </p:txBody>
      </p:sp>
      <p:pic>
        <p:nvPicPr>
          <p:cNvPr id="100355" name="Picture 3"/>
          <p:cNvPicPr>
            <a:picLocks noChangeAspect="1" noChangeArrowheads="1"/>
          </p:cNvPicPr>
          <p:nvPr/>
        </p:nvPicPr>
        <p:blipFill>
          <a:blip r:embed="rId5">
            <a:lum bright="-2000" contras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5" y="646113"/>
            <a:ext cx="3962400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9444" name="Dubinski_3_Swarm.mov" descr="/Users/kormendy/Desktop/Munich 2012 Desktop/Munich 2011 Final Desktop/Canary Islands 2011 Talks/Dubinski_3_Swarm.mo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lum bright="-2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463" y="2079625"/>
            <a:ext cx="4632325" cy="347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9445" name="Rectangle 5"/>
          <p:cNvSpPr>
            <a:spLocks noChangeArrowheads="1"/>
          </p:cNvSpPr>
          <p:nvPr/>
        </p:nvSpPr>
        <p:spPr bwMode="auto">
          <a:xfrm>
            <a:off x="4659313" y="1112838"/>
            <a:ext cx="165100" cy="10223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89446" name="Rectangle 6"/>
          <p:cNvSpPr>
            <a:spLocks noChangeArrowheads="1"/>
          </p:cNvSpPr>
          <p:nvPr/>
        </p:nvSpPr>
        <p:spPr bwMode="auto">
          <a:xfrm>
            <a:off x="8731250" y="1150938"/>
            <a:ext cx="165100" cy="10223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100359" name="Picture 7" descr="ic524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013" y="127000"/>
            <a:ext cx="43465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9448" name="Text Box 8"/>
          <p:cNvSpPr txBox="1">
            <a:spLocks noChangeArrowheads="1"/>
          </p:cNvSpPr>
          <p:nvPr/>
        </p:nvSpPr>
        <p:spPr bwMode="auto">
          <a:xfrm>
            <a:off x="4533900" y="1798638"/>
            <a:ext cx="10826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400">
                <a:solidFill>
                  <a:srgbClr val="FFE6C9"/>
                </a:solidFill>
                <a:latin typeface="Arial" charset="0"/>
                <a:cs typeface="+mn-cs"/>
              </a:rPr>
              <a:t>Our Galaxy</a:t>
            </a:r>
            <a:endParaRPr lang="en-US" sz="1400">
              <a:latin typeface="Arial" charset="0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223" fill="hold"/>
                                        <p:tgtEl>
                                          <p:spTgt spid="1894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8944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94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94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444"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ChangeArrowheads="1"/>
          </p:cNvSpPr>
          <p:nvPr/>
        </p:nvSpPr>
        <p:spPr bwMode="auto">
          <a:xfrm>
            <a:off x="4678363" y="592138"/>
            <a:ext cx="3449637" cy="4127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102403" name="Rectangle 2"/>
          <p:cNvSpPr>
            <a:spLocks noChangeArrowheads="1"/>
          </p:cNvSpPr>
          <p:nvPr/>
        </p:nvSpPr>
        <p:spPr bwMode="auto">
          <a:xfrm>
            <a:off x="0" y="257175"/>
            <a:ext cx="9144000" cy="555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000" b="1">
                <a:solidFill>
                  <a:srgbClr val="C5FAFF"/>
                </a:solidFill>
                <a:latin typeface="Arial" charset="0"/>
                <a:sym typeface="Symbol" charset="0"/>
              </a:rPr>
              <a:t>Emphasize the puzzle:</a:t>
            </a:r>
          </a:p>
          <a:p>
            <a:pPr algn="ctr"/>
            <a:endParaRPr lang="en-US" sz="2000" b="1">
              <a:solidFill>
                <a:srgbClr val="C5FAFF"/>
              </a:solidFill>
              <a:latin typeface="Arial" charset="0"/>
              <a:sym typeface="Symbol" charset="0"/>
            </a:endParaRPr>
          </a:p>
          <a:p>
            <a:pPr algn="ctr"/>
            <a:r>
              <a:rPr lang="en-US" sz="4000" b="1">
                <a:solidFill>
                  <a:srgbClr val="C5FAFF"/>
                </a:solidFill>
                <a:latin typeface="Arial" charset="0"/>
                <a:sym typeface="Symbol" charset="0"/>
              </a:rPr>
              <a:t>Look for extreme examples of</a:t>
            </a:r>
          </a:p>
          <a:p>
            <a:pPr algn="ctr"/>
            <a:r>
              <a:rPr lang="en-US" sz="4000" b="1">
                <a:solidFill>
                  <a:srgbClr val="C5FAFF"/>
                </a:solidFill>
                <a:latin typeface="Arial" charset="0"/>
                <a:sym typeface="Symbol" charset="0"/>
              </a:rPr>
              <a:t>giant, bulgeless galaxies:</a:t>
            </a:r>
            <a:endParaRPr lang="en-US" b="1">
              <a:solidFill>
                <a:schemeClr val="hlink"/>
              </a:solidFill>
              <a:latin typeface="Arial" charset="0"/>
              <a:sym typeface="Symbol" charset="0"/>
            </a:endParaRPr>
          </a:p>
          <a:p>
            <a:pPr algn="ctr"/>
            <a:endParaRPr lang="en-US" b="1">
              <a:solidFill>
                <a:srgbClr val="FFC7BC"/>
              </a:solidFill>
              <a:latin typeface="Arial" charset="0"/>
              <a:sym typeface="Symbol" charset="0"/>
            </a:endParaRPr>
          </a:p>
          <a:p>
            <a:pPr algn="ctr"/>
            <a:endParaRPr lang="en-US" b="1">
              <a:solidFill>
                <a:srgbClr val="FFC7BC"/>
              </a:solidFill>
              <a:latin typeface="Arial" charset="0"/>
              <a:sym typeface="Symbol" charset="0"/>
            </a:endParaRPr>
          </a:p>
          <a:p>
            <a:pPr algn="ctr"/>
            <a:endParaRPr lang="en-US" b="1">
              <a:solidFill>
                <a:srgbClr val="FFC7BC"/>
              </a:solidFill>
              <a:latin typeface="Arial" charset="0"/>
              <a:sym typeface="Symbol" charset="0"/>
            </a:endParaRPr>
          </a:p>
          <a:p>
            <a:pPr algn="ctr"/>
            <a:r>
              <a:rPr lang="en-US" b="1">
                <a:solidFill>
                  <a:srgbClr val="C5FAFF"/>
                </a:solidFill>
                <a:latin typeface="Arial" charset="0"/>
                <a:sym typeface="Symbol" charset="0"/>
              </a:rPr>
              <a:t>Kormendy, Drory, Bender, &amp; Cornell 2010, ApJ, 723, 54</a:t>
            </a:r>
          </a:p>
          <a:p>
            <a:pPr algn="ctr"/>
            <a:r>
              <a:rPr lang="en-US" b="1">
                <a:solidFill>
                  <a:srgbClr val="C5FAFF"/>
                </a:solidFill>
                <a:latin typeface="Arial" charset="0"/>
                <a:sym typeface="Symbol" charset="0"/>
              </a:rPr>
              <a:t>measure random velocities of stars in the central clusters of the biggest bulgeless disk galaxies using HET HRS.</a:t>
            </a:r>
            <a:endParaRPr lang="en-US" sz="2600" b="1">
              <a:solidFill>
                <a:srgbClr val="C5FAFF"/>
              </a:solidFill>
              <a:latin typeface="Arial" charset="0"/>
              <a:sym typeface="Symbo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5" name="Rectangle 5"/>
          <p:cNvSpPr>
            <a:spLocks noChangeArrowheads="1"/>
          </p:cNvSpPr>
          <p:nvPr/>
        </p:nvSpPr>
        <p:spPr bwMode="auto">
          <a:xfrm>
            <a:off x="0" y="984250"/>
            <a:ext cx="9144000" cy="12588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94566" name="Rectangle 6"/>
          <p:cNvSpPr>
            <a:spLocks noChangeArrowheads="1"/>
          </p:cNvSpPr>
          <p:nvPr/>
        </p:nvSpPr>
        <p:spPr bwMode="auto">
          <a:xfrm>
            <a:off x="4678363" y="592138"/>
            <a:ext cx="3449637" cy="4127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94562" name="Rectangle 2"/>
          <p:cNvSpPr>
            <a:spLocks noChangeArrowheads="1"/>
          </p:cNvSpPr>
          <p:nvPr/>
        </p:nvSpPr>
        <p:spPr bwMode="auto">
          <a:xfrm>
            <a:off x="0" y="0"/>
            <a:ext cx="9144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2000">
                <a:solidFill>
                  <a:schemeClr val="bg1"/>
                </a:solidFill>
                <a:latin typeface="Arial" charset="0"/>
                <a:cs typeface="+mn-cs"/>
              </a:rPr>
              <a:t>NGC 6946 (Scd)</a:t>
            </a:r>
            <a:br>
              <a:rPr lang="en-US" sz="2000">
                <a:solidFill>
                  <a:schemeClr val="bg1"/>
                </a:solidFill>
                <a:latin typeface="Arial" charset="0"/>
                <a:cs typeface="+mn-cs"/>
              </a:rPr>
            </a:br>
            <a:r>
              <a:rPr lang="en-US" sz="2000">
                <a:solidFill>
                  <a:schemeClr val="bg1"/>
                </a:solidFill>
                <a:latin typeface="Arial" charset="0"/>
                <a:cs typeface="+mn-cs"/>
              </a:rPr>
              <a:t> V</a:t>
            </a:r>
            <a:r>
              <a:rPr lang="en-US" sz="2000" baseline="-25000">
                <a:solidFill>
                  <a:schemeClr val="bg1"/>
                </a:solidFill>
                <a:latin typeface="Arial" charset="0"/>
                <a:cs typeface="+mn-cs"/>
              </a:rPr>
              <a:t>circ</a:t>
            </a:r>
            <a:r>
              <a:rPr lang="en-US" sz="2000">
                <a:solidFill>
                  <a:schemeClr val="bg1"/>
                </a:solidFill>
                <a:latin typeface="Arial" charset="0"/>
                <a:cs typeface="+mn-cs"/>
              </a:rPr>
              <a:t> = 210 ± 10 km s</a:t>
            </a:r>
            <a:r>
              <a:rPr lang="en-US" sz="2000" baseline="30000">
                <a:solidFill>
                  <a:schemeClr val="bg1"/>
                </a:solidFill>
                <a:latin typeface="Arial" charset="0"/>
                <a:cs typeface="+mn-cs"/>
              </a:rPr>
              <a:t>-1</a:t>
            </a:r>
            <a:r>
              <a:rPr lang="en-US" sz="2000">
                <a:solidFill>
                  <a:schemeClr val="bg1"/>
                </a:solidFill>
                <a:latin typeface="Arial" charset="0"/>
                <a:cs typeface="+mn-cs"/>
              </a:rPr>
              <a:t>   but   velocity dispersion = 56 ± 2 km s</a:t>
            </a:r>
            <a:r>
              <a:rPr lang="en-US" sz="2000" baseline="30000">
                <a:solidFill>
                  <a:schemeClr val="bg1"/>
                </a:solidFill>
                <a:latin typeface="Arial" charset="0"/>
                <a:cs typeface="+mn-cs"/>
              </a:rPr>
              <a:t>-1</a:t>
            </a:r>
            <a:r>
              <a:rPr lang="en-US" sz="2000">
                <a:solidFill>
                  <a:schemeClr val="bg1"/>
                </a:solidFill>
                <a:latin typeface="Arial" charset="0"/>
                <a:cs typeface="+mn-cs"/>
              </a:rPr>
              <a:t> </a:t>
            </a:r>
            <a:br>
              <a:rPr lang="en-US" sz="2000">
                <a:solidFill>
                  <a:schemeClr val="bg1"/>
                </a:solidFill>
                <a:latin typeface="Arial" charset="0"/>
                <a:cs typeface="+mn-cs"/>
              </a:rPr>
            </a:br>
            <a:r>
              <a:rPr lang="en-US" sz="1000">
                <a:solidFill>
                  <a:schemeClr val="bg1"/>
                </a:solidFill>
                <a:latin typeface="Arial" charset="0"/>
                <a:cs typeface="+mn-cs"/>
              </a:rPr>
              <a:t/>
            </a:r>
            <a:br>
              <a:rPr lang="en-US" sz="1000">
                <a:solidFill>
                  <a:schemeClr val="bg1"/>
                </a:solidFill>
                <a:latin typeface="Arial" charset="0"/>
                <a:cs typeface="+mn-cs"/>
              </a:rPr>
            </a:br>
            <a:r>
              <a:rPr lang="en-US" sz="2000">
                <a:solidFill>
                  <a:schemeClr val="bg1"/>
                </a:solidFill>
                <a:latin typeface="Arial" charset="0"/>
                <a:cs typeface="+mn-cs"/>
              </a:rPr>
              <a:t>(Kormendy, Drory, Bender, &amp; Cornell 2010, ApJ, 723, 54)</a:t>
            </a:r>
            <a:br>
              <a:rPr lang="en-US" sz="2000">
                <a:solidFill>
                  <a:schemeClr val="bg1"/>
                </a:solidFill>
                <a:latin typeface="Arial" charset="0"/>
                <a:cs typeface="+mn-cs"/>
              </a:rPr>
            </a:br>
            <a:r>
              <a:rPr lang="en-US" sz="1000">
                <a:solidFill>
                  <a:schemeClr val="bg1"/>
                </a:solidFill>
                <a:latin typeface="Arial" charset="0"/>
                <a:cs typeface="+mn-cs"/>
              </a:rPr>
              <a:t/>
            </a:r>
            <a:br>
              <a:rPr lang="en-US" sz="1000">
                <a:solidFill>
                  <a:schemeClr val="bg1"/>
                </a:solidFill>
                <a:latin typeface="Arial" charset="0"/>
                <a:cs typeface="+mn-cs"/>
              </a:rPr>
            </a:br>
            <a:r>
              <a:rPr lang="en-US" sz="2000">
                <a:solidFill>
                  <a:schemeClr val="bg1"/>
                </a:solidFill>
                <a:latin typeface="Arial" charset="0"/>
                <a:cs typeface="+mn-cs"/>
              </a:rPr>
              <a:t>Therefore: No classical bulge, tiny pseudobulge, no supermassive BH</a:t>
            </a:r>
            <a:endParaRPr lang="en-US" sz="4300">
              <a:solidFill>
                <a:schemeClr val="bg1"/>
              </a:solidFill>
              <a:latin typeface="Times New Roman" charset="0"/>
              <a:cs typeface="+mn-cs"/>
              <a:sym typeface="Symbol" charset="0"/>
            </a:endParaRPr>
          </a:p>
        </p:txBody>
      </p:sp>
      <p:pic>
        <p:nvPicPr>
          <p:cNvPr id="104453" name="Picture 7" descr="ngc6946x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828800"/>
            <a:ext cx="50292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3" descr="etacygt-Ro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050" y="1908175"/>
            <a:ext cx="370840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499" name="Picture 4" descr="n6946tc-Ro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088" y="4327525"/>
            <a:ext cx="3717925" cy="243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0" name="Picture 5" descr="n6946v_2"/>
          <p:cNvPicPr>
            <a:picLocks noChangeAspect="1" noChangeArrowheads="1"/>
          </p:cNvPicPr>
          <p:nvPr/>
        </p:nvPicPr>
        <p:blipFill>
          <a:blip r:embed="rId5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1997075"/>
            <a:ext cx="4565650" cy="449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4" name="Rectangle 6"/>
          <p:cNvSpPr>
            <a:spLocks noChangeArrowheads="1"/>
          </p:cNvSpPr>
          <p:nvPr/>
        </p:nvSpPr>
        <p:spPr bwMode="auto">
          <a:xfrm>
            <a:off x="0" y="0"/>
            <a:ext cx="9144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2000">
                <a:solidFill>
                  <a:schemeClr val="bg1"/>
                </a:solidFill>
                <a:latin typeface="Arial" charset="0"/>
                <a:cs typeface="+mn-cs"/>
              </a:rPr>
              <a:t>NGC 6946 (Scd)</a:t>
            </a:r>
            <a:br>
              <a:rPr lang="en-US" sz="2000">
                <a:solidFill>
                  <a:schemeClr val="bg1"/>
                </a:solidFill>
                <a:latin typeface="Arial" charset="0"/>
                <a:cs typeface="+mn-cs"/>
              </a:rPr>
            </a:br>
            <a:r>
              <a:rPr lang="en-US" sz="2000">
                <a:solidFill>
                  <a:schemeClr val="bg1"/>
                </a:solidFill>
                <a:latin typeface="Arial" charset="0"/>
                <a:cs typeface="+mn-cs"/>
              </a:rPr>
              <a:t> V</a:t>
            </a:r>
            <a:r>
              <a:rPr lang="en-US" sz="2000" baseline="-25000">
                <a:solidFill>
                  <a:schemeClr val="bg1"/>
                </a:solidFill>
                <a:latin typeface="Arial" charset="0"/>
                <a:cs typeface="+mn-cs"/>
              </a:rPr>
              <a:t>circ</a:t>
            </a:r>
            <a:r>
              <a:rPr lang="en-US" sz="2000">
                <a:solidFill>
                  <a:schemeClr val="bg1"/>
                </a:solidFill>
                <a:latin typeface="Arial" charset="0"/>
                <a:cs typeface="+mn-cs"/>
              </a:rPr>
              <a:t> = 210 ± 10 km s</a:t>
            </a:r>
            <a:r>
              <a:rPr lang="en-US" sz="2000" baseline="30000">
                <a:solidFill>
                  <a:schemeClr val="bg1"/>
                </a:solidFill>
                <a:latin typeface="Arial" charset="0"/>
                <a:cs typeface="+mn-cs"/>
              </a:rPr>
              <a:t>-1</a:t>
            </a:r>
            <a:r>
              <a:rPr lang="en-US" sz="2000">
                <a:solidFill>
                  <a:schemeClr val="bg1"/>
                </a:solidFill>
                <a:latin typeface="Arial" charset="0"/>
                <a:cs typeface="+mn-cs"/>
              </a:rPr>
              <a:t>   but   velocity dispersion = 56 ± 2 km s</a:t>
            </a:r>
            <a:r>
              <a:rPr lang="en-US" sz="2000" baseline="30000">
                <a:solidFill>
                  <a:schemeClr val="bg1"/>
                </a:solidFill>
                <a:latin typeface="Arial" charset="0"/>
                <a:cs typeface="+mn-cs"/>
              </a:rPr>
              <a:t>-1</a:t>
            </a:r>
            <a:r>
              <a:rPr lang="en-US" sz="2000">
                <a:solidFill>
                  <a:schemeClr val="bg1"/>
                </a:solidFill>
                <a:latin typeface="Arial" charset="0"/>
                <a:cs typeface="+mn-cs"/>
              </a:rPr>
              <a:t> </a:t>
            </a:r>
            <a:br>
              <a:rPr lang="en-US" sz="2000">
                <a:solidFill>
                  <a:schemeClr val="bg1"/>
                </a:solidFill>
                <a:latin typeface="Arial" charset="0"/>
                <a:cs typeface="+mn-cs"/>
              </a:rPr>
            </a:br>
            <a:r>
              <a:rPr lang="en-US" sz="1000">
                <a:solidFill>
                  <a:schemeClr val="bg1"/>
                </a:solidFill>
                <a:latin typeface="Arial" charset="0"/>
                <a:cs typeface="+mn-cs"/>
              </a:rPr>
              <a:t/>
            </a:r>
            <a:br>
              <a:rPr lang="en-US" sz="1000">
                <a:solidFill>
                  <a:schemeClr val="bg1"/>
                </a:solidFill>
                <a:latin typeface="Arial" charset="0"/>
                <a:cs typeface="+mn-cs"/>
              </a:rPr>
            </a:br>
            <a:r>
              <a:rPr lang="en-US" sz="2000">
                <a:solidFill>
                  <a:schemeClr val="bg1"/>
                </a:solidFill>
                <a:latin typeface="Arial" charset="0"/>
                <a:cs typeface="+mn-cs"/>
              </a:rPr>
              <a:t>(Kormendy, Drory, Bender, &amp; Cornell 2010, ApJ, 723, 54)</a:t>
            </a:r>
            <a:br>
              <a:rPr lang="en-US" sz="2000">
                <a:solidFill>
                  <a:schemeClr val="bg1"/>
                </a:solidFill>
                <a:latin typeface="Arial" charset="0"/>
                <a:cs typeface="+mn-cs"/>
              </a:rPr>
            </a:br>
            <a:r>
              <a:rPr lang="en-US" sz="1000">
                <a:solidFill>
                  <a:schemeClr val="bg1"/>
                </a:solidFill>
                <a:latin typeface="Arial" charset="0"/>
                <a:cs typeface="+mn-cs"/>
              </a:rPr>
              <a:t/>
            </a:r>
            <a:br>
              <a:rPr lang="en-US" sz="1000">
                <a:solidFill>
                  <a:schemeClr val="bg1"/>
                </a:solidFill>
                <a:latin typeface="Arial" charset="0"/>
                <a:cs typeface="+mn-cs"/>
              </a:rPr>
            </a:br>
            <a:r>
              <a:rPr lang="en-US" sz="2000">
                <a:solidFill>
                  <a:schemeClr val="bg1"/>
                </a:solidFill>
                <a:latin typeface="Arial" charset="0"/>
                <a:cs typeface="+mn-cs"/>
              </a:rPr>
              <a:t>Therefore: No classical bulge, tiny pseudobulge, no supermassive BH</a:t>
            </a:r>
            <a:endParaRPr lang="en-US" sz="4300">
              <a:solidFill>
                <a:schemeClr val="bg1"/>
              </a:solidFill>
              <a:latin typeface="Times New Roman" charset="0"/>
              <a:cs typeface="+mn-cs"/>
              <a:sym typeface="Symbo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Text Box 2"/>
          <p:cNvSpPr txBox="1">
            <a:spLocks noChangeArrowheads="1"/>
          </p:cNvSpPr>
          <p:nvPr/>
        </p:nvSpPr>
        <p:spPr bwMode="auto">
          <a:xfrm>
            <a:off x="1281113" y="6491288"/>
            <a:ext cx="755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800" b="1">
                <a:solidFill>
                  <a:srgbClr val="C2FDFF"/>
                </a:solidFill>
                <a:latin typeface="Arial" charset="0"/>
                <a:cs typeface="+mn-cs"/>
              </a:rPr>
              <a:t>M101</a:t>
            </a:r>
            <a:endParaRPr lang="en-US" b="1">
              <a:solidFill>
                <a:srgbClr val="C2FDFF"/>
              </a:solidFill>
              <a:latin typeface="Arial" charset="0"/>
              <a:cs typeface="+mn-cs"/>
            </a:endParaRPr>
          </a:p>
        </p:txBody>
      </p:sp>
      <p:pic>
        <p:nvPicPr>
          <p:cNvPr id="108547" name="Picture 3" descr="m101_h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313" y="1371600"/>
            <a:ext cx="6924675" cy="540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660" name="Rectangle 4"/>
          <p:cNvSpPr>
            <a:spLocks noChangeArrowheads="1"/>
          </p:cNvSpPr>
          <p:nvPr/>
        </p:nvSpPr>
        <p:spPr bwMode="auto">
          <a:xfrm>
            <a:off x="0" y="77788"/>
            <a:ext cx="9144000" cy="129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2000">
                <a:solidFill>
                  <a:schemeClr val="bg1"/>
                </a:solidFill>
                <a:latin typeface="Arial" charset="0"/>
                <a:cs typeface="+mn-cs"/>
              </a:rPr>
              <a:t>M101 (Scd)</a:t>
            </a:r>
            <a:br>
              <a:rPr lang="en-US" sz="2000">
                <a:solidFill>
                  <a:schemeClr val="bg1"/>
                </a:solidFill>
                <a:latin typeface="Arial" charset="0"/>
                <a:cs typeface="+mn-cs"/>
              </a:rPr>
            </a:br>
            <a:r>
              <a:rPr lang="en-US" sz="2000">
                <a:solidFill>
                  <a:schemeClr val="bg1"/>
                </a:solidFill>
                <a:latin typeface="Arial" charset="0"/>
                <a:cs typeface="+mn-cs"/>
              </a:rPr>
              <a:t> V</a:t>
            </a:r>
            <a:r>
              <a:rPr lang="en-US" sz="2000" baseline="-25000">
                <a:solidFill>
                  <a:schemeClr val="bg1"/>
                </a:solidFill>
                <a:latin typeface="Arial" charset="0"/>
                <a:cs typeface="+mn-cs"/>
              </a:rPr>
              <a:t>circ</a:t>
            </a:r>
            <a:r>
              <a:rPr lang="en-US" sz="2000">
                <a:solidFill>
                  <a:schemeClr val="bg1"/>
                </a:solidFill>
                <a:latin typeface="Arial" charset="0"/>
                <a:cs typeface="+mn-cs"/>
              </a:rPr>
              <a:t> = 210 ± 15 km s</a:t>
            </a:r>
            <a:r>
              <a:rPr lang="en-US" sz="2000" baseline="30000">
                <a:solidFill>
                  <a:schemeClr val="bg1"/>
                </a:solidFill>
                <a:latin typeface="Arial" charset="0"/>
                <a:cs typeface="+mn-cs"/>
              </a:rPr>
              <a:t>-1</a:t>
            </a:r>
            <a:r>
              <a:rPr lang="en-US" sz="2000">
                <a:solidFill>
                  <a:schemeClr val="bg1"/>
                </a:solidFill>
                <a:latin typeface="Arial" charset="0"/>
                <a:cs typeface="+mn-cs"/>
              </a:rPr>
              <a:t>    but   velocity dispersion = 27 ± 4 km s</a:t>
            </a:r>
            <a:r>
              <a:rPr lang="en-US" sz="2000" baseline="30000">
                <a:solidFill>
                  <a:schemeClr val="bg1"/>
                </a:solidFill>
                <a:latin typeface="Arial" charset="0"/>
                <a:cs typeface="+mn-cs"/>
              </a:rPr>
              <a:t>-1</a:t>
            </a:r>
            <a:r>
              <a:rPr lang="en-US" sz="2000">
                <a:solidFill>
                  <a:schemeClr val="bg1"/>
                </a:solidFill>
                <a:latin typeface="Arial" charset="0"/>
                <a:cs typeface="+mn-cs"/>
              </a:rPr>
              <a:t> </a:t>
            </a:r>
            <a:br>
              <a:rPr lang="en-US" sz="2000">
                <a:solidFill>
                  <a:schemeClr val="bg1"/>
                </a:solidFill>
                <a:latin typeface="Arial" charset="0"/>
                <a:cs typeface="+mn-cs"/>
              </a:rPr>
            </a:br>
            <a:r>
              <a:rPr lang="en-US" sz="1000">
                <a:solidFill>
                  <a:schemeClr val="bg1"/>
                </a:solidFill>
                <a:latin typeface="Arial" charset="0"/>
                <a:cs typeface="+mn-cs"/>
              </a:rPr>
              <a:t/>
            </a:r>
            <a:br>
              <a:rPr lang="en-US" sz="1000">
                <a:solidFill>
                  <a:schemeClr val="bg1"/>
                </a:solidFill>
                <a:latin typeface="Arial" charset="0"/>
                <a:cs typeface="+mn-cs"/>
              </a:rPr>
            </a:br>
            <a:r>
              <a:rPr lang="en-US" sz="2000">
                <a:solidFill>
                  <a:schemeClr val="bg1"/>
                </a:solidFill>
                <a:latin typeface="Arial" charset="0"/>
                <a:cs typeface="+mn-cs"/>
              </a:rPr>
              <a:t>Therefore: No classical bulge, tiny pseudobulge, no supermassive BH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Freeman-Cit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881063"/>
            <a:ext cx="8243887" cy="509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6" descr="K+2010-Tabl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85800"/>
            <a:ext cx="89916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0711" name="Text Box 7"/>
          <p:cNvSpPr txBox="1">
            <a:spLocks noChangeArrowheads="1"/>
          </p:cNvSpPr>
          <p:nvPr/>
        </p:nvSpPr>
        <p:spPr bwMode="auto">
          <a:xfrm>
            <a:off x="685800" y="127000"/>
            <a:ext cx="7897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chemeClr val="bg1"/>
                </a:solidFill>
                <a:latin typeface="Arial" charset="0"/>
                <a:cs typeface="+mn-cs"/>
              </a:rPr>
              <a:t>Giant (V</a:t>
            </a:r>
            <a:r>
              <a:rPr lang="en-US" baseline="-25000">
                <a:solidFill>
                  <a:schemeClr val="bg1"/>
                </a:solidFill>
                <a:latin typeface="Arial" charset="0"/>
                <a:cs typeface="+mn-cs"/>
              </a:rPr>
              <a:t>circ</a:t>
            </a:r>
            <a:r>
              <a:rPr lang="en-US">
                <a:solidFill>
                  <a:schemeClr val="bg1"/>
                </a:solidFill>
                <a:latin typeface="Arial" charset="0"/>
                <a:cs typeface="+mn-cs"/>
              </a:rPr>
              <a:t> &gt; 150 km s</a:t>
            </a:r>
            <a:r>
              <a:rPr lang="en-US" baseline="30000">
                <a:solidFill>
                  <a:schemeClr val="bg1"/>
                </a:solidFill>
                <a:latin typeface="Arial" charset="0"/>
                <a:cs typeface="+mn-cs"/>
              </a:rPr>
              <a:t>-1</a:t>
            </a:r>
            <a:r>
              <a:rPr lang="en-US">
                <a:solidFill>
                  <a:schemeClr val="bg1"/>
                </a:solidFill>
                <a:latin typeface="Arial" charset="0"/>
                <a:cs typeface="+mn-cs"/>
              </a:rPr>
              <a:t>) Galaxies With Distance &lt; 8 Mpc</a:t>
            </a:r>
            <a:endParaRPr lang="en-US">
              <a:cs typeface="+mn-cs"/>
            </a:endParaRPr>
          </a:p>
        </p:txBody>
      </p:sp>
      <p:sp>
        <p:nvSpPr>
          <p:cNvPr id="200712" name="Text Box 8"/>
          <p:cNvSpPr txBox="1">
            <a:spLocks noChangeArrowheads="1"/>
          </p:cNvSpPr>
          <p:nvPr/>
        </p:nvSpPr>
        <p:spPr bwMode="auto">
          <a:xfrm>
            <a:off x="96838" y="5588000"/>
            <a:ext cx="8950325" cy="1096963"/>
          </a:xfrm>
          <a:prstGeom prst="rect">
            <a:avLst/>
          </a:prstGeom>
          <a:solidFill>
            <a:srgbClr val="FFFF0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200">
                <a:latin typeface="Arial" charset="0"/>
                <a:cs typeface="+mn-cs"/>
              </a:rPr>
              <a:t>Most giant (V</a:t>
            </a:r>
            <a:r>
              <a:rPr lang="en-US" sz="2200" baseline="-25000">
                <a:latin typeface="Arial" charset="0"/>
                <a:cs typeface="+mn-cs"/>
              </a:rPr>
              <a:t>circ</a:t>
            </a:r>
            <a:r>
              <a:rPr lang="en-US" sz="2200">
                <a:latin typeface="Arial" charset="0"/>
                <a:cs typeface="+mn-cs"/>
              </a:rPr>
              <a:t> &gt; 150 km s</a:t>
            </a:r>
            <a:r>
              <a:rPr lang="en-US" sz="2200" baseline="30000">
                <a:latin typeface="Arial" charset="0"/>
                <a:cs typeface="+mn-cs"/>
              </a:rPr>
              <a:t>-1</a:t>
            </a:r>
            <a:r>
              <a:rPr lang="en-US" sz="2200">
                <a:latin typeface="Arial" charset="0"/>
                <a:cs typeface="+mn-cs"/>
              </a:rPr>
              <a:t>) galaxies in the local field</a:t>
            </a:r>
          </a:p>
          <a:p>
            <a:pPr algn="ctr">
              <a:defRPr/>
            </a:pPr>
            <a:r>
              <a:rPr lang="en-US" sz="2200">
                <a:latin typeface="Arial" charset="0"/>
                <a:cs typeface="+mn-cs"/>
              </a:rPr>
              <a:t>contain little or no classical bulge = remnant of a major merger.</a:t>
            </a:r>
          </a:p>
          <a:p>
            <a:pPr algn="ctr">
              <a:defRPr/>
            </a:pPr>
            <a:r>
              <a:rPr lang="en-US" sz="2200">
                <a:latin typeface="Arial" charset="0"/>
                <a:cs typeface="+mn-cs"/>
              </a:rPr>
              <a:t>However, in the Virgo cluster, &gt; 2/3 of all stars are in merger remnants.</a:t>
            </a:r>
            <a:endParaRPr lang="en-US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ChangeArrowheads="1"/>
          </p:cNvSpPr>
          <p:nvPr/>
        </p:nvSpPr>
        <p:spPr bwMode="auto">
          <a:xfrm>
            <a:off x="536575" y="3586163"/>
            <a:ext cx="8053388" cy="1150937"/>
          </a:xfrm>
          <a:prstGeom prst="rect">
            <a:avLst/>
          </a:prstGeom>
          <a:solidFill>
            <a:srgbClr val="FFDF96"/>
          </a:solidFill>
          <a:ln w="38100">
            <a:solidFill>
              <a:srgbClr val="BB020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02755" name="Rectangle 3"/>
          <p:cNvSpPr>
            <a:spLocks noChangeArrowheads="1"/>
          </p:cNvSpPr>
          <p:nvPr/>
        </p:nvSpPr>
        <p:spPr bwMode="auto">
          <a:xfrm>
            <a:off x="254000" y="101600"/>
            <a:ext cx="85502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>
                <a:solidFill>
                  <a:srgbClr val="FFDF96"/>
                </a:solidFill>
                <a:latin typeface="Arial" charset="0"/>
                <a:cs typeface="+mn-cs"/>
              </a:rPr>
              <a:t>Fundamental Question for </a:t>
            </a:r>
            <a:r>
              <a:rPr lang="en-US" sz="3200">
                <a:solidFill>
                  <a:srgbClr val="FFDF96"/>
                </a:solidFill>
                <a:latin typeface="Arial" charset="0"/>
                <a:cs typeface="+mn-cs"/>
                <a:sym typeface="Symbol" charset="0"/>
              </a:rPr>
              <a:t></a:t>
            </a:r>
            <a:r>
              <a:rPr lang="en-US" sz="3200">
                <a:solidFill>
                  <a:srgbClr val="FFDF96"/>
                </a:solidFill>
                <a:latin typeface="Arial" charset="0"/>
                <a:cs typeface="+mn-cs"/>
              </a:rPr>
              <a:t>CDM </a:t>
            </a:r>
            <a:br>
              <a:rPr lang="en-US" sz="3200">
                <a:solidFill>
                  <a:srgbClr val="FFDF96"/>
                </a:solidFill>
                <a:latin typeface="Arial" charset="0"/>
                <a:cs typeface="+mn-cs"/>
              </a:rPr>
            </a:br>
            <a:r>
              <a:rPr lang="en-US" sz="3200">
                <a:solidFill>
                  <a:srgbClr val="FFDF96"/>
                </a:solidFill>
                <a:latin typeface="Arial" charset="0"/>
                <a:cs typeface="+mn-cs"/>
              </a:rPr>
              <a:t>and </a:t>
            </a:r>
            <a:br>
              <a:rPr lang="en-US" sz="3200">
                <a:solidFill>
                  <a:srgbClr val="FFDF96"/>
                </a:solidFill>
                <a:latin typeface="Arial" charset="0"/>
                <a:cs typeface="+mn-cs"/>
              </a:rPr>
            </a:br>
            <a:r>
              <a:rPr lang="en-US" sz="3200">
                <a:solidFill>
                  <a:srgbClr val="FFDF96"/>
                </a:solidFill>
                <a:latin typeface="Arial" charset="0"/>
                <a:cs typeface="+mn-cs"/>
              </a:rPr>
              <a:t>Hierarchical Clustering:</a:t>
            </a:r>
            <a:br>
              <a:rPr lang="en-US" sz="3200">
                <a:solidFill>
                  <a:srgbClr val="FFDF96"/>
                </a:solidFill>
                <a:latin typeface="Arial" charset="0"/>
                <a:cs typeface="+mn-cs"/>
              </a:rPr>
            </a:br>
            <a:r>
              <a:rPr lang="en-US" sz="3200">
                <a:solidFill>
                  <a:srgbClr val="FFDF96"/>
                </a:solidFill>
                <a:latin typeface="Arial" charset="0"/>
                <a:cs typeface="+mn-cs"/>
              </a:rPr>
              <a:t/>
            </a:r>
            <a:br>
              <a:rPr lang="en-US" sz="3200">
                <a:solidFill>
                  <a:srgbClr val="FFDF96"/>
                </a:solidFill>
                <a:latin typeface="Arial" charset="0"/>
                <a:cs typeface="+mn-cs"/>
              </a:rPr>
            </a:br>
            <a:r>
              <a:rPr lang="en-US" sz="3200">
                <a:solidFill>
                  <a:srgbClr val="FFDF96"/>
                </a:solidFill>
                <a:latin typeface="Arial" charset="0"/>
                <a:cs typeface="+mn-cs"/>
              </a:rPr>
              <a:t/>
            </a:r>
            <a:br>
              <a:rPr lang="en-US" sz="3200">
                <a:solidFill>
                  <a:srgbClr val="FFDF96"/>
                </a:solidFill>
                <a:latin typeface="Arial" charset="0"/>
                <a:cs typeface="+mn-cs"/>
              </a:rPr>
            </a:br>
            <a:r>
              <a:rPr lang="en-US" sz="3200">
                <a:solidFill>
                  <a:srgbClr val="FF001B"/>
                </a:solidFill>
                <a:latin typeface="Arial" charset="0"/>
                <a:cs typeface="+mn-cs"/>
              </a:rPr>
              <a:t>How did so many bulgeless disks form</a:t>
            </a:r>
            <a:br>
              <a:rPr lang="en-US" sz="3200">
                <a:solidFill>
                  <a:srgbClr val="FF001B"/>
                </a:solidFill>
                <a:latin typeface="Arial" charset="0"/>
                <a:cs typeface="+mn-cs"/>
              </a:rPr>
            </a:br>
            <a:r>
              <a:rPr lang="en-US" sz="3200">
                <a:solidFill>
                  <a:srgbClr val="FF001B"/>
                </a:solidFill>
                <a:latin typeface="Arial" charset="0"/>
                <a:cs typeface="+mn-cs"/>
              </a:rPr>
              <a:t>in field and void environments?</a:t>
            </a:r>
            <a:r>
              <a:rPr lang="en-US" sz="3200">
                <a:solidFill>
                  <a:srgbClr val="FFDF96"/>
                </a:solidFill>
                <a:latin typeface="Arial" charset="0"/>
                <a:cs typeface="+mn-cs"/>
              </a:rPr>
              <a:t/>
            </a:r>
            <a:br>
              <a:rPr lang="en-US" sz="3200">
                <a:solidFill>
                  <a:srgbClr val="FFDF96"/>
                </a:solidFill>
                <a:latin typeface="Arial" charset="0"/>
                <a:cs typeface="+mn-cs"/>
              </a:rPr>
            </a:br>
            <a:r>
              <a:rPr lang="en-US" sz="3200">
                <a:solidFill>
                  <a:srgbClr val="FFDF96"/>
                </a:solidFill>
                <a:latin typeface="Arial" charset="0"/>
                <a:cs typeface="+mn-cs"/>
              </a:rPr>
              <a:t/>
            </a:r>
            <a:br>
              <a:rPr lang="en-US" sz="3200">
                <a:solidFill>
                  <a:srgbClr val="FFDF96"/>
                </a:solidFill>
                <a:latin typeface="Arial" charset="0"/>
                <a:cs typeface="+mn-cs"/>
              </a:rPr>
            </a:br>
            <a:endParaRPr lang="en-US" sz="4400">
              <a:solidFill>
                <a:srgbClr val="99CCFF"/>
              </a:solidFill>
              <a:latin typeface="Times New Roman" charset="0"/>
              <a:cs typeface="+mn-cs"/>
              <a:sym typeface="Symbo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0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0"/>
            <a:ext cx="6096000" cy="564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020B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Line 3"/>
          <p:cNvSpPr>
            <a:spLocks noChangeShapeType="1"/>
          </p:cNvSpPr>
          <p:nvPr/>
        </p:nvSpPr>
        <p:spPr bwMode="auto">
          <a:xfrm>
            <a:off x="4724400" y="381000"/>
            <a:ext cx="0" cy="4648200"/>
          </a:xfrm>
          <a:prstGeom prst="line">
            <a:avLst/>
          </a:prstGeom>
          <a:noFill/>
          <a:ln w="19050">
            <a:solidFill>
              <a:srgbClr val="FF020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7588" name="Line 4"/>
          <p:cNvSpPr>
            <a:spLocks noChangeShapeType="1"/>
          </p:cNvSpPr>
          <p:nvPr/>
        </p:nvSpPr>
        <p:spPr bwMode="auto">
          <a:xfrm>
            <a:off x="2667000" y="381000"/>
            <a:ext cx="0" cy="4648200"/>
          </a:xfrm>
          <a:prstGeom prst="line">
            <a:avLst/>
          </a:prstGeom>
          <a:noFill/>
          <a:ln w="19050">
            <a:solidFill>
              <a:srgbClr val="16FF0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7589" name="Rectangle 5"/>
          <p:cNvSpPr>
            <a:spLocks noChangeArrowheads="1"/>
          </p:cNvSpPr>
          <p:nvPr/>
        </p:nvSpPr>
        <p:spPr bwMode="auto">
          <a:xfrm>
            <a:off x="381000" y="6400800"/>
            <a:ext cx="8915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AU" sz="2000">
                <a:solidFill>
                  <a:srgbClr val="CC0000"/>
                </a:solidFill>
                <a:latin typeface="Comic Sans MS" charset="0"/>
                <a:cs typeface="+mn-cs"/>
              </a:rPr>
              <a:t>Freeman</a:t>
            </a:r>
            <a:r>
              <a:rPr lang="en-AU" sz="2000">
                <a:latin typeface="Comic Sans MS" charset="0"/>
                <a:cs typeface="+mn-cs"/>
              </a:rPr>
              <a:t>  1991, </a:t>
            </a:r>
            <a:r>
              <a:rPr lang="en-AU" sz="2000">
                <a:solidFill>
                  <a:srgbClr val="CC0000"/>
                </a:solidFill>
                <a:latin typeface="Comic Sans MS" charset="0"/>
                <a:cs typeface="+mn-cs"/>
              </a:rPr>
              <a:t>2004</a:t>
            </a:r>
            <a:r>
              <a:rPr lang="en-AU" sz="2000">
                <a:latin typeface="Comic Sans MS" charset="0"/>
                <a:cs typeface="+mn-cs"/>
              </a:rPr>
              <a:t>; Edvardsson et al  1993; Quillen &amp; Garnett  2000</a:t>
            </a:r>
          </a:p>
        </p:txBody>
      </p:sp>
      <p:sp>
        <p:nvSpPr>
          <p:cNvPr id="67590" name="Rectangle 6"/>
          <p:cNvSpPr>
            <a:spLocks noChangeArrowheads="1"/>
          </p:cNvSpPr>
          <p:nvPr/>
        </p:nvSpPr>
        <p:spPr bwMode="auto">
          <a:xfrm>
            <a:off x="5867400" y="800100"/>
            <a:ext cx="25463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AU" sz="2000">
                <a:latin typeface="Comic Sans MS" charset="0"/>
                <a:cs typeface="+mn-cs"/>
              </a:rPr>
              <a:t>Velocity dispersions</a:t>
            </a:r>
          </a:p>
          <a:p>
            <a:pPr>
              <a:defRPr/>
            </a:pPr>
            <a:r>
              <a:rPr lang="en-AU" sz="2000">
                <a:latin typeface="Comic Sans MS" charset="0"/>
                <a:cs typeface="+mn-cs"/>
              </a:rPr>
              <a:t>of nearby F stars</a:t>
            </a:r>
          </a:p>
        </p:txBody>
      </p:sp>
      <p:sp>
        <p:nvSpPr>
          <p:cNvPr id="67591" name="Rectangle 7"/>
          <p:cNvSpPr>
            <a:spLocks noChangeArrowheads="1"/>
          </p:cNvSpPr>
          <p:nvPr/>
        </p:nvSpPr>
        <p:spPr bwMode="auto">
          <a:xfrm>
            <a:off x="3200400" y="925513"/>
            <a:ext cx="10937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AU" sz="2000">
                <a:latin typeface="Comic Sans MS" charset="0"/>
                <a:cs typeface="+mn-cs"/>
              </a:rPr>
              <a:t>old disk</a:t>
            </a:r>
          </a:p>
        </p:txBody>
      </p:sp>
      <p:sp>
        <p:nvSpPr>
          <p:cNvPr id="67592" name="Rectangle 8"/>
          <p:cNvSpPr>
            <a:spLocks noChangeArrowheads="1"/>
          </p:cNvSpPr>
          <p:nvPr/>
        </p:nvSpPr>
        <p:spPr bwMode="auto">
          <a:xfrm>
            <a:off x="5867400" y="4267200"/>
            <a:ext cx="7889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AU" sz="2000">
                <a:latin typeface="Comic Sans MS" charset="0"/>
                <a:cs typeface="+mn-cs"/>
              </a:rPr>
              <a:t>thick</a:t>
            </a:r>
          </a:p>
          <a:p>
            <a:pPr>
              <a:defRPr/>
            </a:pPr>
            <a:r>
              <a:rPr lang="en-AU" sz="2000">
                <a:latin typeface="Comic Sans MS" charset="0"/>
                <a:cs typeface="+mn-cs"/>
              </a:rPr>
              <a:t>disk</a:t>
            </a:r>
          </a:p>
        </p:txBody>
      </p:sp>
      <p:sp>
        <p:nvSpPr>
          <p:cNvPr id="67593" name="Rectangle 9"/>
          <p:cNvSpPr>
            <a:spLocks noChangeArrowheads="1"/>
          </p:cNvSpPr>
          <p:nvPr/>
        </p:nvSpPr>
        <p:spPr bwMode="auto">
          <a:xfrm>
            <a:off x="5791200" y="4267200"/>
            <a:ext cx="990600" cy="76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7594" name="Line 10"/>
          <p:cNvSpPr>
            <a:spLocks noChangeShapeType="1"/>
          </p:cNvSpPr>
          <p:nvPr/>
        </p:nvSpPr>
        <p:spPr bwMode="auto">
          <a:xfrm>
            <a:off x="5410200" y="46482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7595" name="Rectangle 11"/>
          <p:cNvSpPr>
            <a:spLocks noChangeArrowheads="1"/>
          </p:cNvSpPr>
          <p:nvPr/>
        </p:nvSpPr>
        <p:spPr bwMode="auto">
          <a:xfrm>
            <a:off x="3200400" y="914400"/>
            <a:ext cx="10668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7598" name="AutoShape 14"/>
          <p:cNvSpPr>
            <a:spLocks noChangeArrowheads="1"/>
          </p:cNvSpPr>
          <p:nvPr/>
        </p:nvSpPr>
        <p:spPr bwMode="auto">
          <a:xfrm>
            <a:off x="4343400" y="5867400"/>
            <a:ext cx="4648200" cy="5334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20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7599" name="Rectangle 15"/>
          <p:cNvSpPr>
            <a:spLocks noChangeArrowheads="1"/>
          </p:cNvSpPr>
          <p:nvPr/>
        </p:nvSpPr>
        <p:spPr bwMode="auto">
          <a:xfrm>
            <a:off x="4495800" y="5867400"/>
            <a:ext cx="44640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AU" sz="2000" b="1">
                <a:solidFill>
                  <a:srgbClr val="FF020B"/>
                </a:solidFill>
                <a:latin typeface="Comic Sans MS" charset="0"/>
                <a:cs typeface="+mn-cs"/>
              </a:rPr>
              <a:t>Disk heating saturates at 2-3 Gyr</a:t>
            </a:r>
            <a:endParaRPr lang="en-AU" sz="2000">
              <a:latin typeface="Comic Sans MS" charset="0"/>
              <a:cs typeface="+mn-cs"/>
            </a:endParaRPr>
          </a:p>
        </p:txBody>
      </p:sp>
      <p:sp>
        <p:nvSpPr>
          <p:cNvPr id="67600" name="Rectangle 16"/>
          <p:cNvSpPr>
            <a:spLocks noChangeArrowheads="1"/>
          </p:cNvSpPr>
          <p:nvPr/>
        </p:nvSpPr>
        <p:spPr bwMode="auto">
          <a:xfrm>
            <a:off x="1371600" y="2743200"/>
            <a:ext cx="228600" cy="304800"/>
          </a:xfrm>
          <a:prstGeom prst="rect">
            <a:avLst/>
          </a:prstGeom>
          <a:noFill/>
          <a:ln w="19050">
            <a:solidFill>
              <a:srgbClr val="99006E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7601" name="Rectangle 17"/>
          <p:cNvSpPr>
            <a:spLocks noChangeArrowheads="1"/>
          </p:cNvSpPr>
          <p:nvPr/>
        </p:nvSpPr>
        <p:spPr bwMode="auto">
          <a:xfrm>
            <a:off x="1384300" y="3886200"/>
            <a:ext cx="228600" cy="304800"/>
          </a:xfrm>
          <a:prstGeom prst="rect">
            <a:avLst/>
          </a:prstGeom>
          <a:noFill/>
          <a:ln w="19050">
            <a:solidFill>
              <a:srgbClr val="99006E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7602" name="Rectangle 18"/>
          <p:cNvSpPr>
            <a:spLocks noChangeArrowheads="1"/>
          </p:cNvSpPr>
          <p:nvPr/>
        </p:nvSpPr>
        <p:spPr bwMode="auto">
          <a:xfrm>
            <a:off x="1371600" y="1143000"/>
            <a:ext cx="228600" cy="304800"/>
          </a:xfrm>
          <a:prstGeom prst="rect">
            <a:avLst/>
          </a:prstGeom>
          <a:noFill/>
          <a:ln w="19050">
            <a:solidFill>
              <a:srgbClr val="99006E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7603" name="Rectangle 19"/>
          <p:cNvSpPr>
            <a:spLocks noChangeArrowheads="1"/>
          </p:cNvSpPr>
          <p:nvPr/>
        </p:nvSpPr>
        <p:spPr bwMode="auto">
          <a:xfrm>
            <a:off x="0" y="0"/>
            <a:ext cx="9144000" cy="396875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AU" sz="2000">
                <a:solidFill>
                  <a:srgbClr val="CC0000"/>
                </a:solidFill>
                <a:latin typeface="Comic Sans MS" charset="0"/>
                <a:cs typeface="+mn-cs"/>
              </a:rPr>
              <a:t>The Milky Way has a thick disk.  It is old,  with mean [Fe/H] of about - 0.7.</a:t>
            </a:r>
            <a:endParaRPr lang="en-AU" sz="2800">
              <a:solidFill>
                <a:srgbClr val="CC0000"/>
              </a:solidFill>
              <a:latin typeface="Comic Sans MS" charset="0"/>
              <a:cs typeface="+mn-cs"/>
            </a:endParaRPr>
          </a:p>
        </p:txBody>
      </p:sp>
      <p:sp>
        <p:nvSpPr>
          <p:cNvPr id="67605" name="Rectangle 21"/>
          <p:cNvSpPr>
            <a:spLocks noChangeArrowheads="1"/>
          </p:cNvSpPr>
          <p:nvPr/>
        </p:nvSpPr>
        <p:spPr bwMode="auto">
          <a:xfrm>
            <a:off x="5715000" y="2024063"/>
            <a:ext cx="3276600" cy="1616075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AU" sz="2000">
                <a:solidFill>
                  <a:srgbClr val="CC0000"/>
                </a:solidFill>
                <a:latin typeface="Comic Sans MS" charset="0"/>
                <a:cs typeface="+mn-cs"/>
              </a:rPr>
              <a:t>The Milky Way thick disk</a:t>
            </a:r>
          </a:p>
          <a:p>
            <a:pPr>
              <a:defRPr/>
            </a:pPr>
            <a:r>
              <a:rPr lang="en-AU" sz="2000">
                <a:solidFill>
                  <a:srgbClr val="CC0000"/>
                </a:solidFill>
                <a:latin typeface="Comic Sans MS" charset="0"/>
                <a:cs typeface="+mn-cs"/>
              </a:rPr>
              <a:t>appears to be a </a:t>
            </a:r>
          </a:p>
          <a:p>
            <a:pPr>
              <a:defRPr/>
            </a:pPr>
            <a:r>
              <a:rPr lang="en-AU" sz="2000">
                <a:solidFill>
                  <a:srgbClr val="CC0000"/>
                </a:solidFill>
                <a:latin typeface="Comic Sans MS" charset="0"/>
                <a:cs typeface="+mn-cs"/>
              </a:rPr>
              <a:t>discrete component, i. e., </a:t>
            </a:r>
          </a:p>
          <a:p>
            <a:pPr>
              <a:defRPr/>
            </a:pPr>
            <a:r>
              <a:rPr lang="en-AU" sz="2000">
                <a:solidFill>
                  <a:srgbClr val="CC0000"/>
                </a:solidFill>
                <a:latin typeface="Comic Sans MS" charset="0"/>
                <a:cs typeface="+mn-cs"/>
              </a:rPr>
              <a:t>it is not the hot tail </a:t>
            </a:r>
          </a:p>
          <a:p>
            <a:pPr>
              <a:defRPr/>
            </a:pPr>
            <a:r>
              <a:rPr lang="en-AU" sz="2000">
                <a:solidFill>
                  <a:srgbClr val="CC0000"/>
                </a:solidFill>
                <a:latin typeface="Comic Sans MS" charset="0"/>
                <a:cs typeface="+mn-cs"/>
              </a:rPr>
              <a:t>of the thin disk.</a:t>
            </a:r>
            <a:endParaRPr lang="en-AU" sz="2800">
              <a:solidFill>
                <a:srgbClr val="CC0000"/>
              </a:solidFill>
              <a:latin typeface="Comic Sans MS" charset="0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2"/>
          <p:cNvSpPr txBox="1">
            <a:spLocks noChangeArrowheads="1"/>
          </p:cNvSpPr>
          <p:nvPr/>
        </p:nvSpPr>
        <p:spPr bwMode="auto">
          <a:xfrm>
            <a:off x="0" y="228600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AU" sz="3600">
                <a:solidFill>
                  <a:srgbClr val="FF0000"/>
                </a:solidFill>
                <a:latin typeface="Comic Sans MS" charset="0"/>
                <a:cs typeface="+mn-cs"/>
              </a:rPr>
              <a:t>Slides to here are now used in AST386C.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Freeman-I-I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609600"/>
            <a:ext cx="8763000" cy="562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3" name="Text Box 3"/>
          <p:cNvSpPr txBox="1">
            <a:spLocks noChangeArrowheads="1"/>
          </p:cNvSpPr>
          <p:nvPr/>
        </p:nvSpPr>
        <p:spPr bwMode="auto">
          <a:xfrm>
            <a:off x="177800" y="76200"/>
            <a:ext cx="8772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Arial" charset="0"/>
                <a:cs typeface="+mn-cs"/>
              </a:rPr>
              <a:t>Freeman (1970) </a:t>
            </a:r>
            <a:r>
              <a:rPr lang="ja-JP" altLang="en-US">
                <a:latin typeface="Arial" charset="0"/>
                <a:cs typeface="+mn-cs"/>
              </a:rPr>
              <a:t>“</a:t>
            </a:r>
            <a:r>
              <a:rPr lang="en-US">
                <a:latin typeface="Arial" charset="0"/>
                <a:cs typeface="+mn-cs"/>
              </a:rPr>
              <a:t>Type I</a:t>
            </a:r>
            <a:r>
              <a:rPr lang="ja-JP" altLang="en-US">
                <a:latin typeface="Arial" charset="0"/>
                <a:cs typeface="+mn-cs"/>
              </a:rPr>
              <a:t>”</a:t>
            </a:r>
            <a:r>
              <a:rPr lang="en-US">
                <a:latin typeface="Arial" charset="0"/>
                <a:cs typeface="+mn-cs"/>
              </a:rPr>
              <a:t> and </a:t>
            </a:r>
            <a:r>
              <a:rPr lang="ja-JP" altLang="en-US">
                <a:latin typeface="Arial" charset="0"/>
                <a:cs typeface="+mn-cs"/>
              </a:rPr>
              <a:t>“</a:t>
            </a:r>
            <a:r>
              <a:rPr lang="en-US">
                <a:latin typeface="Arial" charset="0"/>
                <a:cs typeface="+mn-cs"/>
              </a:rPr>
              <a:t>Type II</a:t>
            </a:r>
            <a:r>
              <a:rPr lang="ja-JP" altLang="en-US">
                <a:latin typeface="Arial" charset="0"/>
                <a:cs typeface="+mn-cs"/>
              </a:rPr>
              <a:t>”</a:t>
            </a:r>
            <a:r>
              <a:rPr lang="en-US">
                <a:latin typeface="Arial" charset="0"/>
                <a:cs typeface="+mn-cs"/>
              </a:rPr>
              <a:t> Exponential Disk Profiles</a:t>
            </a:r>
            <a:endParaRPr lang="en-US">
              <a:cs typeface="+mn-cs"/>
            </a:endParaRPr>
          </a:p>
        </p:txBody>
      </p:sp>
      <p:sp>
        <p:nvSpPr>
          <p:cNvPr id="107524" name="Text Box 4"/>
          <p:cNvSpPr txBox="1">
            <a:spLocks noChangeArrowheads="1"/>
          </p:cNvSpPr>
          <p:nvPr/>
        </p:nvSpPr>
        <p:spPr bwMode="auto">
          <a:xfrm>
            <a:off x="304800" y="6372225"/>
            <a:ext cx="84724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latin typeface="Arial" charset="0"/>
                <a:cs typeface="+mn-cs"/>
              </a:rPr>
              <a:t>Note: There are also non-exponential profiles &amp; profiles with outer breaks.</a:t>
            </a:r>
            <a:endParaRPr lang="en-US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1" name="Rectangle 13"/>
          <p:cNvSpPr>
            <a:spLocks noChangeArrowheads="1"/>
          </p:cNvSpPr>
          <p:nvPr/>
        </p:nvSpPr>
        <p:spPr bwMode="auto">
          <a:xfrm>
            <a:off x="228600" y="5791200"/>
            <a:ext cx="8763000" cy="914400"/>
          </a:xfrm>
          <a:prstGeom prst="rect">
            <a:avLst/>
          </a:prstGeom>
          <a:solidFill>
            <a:srgbClr val="003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530" name="AutoShape 2"/>
          <p:cNvSpPr>
            <a:spLocks noChangeArrowheads="1"/>
          </p:cNvSpPr>
          <p:nvPr/>
        </p:nvSpPr>
        <p:spPr bwMode="auto">
          <a:xfrm>
            <a:off x="4038600" y="228600"/>
            <a:ext cx="4953000" cy="990600"/>
          </a:xfrm>
          <a:prstGeom prst="roundRect">
            <a:avLst>
              <a:gd name="adj" fmla="val 16667"/>
            </a:avLst>
          </a:prstGeom>
          <a:solidFill>
            <a:srgbClr val="ECECF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22884" name="Text Box 3"/>
          <p:cNvSpPr txBox="1">
            <a:spLocks noChangeArrowheads="1"/>
          </p:cNvSpPr>
          <p:nvPr/>
        </p:nvSpPr>
        <p:spPr bwMode="auto">
          <a:xfrm>
            <a:off x="327025" y="1528763"/>
            <a:ext cx="4081463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>
              <a:lnSpc>
                <a:spcPct val="94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b="1" u="sng">
                <a:solidFill>
                  <a:srgbClr val="003CFF"/>
                </a:solidFill>
                <a:latin typeface="Arial" charset="0"/>
              </a:rPr>
              <a:t>M33 Surface Brightness Profile:</a:t>
            </a:r>
            <a:endParaRPr lang="en-GB" sz="2000" b="1" u="sng">
              <a:solidFill>
                <a:srgbClr val="5E11A6"/>
              </a:solidFill>
              <a:latin typeface="Arial" charset="0"/>
            </a:endParaRPr>
          </a:p>
          <a:p>
            <a:pPr eaLnBrk="1">
              <a:lnSpc>
                <a:spcPct val="94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2000" b="1" u="sng">
              <a:solidFill>
                <a:srgbClr val="FFFF00"/>
              </a:solidFill>
              <a:latin typeface="Arial" charset="0"/>
            </a:endParaRPr>
          </a:p>
          <a:p>
            <a:pPr eaLnBrk="1">
              <a:lnSpc>
                <a:spcPct val="94000"/>
              </a:lnSpc>
              <a:buClr>
                <a:srgbClr val="000000"/>
              </a:buClr>
              <a:buSzPct val="30000"/>
              <a:buFont typeface="StarSymbol" charset="0"/>
              <a:buBlip>
                <a:blip r:embed="rId4"/>
              </a:buBlip>
            </a:pPr>
            <a:r>
              <a:rPr lang="en-GB" sz="2000">
                <a:solidFill>
                  <a:srgbClr val="000000"/>
                </a:solidFill>
                <a:latin typeface="Arial" charset="0"/>
              </a:rPr>
              <a:t> i-band surface photometry out </a:t>
            </a:r>
          </a:p>
          <a:p>
            <a:pPr eaLnBrk="1">
              <a:lnSpc>
                <a:spcPct val="94000"/>
              </a:lnSpc>
              <a:buClr>
                <a:srgbClr val="000000"/>
              </a:buClr>
              <a:buSzPct val="30000"/>
              <a:buFont typeface="StarSymbol" charset="0"/>
              <a:buNone/>
            </a:pPr>
            <a:r>
              <a:rPr lang="en-GB" sz="2000">
                <a:solidFill>
                  <a:srgbClr val="000000"/>
                </a:solidFill>
                <a:latin typeface="Arial" charset="0"/>
              </a:rPr>
              <a:t>   to  R ~ 35'</a:t>
            </a:r>
          </a:p>
          <a:p>
            <a:pPr eaLnBrk="1">
              <a:lnSpc>
                <a:spcPct val="94000"/>
              </a:lnSpc>
              <a:buClr>
                <a:srgbClr val="000000"/>
              </a:buClr>
              <a:buSzPct val="30000"/>
              <a:buFont typeface="StarSymbol" charset="0"/>
              <a:buNone/>
            </a:pPr>
            <a:endParaRPr lang="en-GB" sz="2000">
              <a:solidFill>
                <a:srgbClr val="000000"/>
              </a:solidFill>
              <a:latin typeface="Arial" charset="0"/>
            </a:endParaRPr>
          </a:p>
          <a:p>
            <a:pPr eaLnBrk="1">
              <a:lnSpc>
                <a:spcPct val="94000"/>
              </a:lnSpc>
              <a:buClr>
                <a:srgbClr val="000000"/>
              </a:buClr>
              <a:buSzPct val="30000"/>
              <a:buFont typeface="StarSymbol" charset="0"/>
              <a:buBlip>
                <a:blip r:embed="rId4"/>
              </a:buBlip>
            </a:pPr>
            <a:r>
              <a:rPr lang="en-GB" sz="2000">
                <a:solidFill>
                  <a:srgbClr val="000000"/>
                </a:solidFill>
                <a:latin typeface="Arial" charset="0"/>
              </a:rPr>
              <a:t> profile extended to R ~ 60' </a:t>
            </a:r>
          </a:p>
          <a:p>
            <a:pPr eaLnBrk="1">
              <a:lnSpc>
                <a:spcPct val="94000"/>
              </a:lnSpc>
              <a:buClr>
                <a:srgbClr val="000000"/>
              </a:buClr>
              <a:buSzPct val="30000"/>
              <a:buFont typeface="StarSymbol" charset="0"/>
              <a:buNone/>
            </a:pPr>
            <a:r>
              <a:rPr lang="en-GB" sz="2000">
                <a:solidFill>
                  <a:srgbClr val="000000"/>
                </a:solidFill>
                <a:latin typeface="Arial" charset="0"/>
              </a:rPr>
              <a:t>   using star counts</a:t>
            </a:r>
            <a:endParaRPr lang="en-GB" sz="2000" i="1">
              <a:solidFill>
                <a:srgbClr val="00AE00"/>
              </a:solidFill>
              <a:latin typeface="Arial" charset="0"/>
            </a:endParaRPr>
          </a:p>
        </p:txBody>
      </p:sp>
      <p:sp>
        <p:nvSpPr>
          <p:cNvPr id="122885" name="Text Box 4"/>
          <p:cNvSpPr txBox="1">
            <a:spLocks noChangeArrowheads="1"/>
          </p:cNvSpPr>
          <p:nvPr/>
        </p:nvSpPr>
        <p:spPr bwMode="auto">
          <a:xfrm>
            <a:off x="287338" y="488950"/>
            <a:ext cx="3167062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>
              <a:lnSpc>
                <a:spcPct val="94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300" b="1" u="sng">
                <a:solidFill>
                  <a:srgbClr val="FF0000"/>
                </a:solidFill>
                <a:latin typeface="Arial Bold" charset="0"/>
              </a:rPr>
              <a:t>Disk Truncation</a:t>
            </a:r>
          </a:p>
        </p:txBody>
      </p:sp>
      <p:pic>
        <p:nvPicPr>
          <p:cNvPr id="12288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33538"/>
            <a:ext cx="3792538" cy="403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33538"/>
            <a:ext cx="3862388" cy="403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8" name="Text Box 7"/>
          <p:cNvSpPr txBox="1">
            <a:spLocks noChangeArrowheads="1"/>
          </p:cNvSpPr>
          <p:nvPr/>
        </p:nvSpPr>
        <p:spPr bwMode="auto">
          <a:xfrm>
            <a:off x="304800" y="5924550"/>
            <a:ext cx="8685213" cy="628650"/>
          </a:xfrm>
          <a:prstGeom prst="rect">
            <a:avLst/>
          </a:prstGeom>
          <a:solidFill>
            <a:srgbClr val="003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>
              <a:lnSpc>
                <a:spcPct val="94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200">
                <a:solidFill>
                  <a:srgbClr val="FFFFFF"/>
                </a:solidFill>
                <a:latin typeface="Arial" charset="0"/>
              </a:rPr>
              <a:t>Cf. van der Kruit's (1982) disk edges at ~ 3 - 5 scalelengths;</a:t>
            </a:r>
          </a:p>
          <a:p>
            <a:pPr algn="ctr" eaLnBrk="1">
              <a:lnSpc>
                <a:spcPct val="94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200">
                <a:solidFill>
                  <a:srgbClr val="FFFFFF"/>
                </a:solidFill>
                <a:latin typeface="Arial" charset="0"/>
              </a:rPr>
              <a:t>  then abrupt truncation </a:t>
            </a:r>
            <a:r>
              <a:rPr lang="en-GB" sz="2200">
                <a:solidFill>
                  <a:schemeClr val="bg1"/>
                </a:solidFill>
                <a:latin typeface="Arial" charset="0"/>
              </a:rPr>
              <a:t>(also Pohlen et al 2002).</a:t>
            </a:r>
            <a:endParaRPr lang="en-GB" sz="8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22536" name="Line 8"/>
          <p:cNvSpPr>
            <a:spLocks noChangeShapeType="1"/>
          </p:cNvSpPr>
          <p:nvPr/>
        </p:nvSpPr>
        <p:spPr bwMode="auto">
          <a:xfrm flipV="1">
            <a:off x="3429000" y="4800600"/>
            <a:ext cx="4038600" cy="381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663575" y="5062538"/>
            <a:ext cx="255905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828675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828675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828675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828675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828675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>
              <a:lnSpc>
                <a:spcPct val="94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200">
                <a:latin typeface="Arial" charset="0"/>
              </a:rPr>
              <a:t>~ 30 V mag arcsec</a:t>
            </a:r>
            <a:r>
              <a:rPr lang="en-GB" sz="2200" baseline="30000">
                <a:latin typeface="Arial" charset="0"/>
              </a:rPr>
              <a:t> -2</a:t>
            </a:r>
            <a:endParaRPr lang="en-GB" sz="2200">
              <a:latin typeface="Times New Roman" charset="0"/>
            </a:endParaRPr>
          </a:p>
        </p:txBody>
      </p:sp>
      <p:sp>
        <p:nvSpPr>
          <p:cNvPr id="22538" name="Rectangle 10"/>
          <p:cNvSpPr>
            <a:spLocks noChangeArrowheads="1"/>
          </p:cNvSpPr>
          <p:nvPr/>
        </p:nvSpPr>
        <p:spPr bwMode="auto">
          <a:xfrm>
            <a:off x="4151313" y="225425"/>
            <a:ext cx="4706937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800">
                <a:latin typeface="Arial" charset="0"/>
                <a:cs typeface="+mn-cs"/>
              </a:rPr>
              <a:t>This is surely the deepest surface brightness</a:t>
            </a:r>
          </a:p>
          <a:p>
            <a:pPr algn="ctr">
              <a:defRPr/>
            </a:pPr>
            <a:r>
              <a:rPr lang="en-US" sz="1800">
                <a:latin typeface="Arial" charset="0"/>
                <a:cs typeface="+mn-cs"/>
              </a:rPr>
              <a:t>profile ever measured for a</a:t>
            </a:r>
          </a:p>
          <a:p>
            <a:pPr algn="ctr">
              <a:defRPr/>
            </a:pPr>
            <a:r>
              <a:rPr lang="en-US" sz="1800">
                <a:latin typeface="Arial" charset="0"/>
                <a:cs typeface="+mn-cs"/>
              </a:rPr>
              <a:t>pure disk galaxy.</a:t>
            </a:r>
          </a:p>
        </p:txBody>
      </p:sp>
      <p:sp>
        <p:nvSpPr>
          <p:cNvPr id="22539" name="Rectangle 11"/>
          <p:cNvSpPr>
            <a:spLocks noChangeArrowheads="1"/>
          </p:cNvSpPr>
          <p:nvPr/>
        </p:nvSpPr>
        <p:spPr bwMode="auto">
          <a:xfrm>
            <a:off x="6248400" y="2209800"/>
            <a:ext cx="1892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latin typeface="Arial" charset="0"/>
                <a:cs typeface="+mn-cs"/>
              </a:rPr>
              <a:t>Ferguson 2003</a:t>
            </a:r>
            <a:endParaRPr lang="en-US">
              <a:cs typeface="+mn-cs"/>
            </a:endParaRPr>
          </a:p>
        </p:txBody>
      </p:sp>
      <p:sp>
        <p:nvSpPr>
          <p:cNvPr id="22540" name="Rectangle 12"/>
          <p:cNvSpPr>
            <a:spLocks noChangeArrowheads="1"/>
          </p:cNvSpPr>
          <p:nvPr/>
        </p:nvSpPr>
        <p:spPr bwMode="auto">
          <a:xfrm>
            <a:off x="76200" y="3905250"/>
            <a:ext cx="4419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000" u="sng">
                <a:solidFill>
                  <a:srgbClr val="003CFF"/>
                </a:solidFill>
                <a:latin typeface="Arial" charset="0"/>
                <a:cs typeface="OpenSymbol" charset="0"/>
              </a:rPr>
              <a:t>sharp decrease in surface brightness </a:t>
            </a:r>
          </a:p>
          <a:p>
            <a:pPr>
              <a:defRPr/>
            </a:pPr>
            <a:r>
              <a:rPr lang="en-GB" sz="2000" u="sng">
                <a:solidFill>
                  <a:srgbClr val="003CFF"/>
                </a:solidFill>
                <a:latin typeface="Arial" charset="0"/>
                <a:cs typeface="OpenSymbol" charset="0"/>
              </a:rPr>
              <a:t>beyond 5 scalelengths..</a:t>
            </a:r>
            <a:endParaRPr lang="en-US" sz="2200" u="sng">
              <a:solidFill>
                <a:srgbClr val="003CFF"/>
              </a:solidFill>
              <a:latin typeface="Arial" charset="0"/>
              <a:cs typeface="OpenSymbol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 animBg="1"/>
      <p:bldP spid="22536" grpId="0" animBg="1"/>
      <p:bldP spid="22537" grpId="0" autoUpdateAnimBg="0"/>
      <p:bldP spid="22538" grpId="0" autoUpdateAnimBg="0"/>
      <p:bldP spid="22540" grpId="0" autoUpdateAnimBg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754063" y="1066800"/>
            <a:ext cx="7319962" cy="423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AU" sz="2800">
                <a:latin typeface="Comic Sans MS" charset="0"/>
                <a:cs typeface="+mn-cs"/>
              </a:rPr>
              <a:t>Disks have a roughly exponential light </a:t>
            </a:r>
          </a:p>
          <a:p>
            <a:pPr algn="ctr">
              <a:defRPr/>
            </a:pPr>
            <a:r>
              <a:rPr lang="en-AU" sz="2800">
                <a:latin typeface="Comic Sans MS" charset="0"/>
                <a:cs typeface="+mn-cs"/>
              </a:rPr>
              <a:t>distribution in R and z</a:t>
            </a:r>
          </a:p>
          <a:p>
            <a:pPr algn="ctr">
              <a:defRPr/>
            </a:pPr>
            <a:endParaRPr lang="en-AU" sz="2800">
              <a:latin typeface="Comic Sans MS" charset="0"/>
              <a:cs typeface="+mn-cs"/>
            </a:endParaRPr>
          </a:p>
          <a:p>
            <a:pPr algn="ctr">
              <a:defRPr/>
            </a:pPr>
            <a:r>
              <a:rPr lang="en-AU" sz="2800">
                <a:latin typeface="Comic Sans MS" charset="0"/>
                <a:cs typeface="+mn-cs"/>
              </a:rPr>
              <a:t>  </a:t>
            </a:r>
            <a:r>
              <a:rPr lang="en-AU" sz="2800">
                <a:solidFill>
                  <a:srgbClr val="2F2BFF"/>
                </a:solidFill>
                <a:latin typeface="Comic Sans MS" charset="0"/>
                <a:cs typeface="+mn-cs"/>
              </a:rPr>
              <a:t>I(R,z) = I</a:t>
            </a:r>
            <a:r>
              <a:rPr lang="en-AU" sz="2800" b="1" baseline="-25000">
                <a:solidFill>
                  <a:srgbClr val="2F2BFF"/>
                </a:solidFill>
                <a:latin typeface="Comic Sans MS" charset="0"/>
                <a:cs typeface="+mn-cs"/>
              </a:rPr>
              <a:t>o</a:t>
            </a:r>
            <a:r>
              <a:rPr lang="en-AU" sz="2800">
                <a:solidFill>
                  <a:srgbClr val="2F2BFF"/>
                </a:solidFill>
                <a:latin typeface="Comic Sans MS" charset="0"/>
                <a:cs typeface="+mn-cs"/>
              </a:rPr>
              <a:t> exp (-R/h) exp (-z/h</a:t>
            </a:r>
            <a:r>
              <a:rPr lang="en-AU" sz="3200" b="1" baseline="-25000">
                <a:solidFill>
                  <a:srgbClr val="2F2BFF"/>
                </a:solidFill>
                <a:latin typeface="Comic Sans MS" charset="0"/>
                <a:cs typeface="+mn-cs"/>
              </a:rPr>
              <a:t>z</a:t>
            </a:r>
            <a:r>
              <a:rPr lang="en-AU" sz="2800">
                <a:solidFill>
                  <a:srgbClr val="2F2BFF"/>
                </a:solidFill>
                <a:latin typeface="Comic Sans MS" charset="0"/>
                <a:cs typeface="+mn-cs"/>
              </a:rPr>
              <a:t>)</a:t>
            </a:r>
          </a:p>
          <a:p>
            <a:pPr algn="ctr">
              <a:defRPr/>
            </a:pPr>
            <a:endParaRPr lang="en-AU" sz="2800">
              <a:latin typeface="Comic Sans MS" charset="0"/>
              <a:cs typeface="+mn-cs"/>
            </a:endParaRPr>
          </a:p>
          <a:p>
            <a:pPr algn="ctr">
              <a:defRPr/>
            </a:pPr>
            <a:r>
              <a:rPr lang="en-AU" sz="2800">
                <a:latin typeface="Comic Sans MS" charset="0"/>
                <a:cs typeface="+mn-cs"/>
              </a:rPr>
              <a:t>out to  R = (3 to 5) h, then often truncated</a:t>
            </a:r>
          </a:p>
          <a:p>
            <a:pPr algn="ctr">
              <a:defRPr/>
            </a:pPr>
            <a:endParaRPr lang="en-AU" sz="2800">
              <a:latin typeface="Comic Sans MS" charset="0"/>
              <a:cs typeface="+mn-cs"/>
            </a:endParaRPr>
          </a:p>
          <a:p>
            <a:pPr algn="ctr">
              <a:defRPr/>
            </a:pPr>
            <a:r>
              <a:rPr lang="en-AU">
                <a:latin typeface="Comic Sans MS" charset="0"/>
                <a:cs typeface="+mn-cs"/>
              </a:rPr>
              <a:t>truncation quantified first by </a:t>
            </a:r>
          </a:p>
          <a:p>
            <a:pPr algn="ctr">
              <a:defRPr/>
            </a:pPr>
            <a:r>
              <a:rPr lang="en-AU">
                <a:latin typeface="Comic Sans MS" charset="0"/>
                <a:cs typeface="+mn-cs"/>
              </a:rPr>
              <a:t>van der Kruit &amp; Searle (1981, 1982)</a:t>
            </a:r>
            <a:endParaRPr lang="en-AU" sz="2800">
              <a:latin typeface="Comic Sans MS" charset="0"/>
              <a:cs typeface="+mn-cs"/>
            </a:endParaRPr>
          </a:p>
          <a:p>
            <a:pPr algn="ctr">
              <a:defRPr/>
            </a:pPr>
            <a:endParaRPr lang="en-AU" sz="2800" b="1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304800" y="304800"/>
            <a:ext cx="8305800" cy="483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AU">
                <a:latin typeface="Comic Sans MS" charset="0"/>
                <a:cs typeface="+mn-cs"/>
              </a:rPr>
              <a:t>Reasons for the form of the </a:t>
            </a:r>
            <a:r>
              <a:rPr lang="en-AU" u="sng">
                <a:latin typeface="Comic Sans MS" charset="0"/>
                <a:cs typeface="+mn-cs"/>
              </a:rPr>
              <a:t>observed light distribution</a:t>
            </a:r>
            <a:r>
              <a:rPr lang="en-AU">
                <a:latin typeface="Comic Sans MS" charset="0"/>
                <a:cs typeface="+mn-cs"/>
              </a:rPr>
              <a:t> </a:t>
            </a:r>
          </a:p>
          <a:p>
            <a:pPr>
              <a:defRPr/>
            </a:pPr>
            <a:r>
              <a:rPr lang="en-AU">
                <a:latin typeface="Comic Sans MS" charset="0"/>
                <a:cs typeface="+mn-cs"/>
              </a:rPr>
              <a:t>are not well understood - eg</a:t>
            </a:r>
          </a:p>
          <a:p>
            <a:pPr>
              <a:defRPr/>
            </a:pPr>
            <a:endParaRPr lang="en-AU">
              <a:latin typeface="Comic Sans MS" charset="0"/>
              <a:cs typeface="+mn-cs"/>
            </a:endParaRPr>
          </a:p>
          <a:p>
            <a:pPr>
              <a:defRPr/>
            </a:pPr>
            <a:r>
              <a:rPr lang="en-AU">
                <a:solidFill>
                  <a:srgbClr val="129919"/>
                </a:solidFill>
                <a:latin typeface="Comic Sans MS" charset="0"/>
                <a:cs typeface="+mn-cs"/>
              </a:rPr>
              <a:t>Origin of </a:t>
            </a:r>
            <a:r>
              <a:rPr lang="en-AU" u="sng">
                <a:solidFill>
                  <a:srgbClr val="129919"/>
                </a:solidFill>
                <a:latin typeface="Comic Sans MS" charset="0"/>
                <a:cs typeface="+mn-cs"/>
              </a:rPr>
              <a:t>radial</a:t>
            </a:r>
            <a:r>
              <a:rPr lang="en-AU">
                <a:solidFill>
                  <a:srgbClr val="129919"/>
                </a:solidFill>
                <a:latin typeface="Comic Sans MS" charset="0"/>
                <a:cs typeface="+mn-cs"/>
              </a:rPr>
              <a:t> </a:t>
            </a:r>
            <a:r>
              <a:rPr lang="en-AU" u="sng">
                <a:solidFill>
                  <a:srgbClr val="129919"/>
                </a:solidFill>
                <a:latin typeface="Comic Sans MS" charset="0"/>
                <a:cs typeface="+mn-cs"/>
              </a:rPr>
              <a:t>exponential disk:</a:t>
            </a:r>
            <a:r>
              <a:rPr lang="en-AU">
                <a:solidFill>
                  <a:srgbClr val="129919"/>
                </a:solidFill>
                <a:latin typeface="Comic Sans MS" charset="0"/>
                <a:cs typeface="+mn-cs"/>
              </a:rPr>
              <a:t>  collapse of a torqued </a:t>
            </a:r>
          </a:p>
          <a:p>
            <a:pPr>
              <a:defRPr/>
            </a:pPr>
            <a:r>
              <a:rPr lang="en-AU">
                <a:solidFill>
                  <a:srgbClr val="129919"/>
                </a:solidFill>
                <a:latin typeface="Comic Sans MS" charset="0"/>
                <a:cs typeface="+mn-cs"/>
              </a:rPr>
              <a:t>gas cloud within dark halo  -&gt; exponential gas disk in</a:t>
            </a:r>
          </a:p>
          <a:p>
            <a:pPr>
              <a:defRPr/>
            </a:pPr>
            <a:r>
              <a:rPr lang="en-AU">
                <a:solidFill>
                  <a:srgbClr val="129919"/>
                </a:solidFill>
                <a:latin typeface="Comic Sans MS" charset="0"/>
                <a:cs typeface="+mn-cs"/>
              </a:rPr>
              <a:t>place before star formation</a:t>
            </a:r>
          </a:p>
          <a:p>
            <a:pPr>
              <a:defRPr/>
            </a:pPr>
            <a:endParaRPr lang="en-AU">
              <a:solidFill>
                <a:srgbClr val="129919"/>
              </a:solidFill>
              <a:latin typeface="Comic Sans MS" charset="0"/>
              <a:cs typeface="+mn-cs"/>
            </a:endParaRPr>
          </a:p>
          <a:p>
            <a:pPr>
              <a:defRPr/>
            </a:pPr>
            <a:r>
              <a:rPr lang="en-AU">
                <a:latin typeface="Comic Sans MS" charset="0"/>
                <a:cs typeface="+mn-cs"/>
              </a:rPr>
              <a:t>OR</a:t>
            </a:r>
            <a:endParaRPr lang="en-AU">
              <a:solidFill>
                <a:srgbClr val="129919"/>
              </a:solidFill>
              <a:latin typeface="Comic Sans MS" charset="0"/>
              <a:cs typeface="+mn-cs"/>
            </a:endParaRPr>
          </a:p>
          <a:p>
            <a:pPr>
              <a:defRPr/>
            </a:pPr>
            <a:endParaRPr lang="en-AU">
              <a:solidFill>
                <a:srgbClr val="129919"/>
              </a:solidFill>
              <a:latin typeface="Comic Sans MS" charset="0"/>
              <a:cs typeface="+mn-cs"/>
            </a:endParaRPr>
          </a:p>
          <a:p>
            <a:pPr>
              <a:defRPr/>
            </a:pPr>
            <a:r>
              <a:rPr lang="en-AU">
                <a:solidFill>
                  <a:srgbClr val="129919"/>
                </a:solidFill>
                <a:latin typeface="Comic Sans MS" charset="0"/>
                <a:cs typeface="+mn-cs"/>
              </a:rPr>
              <a:t>gas in disk is radially redistributed by viscous torques </a:t>
            </a:r>
            <a:r>
              <a:rPr lang="en-AU" b="1">
                <a:solidFill>
                  <a:srgbClr val="129919"/>
                </a:solidFill>
                <a:latin typeface="Comic Sans MS" charset="0"/>
                <a:cs typeface="+mn-cs"/>
              </a:rPr>
              <a:t>-&gt;</a:t>
            </a:r>
            <a:endParaRPr lang="en-AU">
              <a:solidFill>
                <a:srgbClr val="129919"/>
              </a:solidFill>
              <a:latin typeface="Comic Sans MS" charset="0"/>
              <a:cs typeface="+mn-cs"/>
            </a:endParaRPr>
          </a:p>
          <a:p>
            <a:pPr>
              <a:defRPr/>
            </a:pPr>
            <a:r>
              <a:rPr lang="en-AU">
                <a:solidFill>
                  <a:srgbClr val="129919"/>
                </a:solidFill>
                <a:latin typeface="Comic Sans MS" charset="0"/>
                <a:cs typeface="+mn-cs"/>
              </a:rPr>
              <a:t>exponential disk if star formation timescale ≈ viscous</a:t>
            </a:r>
          </a:p>
          <a:p>
            <a:pPr>
              <a:defRPr/>
            </a:pPr>
            <a:r>
              <a:rPr lang="en-AU">
                <a:solidFill>
                  <a:srgbClr val="129919"/>
                </a:solidFill>
                <a:latin typeface="Comic Sans MS" charset="0"/>
                <a:cs typeface="+mn-cs"/>
              </a:rPr>
              <a:t>timescale</a:t>
            </a:r>
          </a:p>
          <a:p>
            <a:pPr>
              <a:defRPr/>
            </a:pPr>
            <a:endParaRPr lang="en-AU">
              <a:solidFill>
                <a:srgbClr val="129919"/>
              </a:solidFill>
              <a:latin typeface="Comic Sans MS" charset="0"/>
              <a:cs typeface="+mn-cs"/>
            </a:endParaRP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190500" y="6380163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>
                <a:cs typeface="+mn-cs"/>
              </a:rPr>
              <a:t>10</a:t>
            </a:r>
            <a:endParaRPr lang="en-US">
              <a:cs typeface="+mn-cs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381000" y="1676400"/>
            <a:ext cx="8428038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AU">
                <a:solidFill>
                  <a:srgbClr val="FF072C"/>
                </a:solidFill>
                <a:latin typeface="Comic Sans MS" charset="0"/>
                <a:cs typeface="+mn-cs"/>
              </a:rPr>
              <a:t>The </a:t>
            </a:r>
            <a:r>
              <a:rPr lang="en-AU" u="sng">
                <a:solidFill>
                  <a:srgbClr val="FF072C"/>
                </a:solidFill>
                <a:latin typeface="Comic Sans MS" charset="0"/>
                <a:cs typeface="+mn-cs"/>
              </a:rPr>
              <a:t>vertical structure</a:t>
            </a:r>
            <a:r>
              <a:rPr lang="en-AU">
                <a:solidFill>
                  <a:srgbClr val="FF072C"/>
                </a:solidFill>
                <a:latin typeface="Comic Sans MS" charset="0"/>
                <a:cs typeface="+mn-cs"/>
              </a:rPr>
              <a:t> of disks is directly associated with</a:t>
            </a:r>
          </a:p>
          <a:p>
            <a:pPr>
              <a:defRPr/>
            </a:pPr>
            <a:r>
              <a:rPr lang="en-AU">
                <a:solidFill>
                  <a:srgbClr val="FF072C"/>
                </a:solidFill>
                <a:latin typeface="Comic Sans MS" charset="0"/>
                <a:cs typeface="+mn-cs"/>
              </a:rPr>
              <a:t>their dynamical and star formation history: accretion, </a:t>
            </a:r>
          </a:p>
          <a:p>
            <a:pPr>
              <a:defRPr/>
            </a:pPr>
            <a:r>
              <a:rPr lang="en-AU">
                <a:solidFill>
                  <a:srgbClr val="FF072C"/>
                </a:solidFill>
                <a:latin typeface="Comic Sans MS" charset="0"/>
                <a:cs typeface="+mn-cs"/>
              </a:rPr>
              <a:t>heating, warping … these processes generate a vertical</a:t>
            </a:r>
          </a:p>
          <a:p>
            <a:pPr>
              <a:defRPr/>
            </a:pPr>
            <a:r>
              <a:rPr lang="en-AU">
                <a:solidFill>
                  <a:srgbClr val="FF072C"/>
                </a:solidFill>
                <a:latin typeface="Comic Sans MS" charset="0"/>
                <a:cs typeface="+mn-cs"/>
              </a:rPr>
              <a:t>scale height h</a:t>
            </a:r>
            <a:r>
              <a:rPr lang="en-AU" b="1" baseline="-25000">
                <a:solidFill>
                  <a:srgbClr val="FF072C"/>
                </a:solidFill>
                <a:latin typeface="Comic Sans MS" charset="0"/>
                <a:cs typeface="+mn-cs"/>
              </a:rPr>
              <a:t>z</a:t>
            </a:r>
            <a:r>
              <a:rPr lang="en-AU">
                <a:solidFill>
                  <a:srgbClr val="FF072C"/>
                </a:solidFill>
                <a:latin typeface="Comic Sans MS" charset="0"/>
                <a:cs typeface="+mn-cs"/>
              </a:rPr>
              <a:t> that is usually about 300 pc</a:t>
            </a:r>
            <a:endParaRPr lang="en-AU">
              <a:solidFill>
                <a:srgbClr val="129919"/>
              </a:solidFill>
              <a:latin typeface="Comic Sans MS" charset="0"/>
              <a:cs typeface="+mn-cs"/>
            </a:endParaRPr>
          </a:p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839788" y="4194175"/>
            <a:ext cx="5737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Look now at the radial truncation of the disks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24400" cy="373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100388"/>
            <a:ext cx="4800600" cy="375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5638800" y="1066800"/>
            <a:ext cx="2057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AU" sz="2800">
                <a:latin typeface="Comic Sans MS" charset="0"/>
                <a:cs typeface="+mn-cs"/>
              </a:rPr>
              <a:t>NGC 4565</a:t>
            </a:r>
            <a:endParaRPr lang="en-AU" sz="2800">
              <a:cs typeface="+mn-cs"/>
            </a:endParaRP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685800" y="4495800"/>
            <a:ext cx="2819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AU" sz="2800">
                <a:latin typeface="Comic Sans MS" charset="0"/>
                <a:cs typeface="+mn-cs"/>
              </a:rPr>
              <a:t>Truncated disk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7" grpId="0" autoUpdateAnimBg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457200" y="381000"/>
            <a:ext cx="69103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AU" sz="2800" u="sng">
                <a:solidFill>
                  <a:srgbClr val="FF072C"/>
                </a:solidFill>
                <a:latin typeface="Comic Sans MS" charset="0"/>
                <a:cs typeface="+mn-cs"/>
              </a:rPr>
              <a:t>Interpretations of the </a:t>
            </a:r>
            <a:r>
              <a:rPr lang="en-AU" sz="2800" u="sng">
                <a:solidFill>
                  <a:srgbClr val="E81217"/>
                </a:solidFill>
                <a:latin typeface="Comic Sans MS" charset="0"/>
                <a:cs typeface="+mn-cs"/>
              </a:rPr>
              <a:t>truncation</a:t>
            </a:r>
            <a:r>
              <a:rPr lang="en-AU" sz="2800" u="sng">
                <a:solidFill>
                  <a:srgbClr val="FF072C"/>
                </a:solidFill>
                <a:latin typeface="Comic Sans MS" charset="0"/>
                <a:cs typeface="+mn-cs"/>
              </a:rPr>
              <a:t> radius</a:t>
            </a:r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533400" y="26670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AU">
              <a:solidFill>
                <a:srgbClr val="D520D3"/>
              </a:solidFill>
              <a:latin typeface="Comic Sans MS" charset="0"/>
              <a:cs typeface="+mn-cs"/>
            </a:endParaRP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533400" y="4738688"/>
            <a:ext cx="1841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endParaRPr lang="en-AU" sz="2800">
              <a:cs typeface="+mn-cs"/>
            </a:endParaRPr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1016000" y="465772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1143000" y="569753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AU">
              <a:cs typeface="+mn-cs"/>
            </a:endParaRPr>
          </a:p>
        </p:txBody>
      </p:sp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533400" y="1143000"/>
            <a:ext cx="787082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?  the radius associated with the maximum angular momentum</a:t>
            </a:r>
          </a:p>
          <a:p>
            <a:pPr>
              <a:defRPr/>
            </a:pPr>
            <a:r>
              <a:rPr lang="en-US">
                <a:cs typeface="+mn-cs"/>
              </a:rPr>
              <a:t>of the disk baryons in the proto-galaxy - </a:t>
            </a:r>
            <a:r>
              <a:rPr lang="en-US">
                <a:solidFill>
                  <a:srgbClr val="F40D1F"/>
                </a:solidFill>
                <a:cs typeface="+mn-cs"/>
              </a:rPr>
              <a:t>unlikely</a:t>
            </a:r>
            <a:r>
              <a:rPr lang="en-US">
                <a:cs typeface="+mn-cs"/>
              </a:rPr>
              <a:t> - many disks </a:t>
            </a:r>
          </a:p>
          <a:p>
            <a:pPr>
              <a:defRPr/>
            </a:pPr>
            <a:r>
              <a:rPr lang="en-US">
                <a:cs typeface="+mn-cs"/>
              </a:rPr>
              <a:t>have HI out far beyond the truncation radius. </a:t>
            </a:r>
          </a:p>
        </p:txBody>
      </p:sp>
      <p:pic>
        <p:nvPicPr>
          <p:cNvPr id="2663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67000"/>
            <a:ext cx="5029200" cy="391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4" name="Rectangle 10"/>
          <p:cNvSpPr>
            <a:spLocks noChangeArrowheads="1"/>
          </p:cNvSpPr>
          <p:nvPr/>
        </p:nvSpPr>
        <p:spPr bwMode="auto">
          <a:xfrm>
            <a:off x="6019800" y="3276600"/>
            <a:ext cx="2436813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>
                <a:solidFill>
                  <a:srgbClr val="0ABAB4"/>
                </a:solidFill>
                <a:latin typeface="Comic Sans MS" charset="0"/>
                <a:cs typeface="+mn-cs"/>
              </a:rPr>
              <a:t>NGC 2915 in HI</a:t>
            </a:r>
          </a:p>
          <a:p>
            <a:pPr algn="ctr">
              <a:defRPr/>
            </a:pPr>
            <a:endParaRPr lang="en-AU" sz="2000">
              <a:solidFill>
                <a:srgbClr val="0ABAB4"/>
              </a:solidFill>
              <a:latin typeface="Comic Sans MS" charset="0"/>
              <a:cs typeface="+mn-cs"/>
            </a:endParaRPr>
          </a:p>
          <a:p>
            <a:pPr algn="ctr">
              <a:defRPr/>
            </a:pPr>
            <a:r>
              <a:rPr lang="en-AU" sz="2000">
                <a:solidFill>
                  <a:srgbClr val="0ABAB4"/>
                </a:solidFill>
                <a:latin typeface="Comic Sans MS" charset="0"/>
                <a:cs typeface="+mn-cs"/>
              </a:rPr>
              <a:t>The HI goes out </a:t>
            </a:r>
          </a:p>
          <a:p>
            <a:pPr algn="ctr">
              <a:defRPr/>
            </a:pPr>
            <a:r>
              <a:rPr lang="en-AU" sz="2000">
                <a:solidFill>
                  <a:srgbClr val="0ABAB4"/>
                </a:solidFill>
                <a:latin typeface="Comic Sans MS" charset="0"/>
                <a:cs typeface="+mn-cs"/>
              </a:rPr>
              <a:t>to 22 scale lengths</a:t>
            </a:r>
            <a:endParaRPr lang="en-US" sz="2000">
              <a:latin typeface="Comic Sans MS" charset="0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4" grpId="0" autoUpdateAnimBg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762000" y="990600"/>
            <a:ext cx="7504113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AU">
                <a:solidFill>
                  <a:srgbClr val="D520D3"/>
                </a:solidFill>
                <a:latin typeface="Comic Sans MS" charset="0"/>
                <a:cs typeface="+mn-cs"/>
              </a:rPr>
              <a:t>?  the radius where the gas density goes below the </a:t>
            </a:r>
          </a:p>
          <a:p>
            <a:pPr>
              <a:defRPr/>
            </a:pPr>
            <a:r>
              <a:rPr lang="en-AU">
                <a:solidFill>
                  <a:srgbClr val="D520D3"/>
                </a:solidFill>
                <a:latin typeface="Comic Sans MS" charset="0"/>
                <a:cs typeface="+mn-cs"/>
              </a:rPr>
              <a:t>critical value for star formation (Kennicutt 1989) - </a:t>
            </a:r>
          </a:p>
          <a:p>
            <a:pPr>
              <a:defRPr/>
            </a:pPr>
            <a:r>
              <a:rPr lang="en-AU">
                <a:solidFill>
                  <a:srgbClr val="D520D3"/>
                </a:solidFill>
                <a:latin typeface="Comic Sans MS" charset="0"/>
                <a:cs typeface="+mn-cs"/>
              </a:rPr>
              <a:t>star formation regulated by disk stability</a:t>
            </a:r>
          </a:p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304800" y="3352800"/>
            <a:ext cx="8623300" cy="158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AU">
                <a:solidFill>
                  <a:srgbClr val="2F2BFF"/>
                </a:solidFill>
                <a:latin typeface="Comic Sans MS" charset="0"/>
                <a:cs typeface="+mn-cs"/>
              </a:rPr>
              <a:t>?  the radius to </a:t>
            </a:r>
            <a:r>
              <a:rPr lang="en-AU">
                <a:solidFill>
                  <a:srgbClr val="160AFF"/>
                </a:solidFill>
                <a:latin typeface="Comic Sans MS" charset="0"/>
                <a:cs typeface="+mn-cs"/>
              </a:rPr>
              <a:t>which </a:t>
            </a:r>
            <a:r>
              <a:rPr lang="en-AU">
                <a:solidFill>
                  <a:srgbClr val="2F2BFF"/>
                </a:solidFill>
                <a:latin typeface="Comic Sans MS" charset="0"/>
                <a:cs typeface="+mn-cs"/>
              </a:rPr>
              <a:t>the disk has grown today - </a:t>
            </a:r>
            <a:r>
              <a:rPr lang="en-AU">
                <a:solidFill>
                  <a:srgbClr val="F40D1F"/>
                </a:solidFill>
                <a:latin typeface="Comic Sans MS" charset="0"/>
                <a:cs typeface="+mn-cs"/>
              </a:rPr>
              <a:t>unlikely !</a:t>
            </a:r>
            <a:r>
              <a:rPr lang="en-AU">
                <a:solidFill>
                  <a:srgbClr val="2F2BFF"/>
                </a:solidFill>
                <a:latin typeface="Comic Sans MS" charset="0"/>
                <a:cs typeface="+mn-cs"/>
              </a:rPr>
              <a:t>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AU">
                <a:solidFill>
                  <a:srgbClr val="2F2BFF"/>
                </a:solidFill>
                <a:latin typeface="Comic Sans MS" charset="0"/>
                <a:cs typeface="+mn-cs"/>
              </a:rPr>
              <a:t>The outer disk IS younger but still typically  many Gyr old 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AU">
                <a:solidFill>
                  <a:srgbClr val="2F2BFF"/>
                </a:solidFill>
                <a:latin typeface="Comic Sans MS" charset="0"/>
                <a:cs typeface="+mn-cs"/>
              </a:rPr>
              <a:t>( eg Bell &amp; de Jong 2000, Ferguson et al 2003</a:t>
            </a:r>
            <a:r>
              <a:rPr lang="en-AU">
                <a:solidFill>
                  <a:srgbClr val="160AFF"/>
                </a:solidFill>
                <a:latin typeface="Comic Sans MS" charset="0"/>
                <a:cs typeface="+mn-cs"/>
              </a:rPr>
              <a:t>)</a:t>
            </a:r>
            <a:endParaRPr lang="en-AU" sz="2800">
              <a:cs typeface="+mn-cs"/>
            </a:endParaRPr>
          </a:p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Text Box 3"/>
          <p:cNvSpPr txBox="1">
            <a:spLocks noChangeArrowheads="1"/>
          </p:cNvSpPr>
          <p:nvPr/>
        </p:nvSpPr>
        <p:spPr bwMode="auto">
          <a:xfrm>
            <a:off x="327025" y="327025"/>
            <a:ext cx="8489950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>
              <a:lnSpc>
                <a:spcPct val="94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900">
                <a:solidFill>
                  <a:srgbClr val="FF3366"/>
                </a:solidFill>
              </a:rPr>
              <a:t>Stellar Content of the Outer Disk of M33</a:t>
            </a:r>
            <a:endParaRPr lang="en-GB" sz="3300" b="1">
              <a:solidFill>
                <a:srgbClr val="FF3366"/>
              </a:solidFill>
            </a:endParaRPr>
          </a:p>
        </p:txBody>
      </p:sp>
      <p:sp>
        <p:nvSpPr>
          <p:cNvPr id="131074" name="Text Box 4"/>
          <p:cNvSpPr txBox="1">
            <a:spLocks noChangeArrowheads="1"/>
          </p:cNvSpPr>
          <p:nvPr/>
        </p:nvSpPr>
        <p:spPr bwMode="auto">
          <a:xfrm>
            <a:off x="7183438" y="1468438"/>
            <a:ext cx="6540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2867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82867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82867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82867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82867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>
              <a:lnSpc>
                <a:spcPct val="94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2200">
              <a:solidFill>
                <a:srgbClr val="FF0000"/>
              </a:solidFill>
              <a:latin typeface="Times New Roman" charset="0"/>
            </a:endParaRPr>
          </a:p>
          <a:p>
            <a:pPr eaLnBrk="1">
              <a:lnSpc>
                <a:spcPct val="94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2200">
              <a:solidFill>
                <a:srgbClr val="FF0000"/>
              </a:solidFill>
              <a:latin typeface="Times New Roman" charset="0"/>
            </a:endParaRPr>
          </a:p>
        </p:txBody>
      </p:sp>
      <p:pic>
        <p:nvPicPr>
          <p:cNvPr id="13107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55245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6" name="Text Box 6"/>
          <p:cNvSpPr txBox="1">
            <a:spLocks noChangeArrowheads="1"/>
          </p:cNvSpPr>
          <p:nvPr/>
        </p:nvSpPr>
        <p:spPr bwMode="auto">
          <a:xfrm>
            <a:off x="6172200" y="1295400"/>
            <a:ext cx="2608263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>
              <a:lnSpc>
                <a:spcPct val="94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200">
                <a:solidFill>
                  <a:srgbClr val="2516F4"/>
                </a:solidFill>
                <a:latin typeface="Times New Roman" charset="0"/>
              </a:rPr>
              <a:t>looks like an </a:t>
            </a:r>
          </a:p>
          <a:p>
            <a:pPr algn="ctr" eaLnBrk="1">
              <a:lnSpc>
                <a:spcPct val="94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200">
                <a:solidFill>
                  <a:srgbClr val="2516F4"/>
                </a:solidFill>
                <a:latin typeface="Times New Roman" charset="0"/>
              </a:rPr>
              <a:t>intermediate/old, </a:t>
            </a:r>
          </a:p>
          <a:p>
            <a:pPr algn="ctr" eaLnBrk="1">
              <a:lnSpc>
                <a:spcPct val="94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200">
                <a:solidFill>
                  <a:srgbClr val="2516F4"/>
                </a:solidFill>
                <a:latin typeface="Times New Roman" charset="0"/>
              </a:rPr>
              <a:t>fairly metal-poor </a:t>
            </a:r>
          </a:p>
          <a:p>
            <a:pPr algn="ctr" eaLnBrk="1">
              <a:lnSpc>
                <a:spcPct val="94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200">
                <a:solidFill>
                  <a:srgbClr val="2516F4"/>
                </a:solidFill>
                <a:latin typeface="Times New Roman" charset="0"/>
              </a:rPr>
              <a:t>([Fe/H]~ -1.2)  </a:t>
            </a:r>
          </a:p>
          <a:p>
            <a:pPr algn="ctr" eaLnBrk="1">
              <a:lnSpc>
                <a:spcPct val="94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200">
                <a:solidFill>
                  <a:srgbClr val="2516F4"/>
                </a:solidFill>
                <a:latin typeface="Times New Roman" charset="0"/>
              </a:rPr>
              <a:t>population dominating </a:t>
            </a:r>
          </a:p>
          <a:p>
            <a:pPr algn="ctr" eaLnBrk="1">
              <a:lnSpc>
                <a:spcPct val="94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200">
                <a:solidFill>
                  <a:srgbClr val="2516F4"/>
                </a:solidFill>
                <a:latin typeface="Times New Roman" charset="0"/>
              </a:rPr>
              <a:t>the outer disk of M33</a:t>
            </a:r>
            <a:endParaRPr lang="en-GB" sz="2200">
              <a:latin typeface="Times New Roman" charset="0"/>
            </a:endParaRPr>
          </a:p>
        </p:txBody>
      </p:sp>
      <p:sp>
        <p:nvSpPr>
          <p:cNvPr id="40967" name="Rectangle 7"/>
          <p:cNvSpPr>
            <a:spLocks noChangeArrowheads="1"/>
          </p:cNvSpPr>
          <p:nvPr/>
        </p:nvSpPr>
        <p:spPr bwMode="auto">
          <a:xfrm>
            <a:off x="7073900" y="6415088"/>
            <a:ext cx="19939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>
                <a:cs typeface="+mn-cs"/>
              </a:rPr>
              <a:t>Ferguson et al 2003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1066800" y="4876800"/>
            <a:ext cx="742315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AU">
                <a:solidFill>
                  <a:srgbClr val="2F2BFF"/>
                </a:solidFill>
                <a:latin typeface="Comic Sans MS" charset="0"/>
                <a:cs typeface="+mn-cs"/>
              </a:rPr>
              <a:t>Truncation of disks is probably related to the formation of the disks: remains an interesting problem</a:t>
            </a: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762000" y="4800600"/>
            <a:ext cx="7543800" cy="1524000"/>
          </a:xfrm>
          <a:prstGeom prst="rect">
            <a:avLst/>
          </a:prstGeom>
          <a:noFill/>
          <a:ln w="28575">
            <a:solidFill>
              <a:srgbClr val="160A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1274763" y="2514600"/>
            <a:ext cx="657542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AU">
                <a:solidFill>
                  <a:srgbClr val="29FF11"/>
                </a:solidFill>
                <a:latin typeface="Comic Sans MS" charset="0"/>
                <a:cs typeface="+mn-cs"/>
              </a:rPr>
              <a:t>?  truncation of proto-disk by encounters</a:t>
            </a:r>
          </a:p>
          <a:p>
            <a:pPr>
              <a:defRPr/>
            </a:pPr>
            <a:r>
              <a:rPr lang="en-AU">
                <a:solidFill>
                  <a:srgbClr val="29FF11"/>
                </a:solidFill>
                <a:latin typeface="Comic Sans MS" charset="0"/>
                <a:cs typeface="+mn-cs"/>
              </a:rPr>
              <a:t>(cf accretion disks : Clarke &amp; Pringle 1993)</a:t>
            </a:r>
          </a:p>
          <a:p>
            <a:pPr>
              <a:defRPr/>
            </a:pPr>
            <a:r>
              <a:rPr lang="en-AU">
                <a:solidFill>
                  <a:srgbClr val="29FF11"/>
                </a:solidFill>
                <a:latin typeface="Comic Sans MS" charset="0"/>
                <a:cs typeface="+mn-cs"/>
              </a:rPr>
              <a:t>- </a:t>
            </a:r>
            <a:r>
              <a:rPr lang="en-AU">
                <a:solidFill>
                  <a:srgbClr val="F40D1F"/>
                </a:solidFill>
                <a:latin typeface="Comic Sans MS" charset="0"/>
                <a:cs typeface="+mn-cs"/>
              </a:rPr>
              <a:t>unlikely</a:t>
            </a:r>
            <a:r>
              <a:rPr lang="en-AU">
                <a:solidFill>
                  <a:srgbClr val="29FF11"/>
                </a:solidFill>
                <a:latin typeface="Comic Sans MS" charset="0"/>
                <a:cs typeface="+mn-cs"/>
              </a:rPr>
              <a:t> because pure disks show truncation</a:t>
            </a:r>
            <a:endParaRPr lang="en-AU" sz="2000">
              <a:solidFill>
                <a:srgbClr val="29FF11"/>
              </a:solidFill>
              <a:latin typeface="Comic Sans MS" charset="0"/>
              <a:cs typeface="+mn-cs"/>
            </a:endParaRPr>
          </a:p>
        </p:txBody>
      </p:sp>
      <p:sp>
        <p:nvSpPr>
          <p:cNvPr id="27656" name="Rectangle 8"/>
          <p:cNvSpPr>
            <a:spLocks noChangeArrowheads="1"/>
          </p:cNvSpPr>
          <p:nvPr/>
        </p:nvSpPr>
        <p:spPr bwMode="auto">
          <a:xfrm>
            <a:off x="381000" y="381000"/>
            <a:ext cx="8462963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AU" sz="2000" i="1">
                <a:latin typeface="Comic Sans MS" charset="0"/>
                <a:cs typeface="+mn-cs"/>
              </a:rPr>
              <a:t>?  star formation </a:t>
            </a:r>
            <a:r>
              <a:rPr lang="en-AU" sz="2000">
                <a:latin typeface="Comic Sans MS" charset="0"/>
                <a:cs typeface="+mn-cs"/>
              </a:rPr>
              <a:t>of a star-forming gas disk </a:t>
            </a:r>
            <a:r>
              <a:rPr lang="en-AU" sz="2000" i="1">
                <a:latin typeface="Comic Sans MS" charset="0"/>
                <a:cs typeface="+mn-cs"/>
              </a:rPr>
              <a:t>on viscous timescales </a:t>
            </a:r>
            <a:r>
              <a:rPr lang="en-AU" sz="2000">
                <a:latin typeface="Comic Sans MS" charset="0"/>
                <a:cs typeface="+mn-cs"/>
              </a:rPr>
              <a:t>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AU" sz="2000">
                <a:latin typeface="Comic Sans MS" charset="0"/>
                <a:cs typeface="+mn-cs"/>
              </a:rPr>
              <a:t>can  drive the resulting stellar disk towards an exponential profile. 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AU" sz="2000">
                <a:latin typeface="Comic Sans MS" charset="0"/>
                <a:cs typeface="+mn-cs"/>
              </a:rPr>
              <a:t>The outward angular momentum transport from this viscous evolution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AU" sz="2000">
                <a:latin typeface="Comic Sans MS" charset="0"/>
                <a:cs typeface="+mn-cs"/>
              </a:rPr>
              <a:t>will lead to a maximum value of angular momentum in the stellar disk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 autoUpdateAnimBg="0"/>
      <p:bldP spid="27651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47800" y="609600"/>
            <a:ext cx="6019800" cy="1143000"/>
          </a:xfrm>
          <a:solidFill>
            <a:srgbClr val="FDE8F3"/>
          </a:solidFill>
          <a:ln>
            <a:solidFill>
              <a:srgbClr val="F40D1F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AU" sz="4000" smtClean="0">
                <a:solidFill>
                  <a:srgbClr val="FF072C"/>
                </a:solidFill>
                <a:latin typeface="Comic Sans MS" charset="0"/>
              </a:rPr>
              <a:t>The Tully-Fisher law</a:t>
            </a:r>
            <a:endParaRPr lang="en-AU" smtClean="0"/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228600" y="2346325"/>
            <a:ext cx="8686800" cy="265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AU" sz="2800">
                <a:latin typeface="Comic Sans MS" charset="0"/>
                <a:cs typeface="+mn-cs"/>
              </a:rPr>
              <a:t>Simple centrifugal equilibrium arguments for </a:t>
            </a:r>
          </a:p>
          <a:p>
            <a:pPr algn="ctr">
              <a:defRPr/>
            </a:pPr>
            <a:r>
              <a:rPr lang="en-AU" sz="2800">
                <a:latin typeface="Comic Sans MS" charset="0"/>
                <a:cs typeface="+mn-cs"/>
              </a:rPr>
              <a:t>a self- gravitating disk give</a:t>
            </a:r>
          </a:p>
          <a:p>
            <a:pPr algn="ctr">
              <a:defRPr/>
            </a:pPr>
            <a:endParaRPr lang="en-AU" sz="2800">
              <a:latin typeface="Comic Sans MS" charset="0"/>
              <a:cs typeface="+mn-cs"/>
            </a:endParaRPr>
          </a:p>
          <a:p>
            <a:pPr algn="ctr">
              <a:defRPr/>
            </a:pPr>
            <a:r>
              <a:rPr lang="en-AU" sz="2800">
                <a:latin typeface="Comic Sans MS" charset="0"/>
                <a:cs typeface="+mn-cs"/>
              </a:rPr>
              <a:t>L </a:t>
            </a:r>
            <a:r>
              <a:rPr lang="en-AU" sz="2800" b="1">
                <a:latin typeface="Symbol" charset="0"/>
                <a:cs typeface="+mn-cs"/>
              </a:rPr>
              <a:t></a:t>
            </a:r>
            <a:r>
              <a:rPr lang="en-AU" sz="2800">
                <a:latin typeface="Comic Sans MS" charset="0"/>
                <a:cs typeface="+mn-cs"/>
              </a:rPr>
              <a:t>V </a:t>
            </a:r>
            <a:r>
              <a:rPr lang="en-AU" sz="2800" b="1" baseline="30000">
                <a:latin typeface="Comic Sans MS" charset="0"/>
                <a:cs typeface="+mn-cs"/>
              </a:rPr>
              <a:t>4 </a:t>
            </a:r>
            <a:r>
              <a:rPr lang="en-AU" sz="2800">
                <a:latin typeface="Comic Sans MS" charset="0"/>
                <a:cs typeface="+mn-cs"/>
              </a:rPr>
              <a:t>/  { I</a:t>
            </a:r>
            <a:r>
              <a:rPr lang="en-AU" sz="2800" b="1" baseline="-25000">
                <a:latin typeface="Comic Sans MS" charset="0"/>
                <a:cs typeface="+mn-cs"/>
              </a:rPr>
              <a:t>o</a:t>
            </a:r>
            <a:r>
              <a:rPr lang="en-AU" sz="2800">
                <a:latin typeface="Comic Sans MS" charset="0"/>
                <a:cs typeface="+mn-cs"/>
              </a:rPr>
              <a:t> (M/L) </a:t>
            </a:r>
            <a:r>
              <a:rPr lang="en-AU" sz="2800" b="1" baseline="30000">
                <a:latin typeface="Comic Sans MS" charset="0"/>
                <a:cs typeface="+mn-cs"/>
              </a:rPr>
              <a:t>2 </a:t>
            </a:r>
            <a:r>
              <a:rPr lang="en-AU" sz="2800">
                <a:latin typeface="Comic Sans MS" charset="0"/>
                <a:cs typeface="+mn-cs"/>
              </a:rPr>
              <a:t>}</a:t>
            </a:r>
          </a:p>
          <a:p>
            <a:pPr algn="ctr">
              <a:defRPr/>
            </a:pPr>
            <a:endParaRPr lang="en-AU" sz="2800">
              <a:latin typeface="Comic Sans MS" charset="0"/>
              <a:cs typeface="+mn-cs"/>
            </a:endParaRPr>
          </a:p>
          <a:p>
            <a:pPr algn="ctr">
              <a:defRPr/>
            </a:pPr>
            <a:r>
              <a:rPr lang="en-AU" sz="2800">
                <a:latin typeface="Comic Sans MS" charset="0"/>
                <a:cs typeface="+mn-cs"/>
              </a:rPr>
              <a:t>where  I</a:t>
            </a:r>
            <a:r>
              <a:rPr lang="en-AU" sz="2800" b="1" baseline="-25000">
                <a:latin typeface="Comic Sans MS" charset="0"/>
                <a:cs typeface="+mn-cs"/>
              </a:rPr>
              <a:t>o</a:t>
            </a:r>
            <a:r>
              <a:rPr lang="en-AU" sz="2800">
                <a:latin typeface="Comic Sans MS" charset="0"/>
                <a:cs typeface="+mn-cs"/>
              </a:rPr>
              <a:t>  and (M/L)  are roughly constant</a:t>
            </a:r>
            <a:endParaRPr lang="en-AU">
              <a:latin typeface="Comic Sans MS" charset="0"/>
              <a:cs typeface="+mn-cs"/>
            </a:endParaRPr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133350" y="6435725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>
                <a:cs typeface="+mn-cs"/>
              </a:rPr>
              <a:t>20</a:t>
            </a:r>
            <a:endParaRPr lang="en-US">
              <a:cs typeface="+mn-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Expo-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654050"/>
            <a:ext cx="5443538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7" name="Text Box 3"/>
          <p:cNvSpPr txBox="1">
            <a:spLocks noChangeArrowheads="1"/>
          </p:cNvSpPr>
          <p:nvPr/>
        </p:nvSpPr>
        <p:spPr bwMode="auto">
          <a:xfrm>
            <a:off x="1608138" y="139700"/>
            <a:ext cx="5910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Arial" charset="0"/>
                <a:cs typeface="+mn-cs"/>
              </a:rPr>
              <a:t>Properties of exponentials: Rotation Curve</a:t>
            </a:r>
            <a:endParaRPr lang="en-US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381000" y="349250"/>
            <a:ext cx="27511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Comic Sans MS" charset="0"/>
              <a:cs typeface="+mn-cs"/>
            </a:endParaRPr>
          </a:p>
        </p:txBody>
      </p:sp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0" y="914400"/>
            <a:ext cx="8839200" cy="344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AU" sz="2800">
                <a:latin typeface="Comic Sans MS" charset="0"/>
                <a:cs typeface="+mn-cs"/>
              </a:rPr>
              <a:t>Observationally, the exponent of V in </a:t>
            </a:r>
          </a:p>
          <a:p>
            <a:pPr algn="ctr">
              <a:defRPr/>
            </a:pPr>
            <a:r>
              <a:rPr lang="en-AU" sz="2800">
                <a:latin typeface="Comic Sans MS" charset="0"/>
                <a:cs typeface="+mn-cs"/>
              </a:rPr>
              <a:t>the Tully-Fisher (L - V) law  varies </a:t>
            </a:r>
          </a:p>
          <a:p>
            <a:pPr algn="ctr">
              <a:defRPr/>
            </a:pPr>
            <a:r>
              <a:rPr lang="en-AU" sz="2800">
                <a:latin typeface="Comic Sans MS" charset="0"/>
                <a:cs typeface="+mn-cs"/>
              </a:rPr>
              <a:t>from 3.2  at B to 4.5 at H.  </a:t>
            </a:r>
          </a:p>
          <a:p>
            <a:pPr algn="ctr">
              <a:defRPr/>
            </a:pPr>
            <a:endParaRPr lang="en-AU" sz="2800">
              <a:latin typeface="Comic Sans MS" charset="0"/>
              <a:cs typeface="+mn-cs"/>
            </a:endParaRPr>
          </a:p>
          <a:p>
            <a:pPr algn="ctr">
              <a:defRPr/>
            </a:pPr>
            <a:r>
              <a:rPr lang="en-AU" sz="2800">
                <a:solidFill>
                  <a:srgbClr val="2F2BFF"/>
                </a:solidFill>
                <a:latin typeface="Comic Sans MS" charset="0"/>
                <a:cs typeface="+mn-cs"/>
              </a:rPr>
              <a:t>Probably reflects a weak dependence of </a:t>
            </a:r>
          </a:p>
          <a:p>
            <a:pPr algn="ctr">
              <a:defRPr/>
            </a:pPr>
            <a:r>
              <a:rPr lang="en-AU" sz="2800">
                <a:solidFill>
                  <a:srgbClr val="2F2BFF"/>
                </a:solidFill>
                <a:latin typeface="Comic Sans MS" charset="0"/>
                <a:cs typeface="+mn-cs"/>
              </a:rPr>
              <a:t>I</a:t>
            </a:r>
            <a:r>
              <a:rPr lang="en-AU" sz="2800" b="1" baseline="-25000">
                <a:solidFill>
                  <a:srgbClr val="2F2BFF"/>
                </a:solidFill>
                <a:latin typeface="Comic Sans MS" charset="0"/>
                <a:cs typeface="+mn-cs"/>
              </a:rPr>
              <a:t>o</a:t>
            </a:r>
            <a:r>
              <a:rPr lang="en-AU" sz="2800">
                <a:solidFill>
                  <a:srgbClr val="2F2BFF"/>
                </a:solidFill>
                <a:latin typeface="Comic Sans MS" charset="0"/>
                <a:cs typeface="+mn-cs"/>
              </a:rPr>
              <a:t> and M/L on L  </a:t>
            </a:r>
          </a:p>
          <a:p>
            <a:pPr algn="ctr">
              <a:defRPr/>
            </a:pPr>
            <a:r>
              <a:rPr lang="en-AU" sz="2800">
                <a:solidFill>
                  <a:srgbClr val="2F2BFF"/>
                </a:solidFill>
                <a:latin typeface="Comic Sans MS" charset="0"/>
                <a:cs typeface="+mn-cs"/>
              </a:rPr>
              <a:t>(as for tilt of fundamental plane for ellipticals)</a:t>
            </a:r>
            <a:endParaRPr lang="en-AU">
              <a:solidFill>
                <a:srgbClr val="2F2BFF"/>
              </a:solidFill>
              <a:latin typeface="Comic Sans MS" charset="0"/>
              <a:cs typeface="+mn-cs"/>
            </a:endParaRPr>
          </a:p>
          <a:p>
            <a:pPr algn="ctr">
              <a:defRPr/>
            </a:pPr>
            <a:endParaRPr lang="en-AU">
              <a:solidFill>
                <a:srgbClr val="2F2BFF"/>
              </a:solidFill>
              <a:latin typeface="Comic Sans MS" charset="0"/>
              <a:cs typeface="+mn-cs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8356600" cy="681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7046913" y="6411913"/>
            <a:ext cx="20939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AU" sz="2000">
                <a:latin typeface="Comic Sans MS" charset="0"/>
                <a:cs typeface="+mn-cs"/>
              </a:rPr>
              <a:t>Sakai et al 1999</a:t>
            </a: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2630488" y="6248400"/>
            <a:ext cx="35448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AU">
                <a:solidFill>
                  <a:srgbClr val="FF072C"/>
                </a:solidFill>
                <a:latin typeface="Comic Sans MS" charset="0"/>
                <a:cs typeface="+mn-cs"/>
              </a:rPr>
              <a:t>Tully-Fisher law: B to H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638175" y="457200"/>
            <a:ext cx="7626350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AU">
                <a:solidFill>
                  <a:srgbClr val="2F2BFF"/>
                </a:solidFill>
                <a:latin typeface="Comic Sans MS" charset="0"/>
                <a:cs typeface="+mn-cs"/>
              </a:rPr>
              <a:t>The </a:t>
            </a:r>
            <a:r>
              <a:rPr lang="en-AU" u="sng">
                <a:solidFill>
                  <a:srgbClr val="2F2BFF"/>
                </a:solidFill>
                <a:latin typeface="Comic Sans MS" charset="0"/>
                <a:cs typeface="+mn-cs"/>
              </a:rPr>
              <a:t>zero point</a:t>
            </a:r>
            <a:r>
              <a:rPr lang="en-AU">
                <a:solidFill>
                  <a:srgbClr val="2F2BFF"/>
                </a:solidFill>
                <a:latin typeface="Comic Sans MS" charset="0"/>
                <a:cs typeface="+mn-cs"/>
              </a:rPr>
              <a:t>  of the TF law needs explaining:</a:t>
            </a:r>
          </a:p>
          <a:p>
            <a:pPr>
              <a:defRPr/>
            </a:pPr>
            <a:endParaRPr lang="en-AU">
              <a:solidFill>
                <a:srgbClr val="2F2BFF"/>
              </a:solidFill>
              <a:latin typeface="Comic Sans MS" charset="0"/>
              <a:cs typeface="+mn-cs"/>
            </a:endParaRPr>
          </a:p>
          <a:p>
            <a:pPr>
              <a:defRPr/>
            </a:pPr>
            <a:r>
              <a:rPr lang="en-AU">
                <a:solidFill>
                  <a:srgbClr val="2F2BFF"/>
                </a:solidFill>
                <a:latin typeface="Comic Sans MS" charset="0"/>
                <a:cs typeface="+mn-cs"/>
              </a:rPr>
              <a:t>         M</a:t>
            </a:r>
            <a:r>
              <a:rPr lang="en-AU" b="1" baseline="-25000">
                <a:solidFill>
                  <a:srgbClr val="2F2BFF"/>
                </a:solidFill>
                <a:latin typeface="Comic Sans MS" charset="0"/>
                <a:cs typeface="+mn-cs"/>
              </a:rPr>
              <a:t>I</a:t>
            </a:r>
            <a:r>
              <a:rPr lang="en-AU">
                <a:solidFill>
                  <a:srgbClr val="2F2BFF"/>
                </a:solidFill>
                <a:latin typeface="Comic Sans MS" charset="0"/>
                <a:cs typeface="+mn-cs"/>
              </a:rPr>
              <a:t> = -10</a:t>
            </a:r>
            <a:r>
              <a:rPr lang="en-AU" b="1">
                <a:solidFill>
                  <a:srgbClr val="2F2BFF"/>
                </a:solidFill>
                <a:latin typeface="Comic Sans MS" charset="0"/>
                <a:cs typeface="+mn-cs"/>
              </a:rPr>
              <a:t>.</a:t>
            </a:r>
            <a:r>
              <a:rPr lang="en-AU">
                <a:solidFill>
                  <a:srgbClr val="2F2BFF"/>
                </a:solidFill>
                <a:latin typeface="Comic Sans MS" charset="0"/>
                <a:cs typeface="+mn-cs"/>
              </a:rPr>
              <a:t>00 ( log W</a:t>
            </a:r>
            <a:r>
              <a:rPr lang="en-AU" b="1" baseline="-25000">
                <a:solidFill>
                  <a:srgbClr val="2F2BFF"/>
                </a:solidFill>
                <a:latin typeface="Comic Sans MS" charset="0"/>
                <a:cs typeface="+mn-cs"/>
              </a:rPr>
              <a:t>50</a:t>
            </a:r>
            <a:r>
              <a:rPr lang="en-AU">
                <a:solidFill>
                  <a:srgbClr val="2F2BFF"/>
                </a:solidFill>
                <a:latin typeface="Comic Sans MS" charset="0"/>
                <a:cs typeface="+mn-cs"/>
              </a:rPr>
              <a:t> – 2.5) – 21</a:t>
            </a:r>
            <a:r>
              <a:rPr lang="en-AU" b="1">
                <a:solidFill>
                  <a:srgbClr val="2F2BFF"/>
                </a:solidFill>
                <a:latin typeface="Comic Sans MS" charset="0"/>
                <a:cs typeface="+mn-cs"/>
              </a:rPr>
              <a:t>.</a:t>
            </a:r>
            <a:r>
              <a:rPr lang="en-AU">
                <a:solidFill>
                  <a:srgbClr val="2F2BFF"/>
                </a:solidFill>
                <a:latin typeface="Comic Sans MS" charset="0"/>
                <a:cs typeface="+mn-cs"/>
              </a:rPr>
              <a:t>32 </a:t>
            </a:r>
          </a:p>
          <a:p>
            <a:pPr>
              <a:defRPr/>
            </a:pPr>
            <a:endParaRPr lang="en-AU">
              <a:solidFill>
                <a:srgbClr val="2F2BFF"/>
              </a:solidFill>
              <a:latin typeface="Comic Sans MS" charset="0"/>
              <a:cs typeface="+mn-cs"/>
            </a:endParaRPr>
          </a:p>
          <a:p>
            <a:pPr>
              <a:defRPr/>
            </a:pPr>
            <a:r>
              <a:rPr lang="en-AU">
                <a:latin typeface="Comic Sans MS" charset="0"/>
                <a:cs typeface="+mn-cs"/>
              </a:rPr>
              <a:t>(Sakai et al 1999)</a:t>
            </a:r>
          </a:p>
          <a:p>
            <a:pPr>
              <a:defRPr/>
            </a:pPr>
            <a:endParaRPr lang="en-AU">
              <a:latin typeface="Comic Sans MS" charset="0"/>
              <a:cs typeface="+mn-cs"/>
            </a:endParaRPr>
          </a:p>
          <a:p>
            <a:pPr>
              <a:defRPr/>
            </a:pPr>
            <a:r>
              <a:rPr lang="en-AU">
                <a:latin typeface="Comic Sans MS" charset="0"/>
                <a:cs typeface="+mn-cs"/>
              </a:rPr>
              <a:t>ie  galaxy with M</a:t>
            </a:r>
            <a:r>
              <a:rPr lang="en-AU" b="1" baseline="-25000">
                <a:latin typeface="Comic Sans MS" charset="0"/>
                <a:cs typeface="+mn-cs"/>
              </a:rPr>
              <a:t>I</a:t>
            </a:r>
            <a:r>
              <a:rPr lang="en-AU">
                <a:latin typeface="Comic Sans MS" charset="0"/>
                <a:cs typeface="+mn-cs"/>
              </a:rPr>
              <a:t> = – 21.32  has W</a:t>
            </a:r>
            <a:r>
              <a:rPr lang="en-AU" b="1" baseline="-25000">
                <a:latin typeface="Comic Sans MS" charset="0"/>
                <a:cs typeface="+mn-cs"/>
              </a:rPr>
              <a:t>50</a:t>
            </a:r>
            <a:r>
              <a:rPr lang="en-AU">
                <a:latin typeface="Comic Sans MS" charset="0"/>
                <a:cs typeface="+mn-cs"/>
              </a:rPr>
              <a:t> = 316 km/s, not</a:t>
            </a:r>
          </a:p>
          <a:p>
            <a:pPr>
              <a:defRPr/>
            </a:pPr>
            <a:r>
              <a:rPr lang="en-AU">
                <a:latin typeface="Comic Sans MS" charset="0"/>
                <a:cs typeface="+mn-cs"/>
              </a:rPr>
              <a:t>500 km/s.  (W</a:t>
            </a:r>
            <a:r>
              <a:rPr lang="en-AU" b="1" baseline="-25000">
                <a:latin typeface="Comic Sans MS" charset="0"/>
                <a:cs typeface="+mn-cs"/>
              </a:rPr>
              <a:t>50 </a:t>
            </a:r>
            <a:r>
              <a:rPr lang="en-AU">
                <a:latin typeface="Comic Sans MS" charset="0"/>
                <a:cs typeface="+mn-cs"/>
              </a:rPr>
              <a:t>is the inclination-corrected HI line </a:t>
            </a:r>
          </a:p>
          <a:p>
            <a:pPr>
              <a:defRPr/>
            </a:pPr>
            <a:r>
              <a:rPr lang="en-AU">
                <a:latin typeface="Comic Sans MS" charset="0"/>
                <a:cs typeface="+mn-cs"/>
              </a:rPr>
              <a:t>width at half peak height)</a:t>
            </a:r>
          </a:p>
        </p:txBody>
      </p:sp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1063625" y="4727575"/>
            <a:ext cx="6681788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AU">
                <a:solidFill>
                  <a:srgbClr val="2727F8"/>
                </a:solidFill>
                <a:latin typeface="Comic Sans MS" charset="0"/>
                <a:cs typeface="+mn-cs"/>
              </a:rPr>
              <a:t>For a disk alone, the </a:t>
            </a:r>
            <a:r>
              <a:rPr lang="en-AU" u="sng">
                <a:solidFill>
                  <a:srgbClr val="2727F8"/>
                </a:solidFill>
                <a:latin typeface="Comic Sans MS" charset="0"/>
                <a:cs typeface="+mn-cs"/>
              </a:rPr>
              <a:t>zero point</a:t>
            </a:r>
            <a:r>
              <a:rPr lang="en-AU">
                <a:solidFill>
                  <a:srgbClr val="2727F8"/>
                </a:solidFill>
                <a:latin typeface="Comic Sans MS" charset="0"/>
                <a:cs typeface="+mn-cs"/>
              </a:rPr>
              <a:t>  depends</a:t>
            </a:r>
          </a:p>
          <a:p>
            <a:pPr algn="ctr">
              <a:defRPr/>
            </a:pPr>
            <a:r>
              <a:rPr lang="en-AU">
                <a:solidFill>
                  <a:srgbClr val="2727F8"/>
                </a:solidFill>
                <a:latin typeface="Comic Sans MS" charset="0"/>
                <a:cs typeface="+mn-cs"/>
              </a:rPr>
              <a:t>on  {I</a:t>
            </a:r>
            <a:r>
              <a:rPr lang="en-AU" b="1" baseline="-25000">
                <a:solidFill>
                  <a:srgbClr val="2727F8"/>
                </a:solidFill>
                <a:latin typeface="Comic Sans MS" charset="0"/>
                <a:cs typeface="+mn-cs"/>
              </a:rPr>
              <a:t>o</a:t>
            </a:r>
            <a:r>
              <a:rPr lang="en-AU">
                <a:solidFill>
                  <a:srgbClr val="2727F8"/>
                </a:solidFill>
                <a:latin typeface="Comic Sans MS" charset="0"/>
                <a:cs typeface="+mn-cs"/>
              </a:rPr>
              <a:t> (M/L) </a:t>
            </a:r>
            <a:r>
              <a:rPr lang="en-AU" b="1" baseline="30000">
                <a:solidFill>
                  <a:srgbClr val="2727F8"/>
                </a:solidFill>
                <a:latin typeface="Comic Sans MS" charset="0"/>
                <a:cs typeface="+mn-cs"/>
              </a:rPr>
              <a:t>2 </a:t>
            </a:r>
            <a:r>
              <a:rPr lang="en-AU">
                <a:solidFill>
                  <a:srgbClr val="2727F8"/>
                </a:solidFill>
                <a:latin typeface="Comic Sans MS" charset="0"/>
                <a:cs typeface="+mn-cs"/>
              </a:rPr>
              <a:t>}.   M/L comes from the stellar</a:t>
            </a:r>
          </a:p>
          <a:p>
            <a:pPr algn="ctr">
              <a:defRPr/>
            </a:pPr>
            <a:r>
              <a:rPr lang="en-AU">
                <a:solidFill>
                  <a:srgbClr val="2727F8"/>
                </a:solidFill>
                <a:latin typeface="Comic Sans MS" charset="0"/>
                <a:cs typeface="+mn-cs"/>
              </a:rPr>
              <a:t>population.  The central surface density ...</a:t>
            </a:r>
            <a:endParaRPr lang="en-US">
              <a:solidFill>
                <a:srgbClr val="2727F8"/>
              </a:solidFill>
              <a:cs typeface="+mn-cs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304800" y="228600"/>
            <a:ext cx="7996238" cy="455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AU">
                <a:latin typeface="Comic Sans MS" charset="0"/>
                <a:cs typeface="+mn-cs"/>
              </a:rPr>
              <a:t>The central surface density ∑</a:t>
            </a:r>
            <a:r>
              <a:rPr lang="en-AU" b="1" baseline="-25000">
                <a:latin typeface="Comic Sans MS" charset="0"/>
                <a:cs typeface="+mn-cs"/>
              </a:rPr>
              <a:t> o</a:t>
            </a:r>
            <a:r>
              <a:rPr lang="en-AU">
                <a:latin typeface="Comic Sans MS" charset="0"/>
                <a:cs typeface="+mn-cs"/>
              </a:rPr>
              <a:t> = I</a:t>
            </a:r>
            <a:r>
              <a:rPr lang="en-AU" b="1" baseline="-25000">
                <a:latin typeface="Comic Sans MS" charset="0"/>
                <a:cs typeface="+mn-cs"/>
              </a:rPr>
              <a:t>o </a:t>
            </a:r>
            <a:r>
              <a:rPr lang="en-AU">
                <a:latin typeface="Comic Sans MS" charset="0"/>
                <a:cs typeface="+mn-cs"/>
              </a:rPr>
              <a:t>(M/L) depends </a:t>
            </a:r>
          </a:p>
          <a:p>
            <a:pPr>
              <a:defRPr/>
            </a:pPr>
            <a:r>
              <a:rPr lang="en-AU">
                <a:latin typeface="Comic Sans MS" charset="0"/>
                <a:cs typeface="+mn-cs"/>
              </a:rPr>
              <a:t>on M and J for the disk:</a:t>
            </a:r>
          </a:p>
          <a:p>
            <a:pPr>
              <a:defRPr/>
            </a:pPr>
            <a:endParaRPr lang="en-AU">
              <a:latin typeface="Comic Sans MS" charset="0"/>
              <a:cs typeface="+mn-cs"/>
            </a:endParaRPr>
          </a:p>
          <a:p>
            <a:pPr>
              <a:defRPr/>
            </a:pPr>
            <a:r>
              <a:rPr lang="en-AU">
                <a:latin typeface="Comic Sans MS" charset="0"/>
                <a:cs typeface="+mn-cs"/>
              </a:rPr>
              <a:t>                   ∑</a:t>
            </a:r>
            <a:r>
              <a:rPr lang="en-AU" b="1" baseline="-25000">
                <a:latin typeface="Comic Sans MS" charset="0"/>
                <a:cs typeface="+mn-cs"/>
              </a:rPr>
              <a:t> o </a:t>
            </a:r>
            <a:r>
              <a:rPr lang="en-AU" b="1">
                <a:latin typeface="Symbol" charset="0"/>
                <a:cs typeface="+mn-cs"/>
              </a:rPr>
              <a:t></a:t>
            </a:r>
            <a:r>
              <a:rPr lang="en-AU">
                <a:latin typeface="Symbol" charset="0"/>
                <a:cs typeface="+mn-cs"/>
              </a:rPr>
              <a:t></a:t>
            </a:r>
            <a:r>
              <a:rPr lang="en-AU">
                <a:latin typeface="Comic Sans MS" charset="0"/>
                <a:cs typeface="+mn-cs"/>
              </a:rPr>
              <a:t>M</a:t>
            </a:r>
            <a:r>
              <a:rPr lang="en-AU" b="1" baseline="30000">
                <a:latin typeface="Comic Sans MS" charset="0"/>
                <a:cs typeface="+mn-cs"/>
              </a:rPr>
              <a:t>7</a:t>
            </a:r>
            <a:r>
              <a:rPr lang="en-AU">
                <a:latin typeface="Comic Sans MS" charset="0"/>
                <a:cs typeface="+mn-cs"/>
              </a:rPr>
              <a:t> / J</a:t>
            </a:r>
            <a:r>
              <a:rPr lang="en-AU" b="1" baseline="30000">
                <a:latin typeface="Comic Sans MS" charset="0"/>
                <a:cs typeface="+mn-cs"/>
              </a:rPr>
              <a:t>4</a:t>
            </a:r>
            <a:endParaRPr lang="en-AU">
              <a:latin typeface="Comic Sans MS" charset="0"/>
              <a:cs typeface="+mn-cs"/>
            </a:endParaRPr>
          </a:p>
          <a:p>
            <a:pPr>
              <a:defRPr/>
            </a:pPr>
            <a:endParaRPr lang="en-AU">
              <a:latin typeface="Comic Sans MS" charset="0"/>
              <a:cs typeface="+mn-cs"/>
            </a:endParaRPr>
          </a:p>
          <a:p>
            <a:pPr>
              <a:defRPr/>
            </a:pPr>
            <a:r>
              <a:rPr lang="en-AU">
                <a:solidFill>
                  <a:srgbClr val="E50C1D"/>
                </a:solidFill>
                <a:latin typeface="Comic Sans MS" charset="0"/>
                <a:cs typeface="+mn-cs"/>
              </a:rPr>
              <a:t>The J(M) relation is defined by dynamics of galaxy </a:t>
            </a:r>
          </a:p>
          <a:p>
            <a:pPr>
              <a:defRPr/>
            </a:pPr>
            <a:r>
              <a:rPr lang="en-AU">
                <a:solidFill>
                  <a:srgbClr val="E50C1D"/>
                </a:solidFill>
                <a:latin typeface="Comic Sans MS" charset="0"/>
                <a:cs typeface="+mn-cs"/>
              </a:rPr>
              <a:t>formation and evolution - it determines the zero-point </a:t>
            </a:r>
          </a:p>
          <a:p>
            <a:pPr>
              <a:defRPr/>
            </a:pPr>
            <a:r>
              <a:rPr lang="en-AU">
                <a:solidFill>
                  <a:srgbClr val="E50C1D"/>
                </a:solidFill>
                <a:latin typeface="Comic Sans MS" charset="0"/>
                <a:cs typeface="+mn-cs"/>
              </a:rPr>
              <a:t>of the TF law.</a:t>
            </a:r>
            <a:endParaRPr lang="en-AU" b="1" baseline="-25000">
              <a:latin typeface="Comic Sans MS" charset="0"/>
              <a:cs typeface="+mn-cs"/>
            </a:endParaRPr>
          </a:p>
          <a:p>
            <a:pPr>
              <a:defRPr/>
            </a:pPr>
            <a:endParaRPr lang="en-AU" sz="2000" b="1" baseline="-25000">
              <a:latin typeface="Comic Sans MS" charset="0"/>
              <a:cs typeface="+mn-cs"/>
            </a:endParaRPr>
          </a:p>
          <a:p>
            <a:pPr>
              <a:defRPr/>
            </a:pPr>
            <a:r>
              <a:rPr lang="en-AU" sz="2000">
                <a:solidFill>
                  <a:srgbClr val="2727F8"/>
                </a:solidFill>
                <a:latin typeface="Comic Sans MS" charset="0"/>
                <a:cs typeface="+mn-cs"/>
              </a:rPr>
              <a:t>Because of the conspiracy</a:t>
            </a:r>
            <a:r>
              <a:rPr lang="en-AU" sz="2800">
                <a:solidFill>
                  <a:srgbClr val="2727F8"/>
                </a:solidFill>
                <a:latin typeface="Comic Sans MS" charset="0"/>
                <a:cs typeface="+mn-cs"/>
              </a:rPr>
              <a:t> </a:t>
            </a:r>
            <a:r>
              <a:rPr lang="en-AU" sz="2000">
                <a:solidFill>
                  <a:srgbClr val="2727F8"/>
                </a:solidFill>
                <a:latin typeface="Comic Sans MS" charset="0"/>
                <a:cs typeface="+mn-cs"/>
              </a:rPr>
              <a:t>for disks of  </a:t>
            </a:r>
          </a:p>
          <a:p>
            <a:pPr>
              <a:defRPr/>
            </a:pPr>
            <a:r>
              <a:rPr lang="en-AU" sz="2000">
                <a:solidFill>
                  <a:srgbClr val="2727F8"/>
                </a:solidFill>
                <a:latin typeface="Comic Sans MS" charset="0"/>
                <a:cs typeface="+mn-cs"/>
              </a:rPr>
              <a:t>normal surface brightness, this argument </a:t>
            </a:r>
          </a:p>
          <a:p>
            <a:pPr>
              <a:defRPr/>
            </a:pPr>
            <a:r>
              <a:rPr lang="en-AU" sz="2000">
                <a:solidFill>
                  <a:srgbClr val="2727F8"/>
                </a:solidFill>
                <a:latin typeface="Comic Sans MS" charset="0"/>
                <a:cs typeface="+mn-cs"/>
              </a:rPr>
              <a:t>is  not changed much by the presence of </a:t>
            </a:r>
          </a:p>
          <a:p>
            <a:pPr>
              <a:defRPr/>
            </a:pPr>
            <a:r>
              <a:rPr lang="en-AU" sz="2000">
                <a:solidFill>
                  <a:srgbClr val="2727F8"/>
                </a:solidFill>
                <a:latin typeface="Comic Sans MS" charset="0"/>
                <a:cs typeface="+mn-cs"/>
              </a:rPr>
              <a:t>the dark halo</a:t>
            </a:r>
            <a:endParaRPr lang="en-AU" sz="2000" b="1" baseline="-25000">
              <a:solidFill>
                <a:srgbClr val="2727F8"/>
              </a:solidFill>
              <a:latin typeface="Comic Sans MS" charset="0"/>
              <a:cs typeface="+mn-cs"/>
            </a:endParaRPr>
          </a:p>
        </p:txBody>
      </p:sp>
      <p:pic>
        <p:nvPicPr>
          <p:cNvPr id="13824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606800"/>
            <a:ext cx="3657600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452438" y="1524000"/>
            <a:ext cx="8234362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AU">
                <a:solidFill>
                  <a:srgbClr val="2F2BFF"/>
                </a:solidFill>
                <a:latin typeface="Comic Sans MS" charset="0"/>
                <a:cs typeface="+mn-cs"/>
              </a:rPr>
              <a:t>Now look at LSB disks - here the gravitational field</a:t>
            </a:r>
          </a:p>
          <a:p>
            <a:pPr algn="ctr">
              <a:defRPr/>
            </a:pPr>
            <a:r>
              <a:rPr lang="en-AU">
                <a:solidFill>
                  <a:srgbClr val="2F2BFF"/>
                </a:solidFill>
                <a:latin typeface="Comic Sans MS" charset="0"/>
                <a:cs typeface="+mn-cs"/>
              </a:rPr>
              <a:t>is believed to be dominated by the </a:t>
            </a:r>
            <a:r>
              <a:rPr lang="en-AU" u="sng">
                <a:solidFill>
                  <a:srgbClr val="2F2BFF"/>
                </a:solidFill>
                <a:latin typeface="Comic Sans MS" charset="0"/>
                <a:cs typeface="+mn-cs"/>
              </a:rPr>
              <a:t>dark halo</a:t>
            </a:r>
            <a:r>
              <a:rPr lang="en-AU">
                <a:solidFill>
                  <a:srgbClr val="2F2BFF"/>
                </a:solidFill>
                <a:latin typeface="Comic Sans MS" charset="0"/>
                <a:cs typeface="+mn-cs"/>
              </a:rPr>
              <a:t> everywhere</a:t>
            </a:r>
          </a:p>
          <a:p>
            <a:pPr algn="ctr">
              <a:defRPr/>
            </a:pPr>
            <a:endParaRPr lang="en-AU">
              <a:solidFill>
                <a:srgbClr val="2F2BFF"/>
              </a:solidFill>
              <a:latin typeface="Comic Sans MS" charset="0"/>
              <a:cs typeface="+mn-cs"/>
            </a:endParaRPr>
          </a:p>
          <a:p>
            <a:pPr algn="ctr">
              <a:defRPr/>
            </a:pPr>
            <a:endParaRPr lang="en-AU">
              <a:solidFill>
                <a:srgbClr val="2F2BFF"/>
              </a:solidFill>
              <a:latin typeface="Comic Sans MS" charset="0"/>
              <a:cs typeface="+mn-cs"/>
            </a:endParaRPr>
          </a:p>
          <a:p>
            <a:pPr algn="ctr">
              <a:defRPr/>
            </a:pPr>
            <a:r>
              <a:rPr lang="en-AU">
                <a:solidFill>
                  <a:srgbClr val="129919"/>
                </a:solidFill>
                <a:latin typeface="Comic Sans MS" charset="0"/>
                <a:cs typeface="+mn-cs"/>
              </a:rPr>
              <a:t>But the TF law for LSB galaxies is very close to </a:t>
            </a:r>
          </a:p>
          <a:p>
            <a:pPr algn="ctr">
              <a:defRPr/>
            </a:pPr>
            <a:r>
              <a:rPr lang="en-AU">
                <a:solidFill>
                  <a:srgbClr val="129919"/>
                </a:solidFill>
                <a:latin typeface="Comic Sans MS" charset="0"/>
                <a:cs typeface="+mn-cs"/>
              </a:rPr>
              <a:t>the TF law for HSB galaxies (Zwaan et al 1995)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8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47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72C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1770063" y="4343400"/>
            <a:ext cx="822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AU">
                <a:solidFill>
                  <a:srgbClr val="FF072C"/>
                </a:solidFill>
                <a:latin typeface="Comic Sans MS" charset="0"/>
                <a:cs typeface="+mn-cs"/>
              </a:rPr>
              <a:t>HSB</a:t>
            </a:r>
          </a:p>
        </p:txBody>
      </p:sp>
      <p:sp>
        <p:nvSpPr>
          <p:cNvPr id="50180" name="Rectangle 4"/>
          <p:cNvSpPr>
            <a:spLocks noChangeArrowheads="1"/>
          </p:cNvSpPr>
          <p:nvPr/>
        </p:nvSpPr>
        <p:spPr bwMode="auto">
          <a:xfrm>
            <a:off x="6948488" y="6411913"/>
            <a:ext cx="21923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AU" sz="2000">
                <a:latin typeface="Comic Sans MS" charset="0"/>
                <a:cs typeface="+mn-cs"/>
              </a:rPr>
              <a:t>Zwaan et al 1995</a:t>
            </a:r>
          </a:p>
        </p:txBody>
      </p:sp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5848350" y="457200"/>
            <a:ext cx="32988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AU">
                <a:solidFill>
                  <a:srgbClr val="FF072C"/>
                </a:solidFill>
                <a:latin typeface="Comic Sans MS" charset="0"/>
                <a:cs typeface="+mn-cs"/>
              </a:rPr>
              <a:t>LSB and HSB galaxies</a:t>
            </a:r>
          </a:p>
          <a:p>
            <a:pPr>
              <a:defRPr/>
            </a:pPr>
            <a:r>
              <a:rPr lang="en-AU">
                <a:solidFill>
                  <a:srgbClr val="FF072C"/>
                </a:solidFill>
                <a:latin typeface="Comic Sans MS" charset="0"/>
                <a:cs typeface="+mn-cs"/>
              </a:rPr>
              <a:t>follow </a:t>
            </a:r>
            <a:r>
              <a:rPr lang="en-AU" u="sng">
                <a:solidFill>
                  <a:srgbClr val="FF072C"/>
                </a:solidFill>
                <a:latin typeface="Comic Sans MS" charset="0"/>
                <a:cs typeface="+mn-cs"/>
              </a:rPr>
              <a:t>same</a:t>
            </a:r>
            <a:r>
              <a:rPr lang="en-AU">
                <a:solidFill>
                  <a:srgbClr val="FF072C"/>
                </a:solidFill>
                <a:latin typeface="Comic Sans MS" charset="0"/>
                <a:cs typeface="+mn-cs"/>
              </a:rPr>
              <a:t> TF law</a:t>
            </a:r>
          </a:p>
        </p:txBody>
      </p:sp>
      <p:sp>
        <p:nvSpPr>
          <p:cNvPr id="50182" name="Line 6"/>
          <p:cNvSpPr>
            <a:spLocks noChangeShapeType="1"/>
          </p:cNvSpPr>
          <p:nvPr/>
        </p:nvSpPr>
        <p:spPr bwMode="auto">
          <a:xfrm>
            <a:off x="1752600" y="4800600"/>
            <a:ext cx="457200" cy="0"/>
          </a:xfrm>
          <a:prstGeom prst="line">
            <a:avLst/>
          </a:prstGeom>
          <a:noFill/>
          <a:ln w="38100">
            <a:solidFill>
              <a:srgbClr val="FF072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0183" name="Line 7"/>
          <p:cNvSpPr>
            <a:spLocks noChangeShapeType="1"/>
          </p:cNvSpPr>
          <p:nvPr/>
        </p:nvSpPr>
        <p:spPr bwMode="auto">
          <a:xfrm flipH="1">
            <a:off x="3505200" y="7239000"/>
            <a:ext cx="76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0184" name="Rectangle 8"/>
          <p:cNvSpPr>
            <a:spLocks noChangeArrowheads="1"/>
          </p:cNvSpPr>
          <p:nvPr/>
        </p:nvSpPr>
        <p:spPr bwMode="auto">
          <a:xfrm>
            <a:off x="5083175" y="71024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u="sng">
              <a:latin typeface="Comic Sans MS" charset="0"/>
              <a:cs typeface="+mn-cs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533400" y="914400"/>
            <a:ext cx="7824788" cy="362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AU">
                <a:latin typeface="Comic Sans MS" charset="0"/>
                <a:cs typeface="+mn-cs"/>
              </a:rPr>
              <a:t>In LSB galaxies, the dark halo </a:t>
            </a:r>
            <a:r>
              <a:rPr lang="en-AU">
                <a:latin typeface="Symbol" charset="0"/>
                <a:cs typeface="+mn-cs"/>
              </a:rPr>
              <a:t></a:t>
            </a:r>
            <a:r>
              <a:rPr lang="en-AU">
                <a:latin typeface="Comic Sans MS" charset="0"/>
                <a:cs typeface="+mn-cs"/>
              </a:rPr>
              <a:t>W</a:t>
            </a:r>
            <a:r>
              <a:rPr lang="en-AU" b="1" baseline="-25000">
                <a:latin typeface="Comic Sans MS" charset="0"/>
                <a:cs typeface="+mn-cs"/>
              </a:rPr>
              <a:t>50</a:t>
            </a:r>
            <a:endParaRPr lang="en-AU">
              <a:solidFill>
                <a:srgbClr val="2F2BFF"/>
              </a:solidFill>
              <a:latin typeface="Comic Sans MS" charset="0"/>
              <a:cs typeface="+mn-cs"/>
            </a:endParaRPr>
          </a:p>
          <a:p>
            <a:pPr>
              <a:defRPr/>
            </a:pPr>
            <a:r>
              <a:rPr lang="en-AU">
                <a:solidFill>
                  <a:srgbClr val="2F2BFF"/>
                </a:solidFill>
                <a:latin typeface="Comic Sans MS" charset="0"/>
                <a:cs typeface="+mn-cs"/>
              </a:rPr>
              <a:t>                           </a:t>
            </a:r>
            <a:r>
              <a:rPr lang="en-AU">
                <a:latin typeface="Comic Sans MS" charset="0"/>
                <a:cs typeface="+mn-cs"/>
              </a:rPr>
              <a:t>        baryons </a:t>
            </a:r>
            <a:r>
              <a:rPr lang="en-AU">
                <a:latin typeface="Symbol" charset="0"/>
                <a:cs typeface="+mn-cs"/>
              </a:rPr>
              <a:t></a:t>
            </a:r>
            <a:r>
              <a:rPr lang="en-AU">
                <a:latin typeface="Comic Sans MS" charset="0"/>
                <a:cs typeface="+mn-cs"/>
              </a:rPr>
              <a:t>M</a:t>
            </a:r>
            <a:r>
              <a:rPr lang="en-AU" b="1" baseline="-25000">
                <a:latin typeface="Comic Sans MS" charset="0"/>
                <a:cs typeface="+mn-cs"/>
              </a:rPr>
              <a:t>B</a:t>
            </a:r>
          </a:p>
          <a:p>
            <a:pPr>
              <a:defRPr/>
            </a:pPr>
            <a:endParaRPr lang="en-AU" b="1" baseline="-25000">
              <a:latin typeface="Comic Sans MS" charset="0"/>
              <a:cs typeface="+mn-cs"/>
            </a:endParaRPr>
          </a:p>
          <a:p>
            <a:pPr>
              <a:defRPr/>
            </a:pPr>
            <a:r>
              <a:rPr lang="en-AU">
                <a:solidFill>
                  <a:srgbClr val="FF072C"/>
                </a:solidFill>
                <a:latin typeface="Comic Sans MS" charset="0"/>
                <a:cs typeface="+mn-cs"/>
              </a:rPr>
              <a:t>so the </a:t>
            </a:r>
            <a:r>
              <a:rPr lang="en-AU" u="sng">
                <a:solidFill>
                  <a:srgbClr val="FF072C"/>
                </a:solidFill>
                <a:latin typeface="Comic Sans MS" charset="0"/>
                <a:cs typeface="+mn-cs"/>
              </a:rPr>
              <a:t>baryon mass</a:t>
            </a:r>
            <a:r>
              <a:rPr lang="en-AU">
                <a:solidFill>
                  <a:srgbClr val="FF072C"/>
                </a:solidFill>
                <a:latin typeface="Comic Sans MS" charset="0"/>
                <a:cs typeface="+mn-cs"/>
              </a:rPr>
              <a:t> is related to the </a:t>
            </a:r>
            <a:r>
              <a:rPr lang="en-AU" u="sng">
                <a:solidFill>
                  <a:srgbClr val="FF072C"/>
                </a:solidFill>
                <a:latin typeface="Comic Sans MS" charset="0"/>
                <a:cs typeface="+mn-cs"/>
              </a:rPr>
              <a:t>halo dynamics</a:t>
            </a:r>
            <a:endParaRPr lang="en-AU">
              <a:solidFill>
                <a:srgbClr val="FF072C"/>
              </a:solidFill>
              <a:latin typeface="Comic Sans MS" charset="0"/>
              <a:cs typeface="+mn-cs"/>
            </a:endParaRPr>
          </a:p>
          <a:p>
            <a:pPr>
              <a:defRPr/>
            </a:pPr>
            <a:endParaRPr lang="en-AU">
              <a:solidFill>
                <a:srgbClr val="FF072C"/>
              </a:solidFill>
              <a:latin typeface="Comic Sans MS" charset="0"/>
              <a:cs typeface="+mn-cs"/>
            </a:endParaRPr>
          </a:p>
          <a:p>
            <a:pPr>
              <a:defRPr/>
            </a:pPr>
            <a:r>
              <a:rPr lang="en-AU">
                <a:solidFill>
                  <a:srgbClr val="FF072C"/>
                </a:solidFill>
                <a:latin typeface="Comic Sans MS" charset="0"/>
                <a:cs typeface="+mn-cs"/>
              </a:rPr>
              <a:t>Why ?  This is what makes the TF relation much more</a:t>
            </a:r>
          </a:p>
          <a:p>
            <a:pPr>
              <a:defRPr/>
            </a:pPr>
            <a:r>
              <a:rPr lang="en-AU">
                <a:solidFill>
                  <a:srgbClr val="FF072C"/>
                </a:solidFill>
                <a:latin typeface="Comic Sans MS" charset="0"/>
                <a:cs typeface="+mn-cs"/>
              </a:rPr>
              <a:t>interesting and complicated than the corresponding</a:t>
            </a:r>
          </a:p>
          <a:p>
            <a:pPr>
              <a:defRPr/>
            </a:pPr>
            <a:r>
              <a:rPr lang="en-AU">
                <a:solidFill>
                  <a:srgbClr val="FF072C"/>
                </a:solidFill>
                <a:latin typeface="Comic Sans MS" charset="0"/>
                <a:cs typeface="+mn-cs"/>
              </a:rPr>
              <a:t>fundamental plane for ellipticals, which is all baryonic</a:t>
            </a:r>
          </a:p>
          <a:p>
            <a:pPr>
              <a:defRPr/>
            </a:pPr>
            <a:r>
              <a:rPr lang="en-AU">
                <a:solidFill>
                  <a:srgbClr val="FF072C"/>
                </a:solidFill>
                <a:latin typeface="Comic Sans MS" charset="0"/>
                <a:cs typeface="+mn-cs"/>
              </a:rPr>
              <a:t>and is not really much more than the virial theorem.</a:t>
            </a:r>
            <a:endParaRPr lang="en-AU" b="1" baseline="-25000">
              <a:latin typeface="Comic Sans MS" charset="0"/>
              <a:cs typeface="+mn-cs"/>
            </a:endParaRPr>
          </a:p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679450" y="4916488"/>
            <a:ext cx="71945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>
                <a:solidFill>
                  <a:srgbClr val="2727F8"/>
                </a:solidFill>
                <a:latin typeface="Comic Sans MS" charset="0"/>
                <a:cs typeface="+mn-cs"/>
              </a:rPr>
              <a:t>The </a:t>
            </a:r>
            <a:r>
              <a:rPr lang="en-US" u="sng">
                <a:solidFill>
                  <a:srgbClr val="2727F8"/>
                </a:solidFill>
                <a:latin typeface="Comic Sans MS" charset="0"/>
                <a:cs typeface="+mn-cs"/>
              </a:rPr>
              <a:t>scaling relations</a:t>
            </a:r>
            <a:r>
              <a:rPr lang="en-US">
                <a:solidFill>
                  <a:srgbClr val="2727F8"/>
                </a:solidFill>
                <a:latin typeface="Comic Sans MS" charset="0"/>
                <a:cs typeface="+mn-cs"/>
              </a:rPr>
              <a:t> for dark halos are probably </a:t>
            </a:r>
          </a:p>
          <a:p>
            <a:pPr algn="ctr">
              <a:defRPr/>
            </a:pPr>
            <a:r>
              <a:rPr lang="en-US">
                <a:solidFill>
                  <a:srgbClr val="2727F8"/>
                </a:solidFill>
                <a:latin typeface="Comic Sans MS" charset="0"/>
                <a:cs typeface="+mn-cs"/>
              </a:rPr>
              <a:t>important for understanding the TF relation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1893888" y="228600"/>
            <a:ext cx="4191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u="sng">
                <a:solidFill>
                  <a:srgbClr val="E822C1"/>
                </a:solidFill>
                <a:cs typeface="+mn-cs"/>
              </a:rPr>
              <a:t>Dark Halo Scaling Laws</a:t>
            </a:r>
            <a:endParaRPr lang="en-US">
              <a:cs typeface="+mn-cs"/>
            </a:endParaRPr>
          </a:p>
        </p:txBody>
      </p:sp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1295400" y="914400"/>
            <a:ext cx="5521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AU">
                <a:latin typeface="Comic Sans MS" charset="0"/>
                <a:cs typeface="+mn-cs"/>
              </a:rPr>
              <a:t>ie relationship of halo  (</a:t>
            </a:r>
            <a:r>
              <a:rPr lang="en-AU">
                <a:latin typeface="Symbol" charset="0"/>
                <a:cs typeface="+mn-cs"/>
              </a:rPr>
              <a:t></a:t>
            </a:r>
            <a:r>
              <a:rPr lang="en-AU" b="1" baseline="-25000">
                <a:latin typeface="Comic Sans MS" charset="0"/>
                <a:cs typeface="+mn-cs"/>
              </a:rPr>
              <a:t>o</a:t>
            </a:r>
            <a:r>
              <a:rPr lang="en-AU">
                <a:latin typeface="Comic Sans MS" charset="0"/>
                <a:cs typeface="+mn-cs"/>
              </a:rPr>
              <a:t>, r</a:t>
            </a:r>
            <a:r>
              <a:rPr lang="en-AU" b="1" baseline="-25000">
                <a:latin typeface="Comic Sans MS" charset="0"/>
                <a:cs typeface="+mn-cs"/>
              </a:rPr>
              <a:t>c</a:t>
            </a:r>
            <a:r>
              <a:rPr lang="en-AU">
                <a:latin typeface="Comic Sans MS" charset="0"/>
                <a:cs typeface="+mn-cs"/>
              </a:rPr>
              <a:t>, </a:t>
            </a:r>
            <a:r>
              <a:rPr lang="en-AU">
                <a:latin typeface="Symbol" charset="0"/>
                <a:cs typeface="+mn-cs"/>
              </a:rPr>
              <a:t></a:t>
            </a:r>
            <a:r>
              <a:rPr lang="en-AU">
                <a:latin typeface="Comic Sans MS" charset="0"/>
                <a:cs typeface="+mn-cs"/>
              </a:rPr>
              <a:t>) –  L</a:t>
            </a:r>
            <a:r>
              <a:rPr lang="en-AU" b="1" baseline="-25000">
                <a:latin typeface="Comic Sans MS" charset="0"/>
                <a:cs typeface="+mn-cs"/>
              </a:rPr>
              <a:t>B</a:t>
            </a:r>
            <a:endParaRPr lang="en-US" b="1" baseline="-25000">
              <a:latin typeface="Comic Sans MS" charset="0"/>
              <a:cs typeface="+mn-cs"/>
            </a:endParaRP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609600" y="1600200"/>
            <a:ext cx="7269163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• Use rotation curves for Sc-Im galaxies: adopt maximum</a:t>
            </a:r>
          </a:p>
          <a:p>
            <a:pPr>
              <a:defRPr/>
            </a:pPr>
            <a:r>
              <a:rPr lang="en-US">
                <a:cs typeface="+mn-cs"/>
              </a:rPr>
              <a:t>disks and nonsingular isothermal halos. No correction for </a:t>
            </a:r>
          </a:p>
          <a:p>
            <a:pPr>
              <a:defRPr/>
            </a:pPr>
            <a:r>
              <a:rPr lang="en-US">
                <a:cs typeface="+mn-cs"/>
              </a:rPr>
              <a:t>baryonic compression</a:t>
            </a:r>
          </a:p>
          <a:p>
            <a:pPr>
              <a:defRPr/>
            </a:pPr>
            <a:r>
              <a:rPr lang="en-US">
                <a:solidFill>
                  <a:srgbClr val="E822C1"/>
                </a:solidFill>
                <a:cs typeface="+mn-cs"/>
              </a:rPr>
              <a:t>   The </a:t>
            </a:r>
            <a:r>
              <a:rPr lang="en-US" u="sng">
                <a:solidFill>
                  <a:srgbClr val="E822C1"/>
                </a:solidFill>
                <a:cs typeface="+mn-cs"/>
              </a:rPr>
              <a:t>slope</a:t>
            </a:r>
            <a:r>
              <a:rPr lang="en-US">
                <a:solidFill>
                  <a:srgbClr val="E822C1"/>
                </a:solidFill>
                <a:cs typeface="+mn-cs"/>
              </a:rPr>
              <a:t> of the halo rotation curve near the center</a:t>
            </a:r>
          </a:p>
          <a:p>
            <a:pPr>
              <a:defRPr/>
            </a:pPr>
            <a:r>
              <a:rPr lang="en-US">
                <a:solidFill>
                  <a:srgbClr val="E822C1"/>
                </a:solidFill>
                <a:cs typeface="+mn-cs"/>
              </a:rPr>
              <a:t>   gives the halo </a:t>
            </a:r>
            <a:r>
              <a:rPr lang="en-US" u="sng">
                <a:solidFill>
                  <a:srgbClr val="E822C1"/>
                </a:solidFill>
                <a:cs typeface="+mn-cs"/>
              </a:rPr>
              <a:t>core density</a:t>
            </a:r>
            <a:r>
              <a:rPr lang="en-US">
                <a:solidFill>
                  <a:srgbClr val="E822C1"/>
                </a:solidFill>
                <a:cs typeface="+mn-cs"/>
              </a:rPr>
              <a:t> </a:t>
            </a:r>
            <a:r>
              <a:rPr lang="en-AU">
                <a:solidFill>
                  <a:srgbClr val="E822C1"/>
                </a:solidFill>
                <a:latin typeface="Symbol" charset="0"/>
                <a:cs typeface="+mn-cs"/>
              </a:rPr>
              <a:t></a:t>
            </a:r>
            <a:r>
              <a:rPr lang="en-AU" b="1" baseline="-25000">
                <a:solidFill>
                  <a:srgbClr val="E822C1"/>
                </a:solidFill>
                <a:latin typeface="Comic Sans MS" charset="0"/>
                <a:cs typeface="+mn-cs"/>
              </a:rPr>
              <a:t>o</a:t>
            </a:r>
            <a:r>
              <a:rPr lang="en-US">
                <a:cs typeface="+mn-cs"/>
              </a:rPr>
              <a:t> </a:t>
            </a:r>
          </a:p>
          <a:p>
            <a:pPr>
              <a:defRPr/>
            </a:pPr>
            <a:endParaRPr lang="en-US">
              <a:cs typeface="+mn-cs"/>
            </a:endParaRPr>
          </a:p>
          <a:p>
            <a:pPr>
              <a:defRPr/>
            </a:pPr>
            <a:r>
              <a:rPr lang="en-US">
                <a:cs typeface="+mn-cs"/>
              </a:rPr>
              <a:t>• Need rotation curves that extend to</a:t>
            </a:r>
          </a:p>
          <a:p>
            <a:pPr>
              <a:defRPr/>
            </a:pPr>
            <a:r>
              <a:rPr lang="en-US">
                <a:cs typeface="+mn-cs"/>
              </a:rPr>
              <a:t>the flat part of the rotation curve,</a:t>
            </a:r>
          </a:p>
          <a:p>
            <a:pPr>
              <a:defRPr/>
            </a:pPr>
            <a:r>
              <a:rPr lang="en-US">
                <a:cs typeface="+mn-cs"/>
              </a:rPr>
              <a:t>far enough so we can get an estimate </a:t>
            </a:r>
          </a:p>
          <a:p>
            <a:pPr>
              <a:defRPr/>
            </a:pPr>
            <a:r>
              <a:rPr lang="en-US">
                <a:cs typeface="+mn-cs"/>
              </a:rPr>
              <a:t>of the </a:t>
            </a:r>
            <a:r>
              <a:rPr lang="en-US" u="sng">
                <a:solidFill>
                  <a:srgbClr val="E822C1"/>
                </a:solidFill>
                <a:cs typeface="+mn-cs"/>
              </a:rPr>
              <a:t>core radius</a:t>
            </a:r>
            <a:r>
              <a:rPr lang="en-US">
                <a:solidFill>
                  <a:srgbClr val="E822C1"/>
                </a:solidFill>
                <a:cs typeface="+mn-cs"/>
              </a:rPr>
              <a:t> </a:t>
            </a:r>
            <a:r>
              <a:rPr lang="en-AU">
                <a:solidFill>
                  <a:srgbClr val="E822C1"/>
                </a:solidFill>
                <a:latin typeface="Comic Sans MS" charset="0"/>
                <a:cs typeface="+mn-cs"/>
              </a:rPr>
              <a:t>r</a:t>
            </a:r>
            <a:r>
              <a:rPr lang="en-AU" b="1" baseline="-25000">
                <a:solidFill>
                  <a:srgbClr val="E822C1"/>
                </a:solidFill>
                <a:latin typeface="Comic Sans MS" charset="0"/>
                <a:cs typeface="+mn-cs"/>
              </a:rPr>
              <a:t>c</a:t>
            </a:r>
            <a:endParaRPr lang="en-US" b="1" baseline="-25000">
              <a:latin typeface="Comic Sans MS" charset="0"/>
              <a:cs typeface="+mn-cs"/>
            </a:endParaRPr>
          </a:p>
        </p:txBody>
      </p:sp>
      <p:pic>
        <p:nvPicPr>
          <p:cNvPr id="142340" name="Picture 5"/>
          <p:cNvPicPr>
            <a:picLocks noChangeAspect="1" noChangeArrowheads="1"/>
          </p:cNvPicPr>
          <p:nvPr/>
        </p:nvPicPr>
        <p:blipFill>
          <a:blip r:embed="rId2">
            <a:lum contras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657600"/>
            <a:ext cx="3733800" cy="293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0" name="Rectangle 6"/>
          <p:cNvSpPr>
            <a:spLocks noChangeArrowheads="1"/>
          </p:cNvSpPr>
          <p:nvPr/>
        </p:nvSpPr>
        <p:spPr bwMode="auto">
          <a:xfrm>
            <a:off x="609600" y="5670550"/>
            <a:ext cx="444182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• Also use small dIrr and dSph</a:t>
            </a:r>
          </a:p>
          <a:p>
            <a:pPr>
              <a:defRPr/>
            </a:pPr>
            <a:r>
              <a:rPr lang="en-US">
                <a:cs typeface="+mn-cs"/>
              </a:rPr>
              <a:t>which are in </a:t>
            </a:r>
            <a:r>
              <a:rPr lang="en-US" u="sng">
                <a:cs typeface="+mn-cs"/>
              </a:rPr>
              <a:t>pressure</a:t>
            </a:r>
            <a:r>
              <a:rPr lang="en-US">
                <a:cs typeface="+mn-cs"/>
              </a:rPr>
              <a:t> equilibrium :</a:t>
            </a:r>
          </a:p>
          <a:p>
            <a:pPr>
              <a:defRPr/>
            </a:pPr>
            <a:r>
              <a:rPr lang="en-US">
                <a:solidFill>
                  <a:srgbClr val="E822C1"/>
                </a:solidFill>
                <a:cs typeface="+mn-cs"/>
                <a:sym typeface="Symbol" charset="0"/>
              </a:rPr>
              <a:t> core </a:t>
            </a:r>
            <a:r>
              <a:rPr lang="en-US">
                <a:solidFill>
                  <a:srgbClr val="E822C1"/>
                </a:solidFill>
                <a:cs typeface="+mn-cs"/>
              </a:rPr>
              <a:t>density</a:t>
            </a:r>
            <a:r>
              <a:rPr lang="en-US">
                <a:cs typeface="+mn-cs"/>
              </a:rPr>
              <a:t> only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3048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3810000" y="1331913"/>
            <a:ext cx="1901825" cy="163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en-AU" sz="2800">
                <a:latin typeface="Symbol" charset="0"/>
                <a:cs typeface="+mn-cs"/>
              </a:rPr>
              <a:t></a:t>
            </a:r>
            <a:r>
              <a:rPr lang="en-AU" sz="2800" baseline="-25000">
                <a:latin typeface="Comic Sans MS" charset="0"/>
                <a:cs typeface="+mn-cs"/>
              </a:rPr>
              <a:t>o </a:t>
            </a:r>
            <a:r>
              <a:rPr lang="en-AU" sz="2800">
                <a:latin typeface="Comic Sans MS" charset="0"/>
                <a:cs typeface="+mn-cs"/>
              </a:rPr>
              <a:t>~ L</a:t>
            </a:r>
            <a:r>
              <a:rPr lang="en-AU" sz="2800" baseline="-25000">
                <a:latin typeface="Comic Sans MS" charset="0"/>
                <a:cs typeface="+mn-cs"/>
              </a:rPr>
              <a:t>B</a:t>
            </a:r>
            <a:r>
              <a:rPr lang="en-AU" sz="2800" baseline="30000">
                <a:latin typeface="Comic Sans MS" charset="0"/>
                <a:cs typeface="+mn-cs"/>
              </a:rPr>
              <a:t>- </a:t>
            </a:r>
            <a:r>
              <a:rPr lang="en-AU" baseline="30000">
                <a:latin typeface="Comic Sans MS" charset="0"/>
                <a:cs typeface="+mn-cs"/>
              </a:rPr>
              <a:t>0.35 </a:t>
            </a:r>
            <a:endParaRPr lang="en-AU" sz="2800">
              <a:latin typeface="Comic Sans MS" charset="0"/>
              <a:cs typeface="+mn-cs"/>
            </a:endParaRPr>
          </a:p>
          <a:p>
            <a:pPr>
              <a:lnSpc>
                <a:spcPct val="110000"/>
              </a:lnSpc>
              <a:defRPr/>
            </a:pPr>
            <a:r>
              <a:rPr lang="en-AU" sz="2800">
                <a:latin typeface="Comic Sans MS" charset="0"/>
                <a:cs typeface="+mn-cs"/>
              </a:rPr>
              <a:t>r</a:t>
            </a:r>
            <a:r>
              <a:rPr lang="en-AU" sz="2800" baseline="-25000">
                <a:latin typeface="Comic Sans MS" charset="0"/>
                <a:cs typeface="+mn-cs"/>
              </a:rPr>
              <a:t>c </a:t>
            </a:r>
            <a:r>
              <a:rPr lang="en-AU" sz="2800">
                <a:latin typeface="Comic Sans MS" charset="0"/>
                <a:cs typeface="+mn-cs"/>
              </a:rPr>
              <a:t>~ L</a:t>
            </a:r>
            <a:r>
              <a:rPr lang="en-AU" sz="2800" baseline="-25000">
                <a:latin typeface="Comic Sans MS" charset="0"/>
                <a:cs typeface="+mn-cs"/>
              </a:rPr>
              <a:t>B</a:t>
            </a:r>
            <a:r>
              <a:rPr lang="en-AU" baseline="30000">
                <a:latin typeface="Comic Sans MS" charset="0"/>
                <a:cs typeface="+mn-cs"/>
              </a:rPr>
              <a:t> 0.37</a:t>
            </a:r>
          </a:p>
          <a:p>
            <a:pPr>
              <a:lnSpc>
                <a:spcPct val="110000"/>
              </a:lnSpc>
              <a:defRPr/>
            </a:pPr>
            <a:r>
              <a:rPr lang="en-AU" sz="2800">
                <a:latin typeface="Comic Sans MS" charset="0"/>
                <a:cs typeface="+mn-cs"/>
                <a:sym typeface="Symbol" charset="0"/>
              </a:rPr>
              <a:t> ~</a:t>
            </a:r>
            <a:r>
              <a:rPr lang="en-AU" sz="3600">
                <a:latin typeface="Comic Sans MS" charset="0"/>
                <a:cs typeface="+mn-cs"/>
                <a:sym typeface="Symbol" charset="0"/>
              </a:rPr>
              <a:t> </a:t>
            </a:r>
            <a:r>
              <a:rPr lang="en-AU" sz="2800">
                <a:latin typeface="Comic Sans MS" charset="0"/>
                <a:cs typeface="+mn-cs"/>
              </a:rPr>
              <a:t>L</a:t>
            </a:r>
            <a:r>
              <a:rPr lang="en-AU" sz="2800" baseline="-25000">
                <a:latin typeface="Comic Sans MS" charset="0"/>
                <a:cs typeface="+mn-cs"/>
              </a:rPr>
              <a:t>B</a:t>
            </a:r>
            <a:r>
              <a:rPr lang="en-AU" sz="2800" baseline="30000">
                <a:latin typeface="Comic Sans MS" charset="0"/>
                <a:cs typeface="+mn-cs"/>
              </a:rPr>
              <a:t> </a:t>
            </a:r>
            <a:r>
              <a:rPr lang="en-AU" baseline="30000">
                <a:latin typeface="Comic Sans MS" charset="0"/>
                <a:cs typeface="+mn-cs"/>
              </a:rPr>
              <a:t>0.20</a:t>
            </a:r>
          </a:p>
        </p:txBody>
      </p:sp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3581400" y="290513"/>
            <a:ext cx="41910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u="sng">
                <a:solidFill>
                  <a:srgbClr val="E822C1"/>
                </a:solidFill>
                <a:cs typeface="+mn-cs"/>
              </a:rPr>
              <a:t>Dark Halo Scaling Laws</a:t>
            </a:r>
          </a:p>
        </p:txBody>
      </p:sp>
      <p:sp>
        <p:nvSpPr>
          <p:cNvPr id="53253" name="Rectangle 5"/>
          <p:cNvSpPr>
            <a:spLocks noChangeArrowheads="1"/>
          </p:cNvSpPr>
          <p:nvPr/>
        </p:nvSpPr>
        <p:spPr bwMode="auto">
          <a:xfrm>
            <a:off x="457200" y="1524000"/>
            <a:ext cx="5064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AU" sz="2800">
                <a:latin typeface="Symbol" charset="0"/>
                <a:cs typeface="+mn-cs"/>
              </a:rPr>
              <a:t></a:t>
            </a:r>
            <a:r>
              <a:rPr lang="en-AU" sz="2800" baseline="-25000">
                <a:latin typeface="Comic Sans MS" charset="0"/>
                <a:cs typeface="+mn-cs"/>
              </a:rPr>
              <a:t>o</a:t>
            </a:r>
            <a:endParaRPr lang="en-US" sz="2800" b="1" baseline="-25000">
              <a:latin typeface="Comic Sans MS" charset="0"/>
              <a:cs typeface="+mn-cs"/>
            </a:endParaRPr>
          </a:p>
        </p:txBody>
      </p:sp>
      <p:sp>
        <p:nvSpPr>
          <p:cNvPr id="53254" name="Rectangle 6"/>
          <p:cNvSpPr>
            <a:spLocks noChangeArrowheads="1"/>
          </p:cNvSpPr>
          <p:nvPr/>
        </p:nvSpPr>
        <p:spPr bwMode="auto">
          <a:xfrm>
            <a:off x="533400" y="2841625"/>
            <a:ext cx="4794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AU" sz="2800">
                <a:latin typeface="Comic Sans MS" charset="0"/>
                <a:cs typeface="+mn-cs"/>
              </a:rPr>
              <a:t>r</a:t>
            </a:r>
            <a:r>
              <a:rPr lang="en-AU" sz="2800" baseline="-25000">
                <a:latin typeface="Comic Sans MS" charset="0"/>
                <a:cs typeface="+mn-cs"/>
              </a:rPr>
              <a:t>c</a:t>
            </a:r>
            <a:endParaRPr lang="en-US" sz="2800" b="1" baseline="-25000">
              <a:latin typeface="Comic Sans MS" charset="0"/>
              <a:cs typeface="+mn-cs"/>
            </a:endParaRPr>
          </a:p>
        </p:txBody>
      </p:sp>
      <p:sp>
        <p:nvSpPr>
          <p:cNvPr id="53255" name="Rectangle 7"/>
          <p:cNvSpPr>
            <a:spLocks noChangeArrowheads="1"/>
          </p:cNvSpPr>
          <p:nvPr/>
        </p:nvSpPr>
        <p:spPr bwMode="auto">
          <a:xfrm>
            <a:off x="533400" y="4876800"/>
            <a:ext cx="3984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AU" sz="2800" b="1">
                <a:latin typeface="Comic Sans MS" charset="0"/>
                <a:cs typeface="+mn-cs"/>
                <a:sym typeface="Symbol" charset="0"/>
              </a:rPr>
              <a:t></a:t>
            </a:r>
            <a:endParaRPr lang="en-US" sz="2800" b="1">
              <a:latin typeface="Comic Sans MS" charset="0"/>
              <a:cs typeface="+mn-cs"/>
              <a:sym typeface="Symbol" charset="0"/>
            </a:endParaRPr>
          </a:p>
        </p:txBody>
      </p:sp>
      <p:sp>
        <p:nvSpPr>
          <p:cNvPr id="53256" name="Rectangle 8"/>
          <p:cNvSpPr>
            <a:spLocks noChangeArrowheads="1"/>
          </p:cNvSpPr>
          <p:nvPr/>
        </p:nvSpPr>
        <p:spPr bwMode="auto">
          <a:xfrm>
            <a:off x="5943600" y="1981200"/>
            <a:ext cx="2513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(fits to Sc-Im only)</a:t>
            </a:r>
          </a:p>
        </p:txBody>
      </p:sp>
      <p:sp>
        <p:nvSpPr>
          <p:cNvPr id="53257" name="AutoShape 9"/>
          <p:cNvSpPr>
            <a:spLocks noChangeArrowheads="1"/>
          </p:cNvSpPr>
          <p:nvPr/>
        </p:nvSpPr>
        <p:spPr bwMode="auto">
          <a:xfrm>
            <a:off x="4648200" y="4105275"/>
            <a:ext cx="161925" cy="161925"/>
          </a:xfrm>
          <a:prstGeom prst="triangle">
            <a:avLst>
              <a:gd name="adj" fmla="val 50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3258" name="Rectangle 10"/>
          <p:cNvSpPr>
            <a:spLocks noChangeArrowheads="1"/>
          </p:cNvSpPr>
          <p:nvPr/>
        </p:nvSpPr>
        <p:spPr bwMode="auto">
          <a:xfrm>
            <a:off x="4419600" y="4114800"/>
            <a:ext cx="125413" cy="125413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3259" name="Rectangle 11"/>
          <p:cNvSpPr>
            <a:spLocks noChangeArrowheads="1"/>
          </p:cNvSpPr>
          <p:nvPr/>
        </p:nvSpPr>
        <p:spPr bwMode="auto">
          <a:xfrm>
            <a:off x="4953000" y="3962400"/>
            <a:ext cx="1868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are dSph, dIrr</a:t>
            </a:r>
          </a:p>
        </p:txBody>
      </p:sp>
      <p:sp>
        <p:nvSpPr>
          <p:cNvPr id="53260" name="Rectangle 12"/>
          <p:cNvSpPr>
            <a:spLocks noChangeArrowheads="1"/>
          </p:cNvSpPr>
          <p:nvPr/>
        </p:nvSpPr>
        <p:spPr bwMode="auto">
          <a:xfrm>
            <a:off x="3657600" y="5181600"/>
            <a:ext cx="260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 </a:t>
            </a:r>
          </a:p>
        </p:txBody>
      </p:sp>
      <p:sp>
        <p:nvSpPr>
          <p:cNvPr id="53261" name="Rectangle 13"/>
          <p:cNvSpPr>
            <a:spLocks noChangeArrowheads="1"/>
          </p:cNvSpPr>
          <p:nvPr/>
        </p:nvSpPr>
        <p:spPr bwMode="auto">
          <a:xfrm>
            <a:off x="3810000" y="4572000"/>
            <a:ext cx="4157663" cy="161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so expect</a:t>
            </a:r>
            <a:r>
              <a:rPr lang="en-AU">
                <a:cs typeface="+mn-cs"/>
              </a:rPr>
              <a:t> the surface density  </a:t>
            </a:r>
          </a:p>
          <a:p>
            <a:pPr>
              <a:defRPr/>
            </a:pPr>
            <a:r>
              <a:rPr lang="en-AU">
                <a:cs typeface="+mn-cs"/>
                <a:sym typeface="Symbol" charset="0"/>
              </a:rPr>
              <a:t>     ~ </a:t>
            </a:r>
            <a:r>
              <a:rPr lang="en-AU" sz="2800">
                <a:latin typeface="Symbol" charset="0"/>
                <a:cs typeface="+mn-cs"/>
              </a:rPr>
              <a:t></a:t>
            </a:r>
            <a:r>
              <a:rPr lang="en-AU" sz="2800" baseline="-25000">
                <a:latin typeface="Comic Sans MS" charset="0"/>
                <a:cs typeface="+mn-cs"/>
              </a:rPr>
              <a:t>o</a:t>
            </a:r>
            <a:r>
              <a:rPr lang="en-AU" sz="2800" b="1" baseline="-25000">
                <a:latin typeface="Comic Sans MS" charset="0"/>
                <a:cs typeface="+mn-cs"/>
              </a:rPr>
              <a:t> </a:t>
            </a:r>
            <a:r>
              <a:rPr lang="en-AU" sz="2800">
                <a:latin typeface="Comic Sans MS" charset="0"/>
                <a:cs typeface="+mn-cs"/>
              </a:rPr>
              <a:t>r</a:t>
            </a:r>
            <a:r>
              <a:rPr lang="en-AU" sz="2800" baseline="-25000">
                <a:latin typeface="Comic Sans MS" charset="0"/>
                <a:cs typeface="+mn-cs"/>
              </a:rPr>
              <a:t>c</a:t>
            </a:r>
            <a:r>
              <a:rPr lang="en-AU" sz="2800" b="1" baseline="-25000">
                <a:latin typeface="Comic Sans MS" charset="0"/>
                <a:cs typeface="+mn-cs"/>
              </a:rPr>
              <a:t>  </a:t>
            </a:r>
          </a:p>
          <a:p>
            <a:pPr>
              <a:defRPr/>
            </a:pPr>
            <a:r>
              <a:rPr lang="en-AU">
                <a:cs typeface="+mn-cs"/>
              </a:rPr>
              <a:t>to be  ~ constant over this range </a:t>
            </a:r>
          </a:p>
          <a:p>
            <a:pPr>
              <a:defRPr/>
            </a:pPr>
            <a:r>
              <a:rPr lang="en-AU">
                <a:cs typeface="+mn-cs"/>
              </a:rPr>
              <a:t>of M</a:t>
            </a:r>
            <a:r>
              <a:rPr lang="en-AU" baseline="-25000">
                <a:cs typeface="+mn-cs"/>
              </a:rPr>
              <a:t>B</a:t>
            </a:r>
            <a:r>
              <a:rPr lang="en-AU">
                <a:cs typeface="+mn-cs"/>
              </a:rPr>
              <a:t>,  and it is</a:t>
            </a:r>
            <a:endParaRPr lang="en-US">
              <a:cs typeface="+mn-cs"/>
            </a:endParaRPr>
          </a:p>
        </p:txBody>
      </p:sp>
      <p:sp>
        <p:nvSpPr>
          <p:cNvPr id="53262" name="Rectangle 14"/>
          <p:cNvSpPr>
            <a:spLocks noChangeArrowheads="1"/>
          </p:cNvSpPr>
          <p:nvPr/>
        </p:nvSpPr>
        <p:spPr bwMode="auto">
          <a:xfrm>
            <a:off x="5791200" y="6384925"/>
            <a:ext cx="30559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cs typeface="+mn-cs"/>
              </a:rPr>
              <a:t>Kormendy &amp; Freeman 2003</a:t>
            </a:r>
          </a:p>
        </p:txBody>
      </p:sp>
      <p:sp>
        <p:nvSpPr>
          <p:cNvPr id="53263" name="AutoShape 15"/>
          <p:cNvSpPr>
            <a:spLocks/>
          </p:cNvSpPr>
          <p:nvPr/>
        </p:nvSpPr>
        <p:spPr bwMode="auto">
          <a:xfrm>
            <a:off x="3657600" y="1524000"/>
            <a:ext cx="152400" cy="914400"/>
          </a:xfrm>
          <a:prstGeom prst="leftBrace">
            <a:avLst>
              <a:gd name="adj1" fmla="val 50000"/>
              <a:gd name="adj2" fmla="val 50000"/>
            </a:avLst>
          </a:prstGeom>
          <a:noFill/>
          <a:ln w="9525">
            <a:solidFill>
              <a:srgbClr val="E822C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3264" name="Line 16"/>
          <p:cNvSpPr>
            <a:spLocks noChangeShapeType="1"/>
          </p:cNvSpPr>
          <p:nvPr/>
        </p:nvSpPr>
        <p:spPr bwMode="auto">
          <a:xfrm flipH="1">
            <a:off x="3505200" y="1981200"/>
            <a:ext cx="152400" cy="0"/>
          </a:xfrm>
          <a:prstGeom prst="line">
            <a:avLst/>
          </a:prstGeom>
          <a:noFill/>
          <a:ln w="9525">
            <a:solidFill>
              <a:srgbClr val="E822C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3265" name="Line 17"/>
          <p:cNvSpPr>
            <a:spLocks noChangeShapeType="1"/>
          </p:cNvSpPr>
          <p:nvPr/>
        </p:nvSpPr>
        <p:spPr bwMode="auto">
          <a:xfrm>
            <a:off x="3505200" y="1981200"/>
            <a:ext cx="0" cy="2819400"/>
          </a:xfrm>
          <a:prstGeom prst="line">
            <a:avLst/>
          </a:prstGeom>
          <a:noFill/>
          <a:ln w="9525">
            <a:solidFill>
              <a:srgbClr val="E822C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3266" name="Line 18"/>
          <p:cNvSpPr>
            <a:spLocks noChangeShapeType="1"/>
          </p:cNvSpPr>
          <p:nvPr/>
        </p:nvSpPr>
        <p:spPr bwMode="auto">
          <a:xfrm>
            <a:off x="3505200" y="4800600"/>
            <a:ext cx="304800" cy="0"/>
          </a:xfrm>
          <a:prstGeom prst="line">
            <a:avLst/>
          </a:prstGeom>
          <a:noFill/>
          <a:ln w="9525">
            <a:solidFill>
              <a:srgbClr val="E822C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39200" cy="469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6550025" y="6272213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6015038" y="6461125"/>
            <a:ext cx="30559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cs typeface="+mn-cs"/>
              </a:rPr>
              <a:t>Kormendy &amp; Freeman 2003</a:t>
            </a:r>
          </a:p>
        </p:txBody>
      </p:sp>
      <p:sp>
        <p:nvSpPr>
          <p:cNvPr id="54277" name="Rectangle 5"/>
          <p:cNvSpPr>
            <a:spLocks noChangeArrowheads="1"/>
          </p:cNvSpPr>
          <p:nvPr/>
        </p:nvSpPr>
        <p:spPr bwMode="auto">
          <a:xfrm>
            <a:off x="852488" y="50165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4278" name="Rectangle 6"/>
          <p:cNvSpPr>
            <a:spLocks noChangeArrowheads="1"/>
          </p:cNvSpPr>
          <p:nvPr/>
        </p:nvSpPr>
        <p:spPr bwMode="auto">
          <a:xfrm>
            <a:off x="884238" y="5826125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baseline="30000">
              <a:cs typeface="+mn-cs"/>
              <a:sym typeface="Symbol" charset="0"/>
            </a:endParaRPr>
          </a:p>
        </p:txBody>
      </p:sp>
      <p:sp>
        <p:nvSpPr>
          <p:cNvPr id="54279" name="Rectangle 7"/>
          <p:cNvSpPr>
            <a:spLocks noChangeArrowheads="1"/>
          </p:cNvSpPr>
          <p:nvPr/>
        </p:nvSpPr>
        <p:spPr bwMode="auto">
          <a:xfrm>
            <a:off x="458788" y="5024438"/>
            <a:ext cx="79533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>
                <a:solidFill>
                  <a:srgbClr val="2727F8"/>
                </a:solidFill>
                <a:latin typeface="Comic Sans MS" charset="0"/>
                <a:cs typeface="+mn-cs"/>
              </a:rPr>
              <a:t>Errors in the data contribute significantly to the scatter :</a:t>
            </a:r>
          </a:p>
          <a:p>
            <a:pPr algn="ctr">
              <a:defRPr/>
            </a:pPr>
            <a:r>
              <a:rPr lang="en-US" sz="2000">
                <a:solidFill>
                  <a:srgbClr val="2727F8"/>
                </a:solidFill>
                <a:latin typeface="Comic Sans MS" charset="0"/>
                <a:cs typeface="+mn-cs"/>
              </a:rPr>
              <a:t>eg distance errors,  submaximality of disks, baryonic compression</a:t>
            </a:r>
            <a:endParaRPr lang="en-US">
              <a:solidFill>
                <a:srgbClr val="2727F8"/>
              </a:solidFill>
              <a:cs typeface="+mn-cs"/>
            </a:endParaRPr>
          </a:p>
        </p:txBody>
      </p:sp>
      <p:sp>
        <p:nvSpPr>
          <p:cNvPr id="54280" name="Rectangle 8"/>
          <p:cNvSpPr>
            <a:spLocks noChangeArrowheads="1"/>
          </p:cNvSpPr>
          <p:nvPr/>
        </p:nvSpPr>
        <p:spPr bwMode="auto">
          <a:xfrm>
            <a:off x="92075" y="6365875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>
                <a:cs typeface="+mn-cs"/>
              </a:rPr>
              <a:t>30</a:t>
            </a:r>
            <a:endParaRPr lang="en-US">
              <a:cs typeface="+mn-c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0">
            <a:ln>
              <a:noFill/>
            </a:ln>
            <a:solidFill>
              <a:srgbClr val="003CFF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0">
            <a:ln>
              <a:noFill/>
            </a:ln>
            <a:solidFill>
              <a:srgbClr val="003CFF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Default Design">
  <a:themeElements>
    <a:clrScheme name="3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3_Default Desig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0">
            <a:ln>
              <a:noFill/>
            </a:ln>
            <a:solidFill>
              <a:srgbClr val="003CFF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0">
            <a:ln>
              <a:noFill/>
            </a:ln>
            <a:solidFill>
              <a:srgbClr val="003CFF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3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8_Default Design">
  <a:themeElements>
    <a:clrScheme name="8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8_Default Desig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0">
            <a:ln>
              <a:noFill/>
            </a:ln>
            <a:solidFill>
              <a:srgbClr val="003CFF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0">
            <a:ln>
              <a:noFill/>
            </a:ln>
            <a:solidFill>
              <a:srgbClr val="003CFF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8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0">
            <a:ln>
              <a:noFill/>
            </a:ln>
            <a:solidFill>
              <a:srgbClr val="003CFF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0">
            <a:ln>
              <a:noFill/>
            </a:ln>
            <a:solidFill>
              <a:srgbClr val="003CFF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X:Templates:Presentations:Designs:Blank Presentation</Template>
  <TotalTime>10461</TotalTime>
  <Words>5404</Words>
  <Application>Microsoft Macintosh PowerPoint</Application>
  <PresentationFormat>On-screen Show (4:3)</PresentationFormat>
  <Paragraphs>765</Paragraphs>
  <Slides>122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122</vt:i4>
      </vt:variant>
    </vt:vector>
  </HeadingPairs>
  <TitlesOfParts>
    <vt:vector size="139" baseType="lpstr">
      <vt:lpstr>Times</vt:lpstr>
      <vt:lpstr>ＭＳ Ｐゴシック</vt:lpstr>
      <vt:lpstr>Arial</vt:lpstr>
      <vt:lpstr>Times New Roman</vt:lpstr>
      <vt:lpstr>Comic Sans MS</vt:lpstr>
      <vt:lpstr>Symbol</vt:lpstr>
      <vt:lpstr>Wingdings</vt:lpstr>
      <vt:lpstr>Apple Symbols</vt:lpstr>
      <vt:lpstr>Monotype Sorts</vt:lpstr>
      <vt:lpstr>ヒラギノ角ゴ ProN W3</vt:lpstr>
      <vt:lpstr>ヒラギノ角ゴ Pro W3</vt:lpstr>
      <vt:lpstr>StarSymbol</vt:lpstr>
      <vt:lpstr>Arial Bold</vt:lpstr>
      <vt:lpstr>Blank Presentation</vt:lpstr>
      <vt:lpstr>3_Default Design</vt:lpstr>
      <vt:lpstr>8_Default Design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How do you make these:             … when halos are             grown like this?         Note: The correct trick is not to use feedback to delay star formation until the halo is built.  Because the thin disk of our Galaxy contains stars that are ~ 10-12 billion years old.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Tully-Fisher law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Ƞ䀀̺嶐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 Freeman</dc:creator>
  <cp:lastModifiedBy>John Kormendy</cp:lastModifiedBy>
  <cp:revision>104</cp:revision>
  <cp:lastPrinted>2013-04-05T20:56:12Z</cp:lastPrinted>
  <dcterms:created xsi:type="dcterms:W3CDTF">2004-01-25T20:22:37Z</dcterms:created>
  <dcterms:modified xsi:type="dcterms:W3CDTF">2016-01-25T21:41:50Z</dcterms:modified>
</cp:coreProperties>
</file>