
<file path=[Content_Types].xml><?xml version="1.0" encoding="utf-8"?>
<Types xmlns="http://schemas.openxmlformats.org/package/2006/content-types">
  <Override PartName="/ppt/tableStyles.xml" ContentType="application/vnd.openxmlformats-officedocument.presentationml.tableStyles+xml"/>
  <Override PartName="/ppt/notesSlides/notesSlide29.xml" ContentType="application/vnd.openxmlformats-officedocument.presentationml.notesSlide+xml"/>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slides/slide15.xml" ContentType="application/vnd.openxmlformats-officedocument.presentationml.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embeddings/oleObject2.bin" ContentType="application/vnd.openxmlformats-officedocument.oleObject"/>
  <Override PartName="/ppt/notesSlides/notesSlide14.xml" ContentType="application/vnd.openxmlformats-officedocument.presentationml.notesSlide+xml"/>
  <Override PartName="/ppt/slides/slide27.xml" ContentType="application/vnd.openxmlformats-officedocument.presentationml.slide+xml"/>
  <Override PartName="/ppt/theme/theme1.xml" ContentType="application/vnd.openxmlformats-officedocument.theme+xml"/>
  <Default Extension="rels" ContentType="application/vnd.openxmlformats-package.relationships+xml"/>
  <Override PartName="/ppt/slideLayouts/slideLayout14.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22.xml" ContentType="application/vnd.openxmlformats-officedocument.presentationml.slide+xml"/>
  <Override PartName="/ppt/notesSlides/notesSlide8.xml" ContentType="application/vnd.openxmlformats-officedocument.presentationml.notesSlide+xml"/>
  <Override PartName="/ppt/notesSlides/notesSlide31.xml" ContentType="application/vnd.openxmlformats-officedocument.presentationml.notesSlide+xml"/>
  <Override PartName="/ppt/slides/slide17.xml" ContentType="application/vnd.openxmlformats-officedocument.presentationml.slide+xml"/>
  <Override PartName="/ppt/notesSlides/notesSlide26.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Masters/slideMaster3.xml" ContentType="application/vnd.openxmlformats-officedocument.presentationml.slideMaster+xml"/>
  <Default Extension="jpeg" ContentType="image/jpeg"/>
  <Override PartName="/ppt/slides/slide12.xml" ContentType="application/vnd.openxmlformats-officedocument.presentationml.slide+xml"/>
  <Override PartName="/ppt/notesSlides/notesSlide21.xml" ContentType="application/vnd.openxmlformats-officedocument.presentationml.notesSlide+xml"/>
  <Override PartName="/ppt/slides/slide31.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xml" ContentType="application/vnd.openxmlformats-officedocument.presentationml.notesSlide+xml"/>
  <Override PartName="/ppt/theme/theme3.xml" ContentType="application/vnd.openxmlformats-officedocument.theme+xml"/>
  <Override PartName="/ppt/slides/slide9.xml" ContentType="application/vnd.openxmlformats-officedocument.presentationml.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slides/slide19.xml" ContentType="application/vnd.openxmlformats-officedocument.presentationml.slide+xml"/>
  <Override PartName="/ppt/notesSlides/notesSlide28.xml" ContentType="application/vnd.openxmlformats-officedocument.presentationml.notesSlide+xml"/>
  <Override PartName="/ppt/slides/slide4.xml" ContentType="application/vnd.openxmlformats-officedocument.presentationml.slide+xml"/>
  <Override PartName="/ppt/slideLayouts/slideLayout4.xml" ContentType="application/vnd.openxmlformats-officedocument.presentationml.slideLayout+xml"/>
  <Default Extension="xml" ContentType="application/xml"/>
  <Override PartName="/ppt/slides/slide14.xml" ContentType="application/vnd.openxmlformats-officedocument.presentationml.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theme/theme5.xml" ContentType="application/vnd.openxmlformats-officedocument.theme+xml"/>
  <Override PartName="/ppt/embeddings/oleObject1.bin" ContentType="application/vnd.openxmlformats-officedocument.oleObject"/>
  <Override PartName="/ppt/notesSlides/notesSlide13.xml" ContentType="application/vnd.openxmlformats-officedocument.presentationml.notesSlide+xml"/>
  <Override PartName="/ppt/slides/slide26.xml" ContentType="application/vnd.openxmlformats-officedocument.presentationml.slide+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slides/slide21.xml" ContentType="application/vnd.openxmlformats-officedocument.presentationml.slide+xml"/>
  <Override PartName="/ppt/notesSlides/notesSlide30.xml" ContentType="application/vnd.openxmlformats-officedocument.presentationml.notesSlide+xml"/>
  <Override PartName="/ppt/slides/slide16.xml" ContentType="application/vnd.openxmlformats-officedocument.presentationml.slide+xml"/>
  <Override PartName="/ppt/notesSlides/notesSlide25.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Masters/slideMaster2.xml" ContentType="application/vnd.openxmlformats-officedocument.presentationml.slideMaster+xml"/>
  <Override PartName="/ppt/slides/slide11.xml" ContentType="application/vnd.openxmlformats-officedocument.presentationml.slide+xml"/>
  <Override PartName="/ppt/notesSlides/notesSlide20.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embeddings/oleObject3.bin" ContentType="application/vnd.openxmlformats-officedocument.oleObject"/>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Default Extension="pdf" ContentType="application/pdf"/>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Layouts/slideLayout10.xml" ContentType="application/vnd.openxmlformats-officedocument.presentationml.slideLayout+xml"/>
  <Override PartName="/ppt/slides/slide18.xml" ContentType="application/vnd.openxmlformats-officedocument.presentationml.slide+xml"/>
  <Override PartName="/ppt/notesSlides/notesSlide27.xml" ContentType="application/vnd.openxmlformats-officedocument.presentationml.notes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Default Extension="pict" ContentType="image/pict"/>
  <Override PartName="/ppt/notesSlides/notesSlide7.xml" ContentType="application/vnd.openxmlformats-officedocument.presentationml.notesSlide+xml"/>
  <Override PartName="/ppt/slides/slide13.xml" ContentType="application/vnd.openxmlformats-officedocument.presentationml.slide+xml"/>
  <Override PartName="/ppt/notesSlides/notesSlide22.xml" ContentType="application/vnd.openxmlformats-officedocument.presentationml.notesSlide+xml"/>
  <Override PartName="/ppt/slides/slide32.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theme/theme4.xml" ContentType="application/vnd.openxmlformats-officedocument.theme+xml"/>
  <Override PartName="/docProps/app.xml" ContentType="application/vnd.openxmlformats-officedocument.extended-properties+xml"/>
  <Default Extension="vml" ContentType="application/vnd.openxmlformats-officedocument.vmlDrawing"/>
  <Override PartName="/ppt/notesSlides/notesSlide12.xml" ContentType="application/vnd.openxmlformats-officedocument.presentationml.notesSlide+xml"/>
  <Override PartName="/ppt/slides/slide25.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74" r:id="rId3"/>
  </p:sldMasterIdLst>
  <p:notesMasterIdLst>
    <p:notesMasterId r:id="rId36"/>
  </p:notesMasterIdLst>
  <p:handoutMasterIdLst>
    <p:handoutMasterId r:id="rId37"/>
  </p:handoutMasterIdLst>
  <p:sldIdLst>
    <p:sldId id="361" r:id="rId4"/>
    <p:sldId id="362" r:id="rId5"/>
    <p:sldId id="351" r:id="rId6"/>
    <p:sldId id="352" r:id="rId7"/>
    <p:sldId id="353" r:id="rId8"/>
    <p:sldId id="355" r:id="rId9"/>
    <p:sldId id="303" r:id="rId10"/>
    <p:sldId id="304" r:id="rId11"/>
    <p:sldId id="307" r:id="rId12"/>
    <p:sldId id="327" r:id="rId13"/>
    <p:sldId id="305" r:id="rId14"/>
    <p:sldId id="308" r:id="rId15"/>
    <p:sldId id="309" r:id="rId16"/>
    <p:sldId id="310" r:id="rId17"/>
    <p:sldId id="311" r:id="rId18"/>
    <p:sldId id="312" r:id="rId19"/>
    <p:sldId id="313" r:id="rId20"/>
    <p:sldId id="335" r:id="rId21"/>
    <p:sldId id="314" r:id="rId22"/>
    <p:sldId id="315" r:id="rId23"/>
    <p:sldId id="316" r:id="rId24"/>
    <p:sldId id="317" r:id="rId25"/>
    <p:sldId id="318" r:id="rId26"/>
    <p:sldId id="320" r:id="rId27"/>
    <p:sldId id="329" r:id="rId28"/>
    <p:sldId id="321" r:id="rId29"/>
    <p:sldId id="319" r:id="rId30"/>
    <p:sldId id="324" r:id="rId31"/>
    <p:sldId id="345" r:id="rId32"/>
    <p:sldId id="331" r:id="rId33"/>
    <p:sldId id="330" r:id="rId34"/>
    <p:sldId id="332"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3399"/>
    <a:srgbClr val="0033CC"/>
    <a:srgbClr val="CC0000"/>
    <a:srgbClr val="0575FF"/>
    <a:srgbClr val="00D2E8"/>
    <a:srgbClr val="00BB0C"/>
    <a:srgbClr val="01DD0D"/>
    <a:srgbClr val="EBCD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p:cViewPr varScale="1">
        <p:scale>
          <a:sx n="91" d="100"/>
          <a:sy n="91" d="100"/>
        </p:scale>
        <p:origin x="-472" y="-104"/>
      </p:cViewPr>
      <p:guideLst>
        <p:guide orient="horz" pos="441"/>
        <p:guide pos="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printerSettings" Target="printerSettings/printerSettings1.bin"/><Relationship Id="rId3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 Type="http://schemas.openxmlformats.org/officeDocument/2006/relationships/slideMaster" Target="slideMasters/slideMaster1.xml"/><Relationship Id="rId19" Type="http://schemas.openxmlformats.org/officeDocument/2006/relationships/slide" Target="slides/slide16.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8" Type="http://schemas.openxmlformats.org/officeDocument/2006/relationships/slide" Target="slides/slide15.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37"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614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614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614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30270DDF-C59F-2A4C-BB16-7F12196A87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88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12288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19460"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88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88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12288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77FD29FA-F2F7-B54B-B67C-CA357FC33C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97" charset="0"/>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fld id="{716F7069-5F1C-0942-9B09-D8C4CEB70C6E}" type="slidenum">
              <a:rPr lang="en-US"/>
              <a:pPr/>
              <a:t>1</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92A80B1D-8D88-D040-95FC-7E8A7288A33A}" type="slidenum">
              <a:rPr lang="en-US"/>
              <a:pPr/>
              <a:t>10</a:t>
            </a:fld>
            <a:endParaRPr lang="en-US"/>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32DE6DDD-0478-1540-AEFB-685664F54671}" type="slidenum">
              <a:rPr lang="en-US"/>
              <a:pPr/>
              <a:t>11</a:t>
            </a:fld>
            <a:endParaRPr lang="en-US"/>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E7669964-BB2D-9248-B173-11BDB8FEA022}" type="slidenum">
              <a:rPr lang="en-US"/>
              <a:pPr/>
              <a:t>12</a:t>
            </a:fld>
            <a:endParaRPr lang="en-US"/>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9C293D40-A568-294F-85C0-BA4A6BE74CE9}" type="slidenum">
              <a:rPr lang="en-US"/>
              <a:pPr/>
              <a:t>13</a:t>
            </a:fld>
            <a:endParaRPr lang="en-US"/>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5BC6F210-427B-E448-944E-0DF718AA37ED}" type="slidenum">
              <a:rPr lang="en-US"/>
              <a:pPr/>
              <a:t>14</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266AADE6-2716-2C49-A346-47D193A5C339}" type="slidenum">
              <a:rPr lang="en-US"/>
              <a:pPr/>
              <a:t>15</a:t>
            </a:fld>
            <a:endParaRPr lang="en-US"/>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1BF2151B-13EC-3746-A594-0ACBF82F8A27}" type="slidenum">
              <a:rPr lang="en-US"/>
              <a:pPr/>
              <a:t>16</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6534C072-2C15-6C4E-88F1-0C1D056C0F68}" type="slidenum">
              <a:rPr lang="en-US"/>
              <a:pPr/>
              <a:t>17</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EEBB9D3C-11D6-E245-A7FD-4A82D38C12B2}" type="slidenum">
              <a:rPr lang="en-US"/>
              <a:pPr/>
              <a:t>18</a:t>
            </a:fld>
            <a:endParaRPr lang="en-US"/>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351B16CA-F509-9044-9D18-702B697AB99D}" type="slidenum">
              <a:rPr lang="en-US"/>
              <a:pPr/>
              <a:t>19</a:t>
            </a:fld>
            <a:endParaRPr lang="en-US"/>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fld id="{6FE9FBD8-1241-BC45-862A-3648BF10B30E}" type="slidenum">
              <a:rPr lang="en-US"/>
              <a:pPr/>
              <a:t>2</a:t>
            </a:fld>
            <a:endParaRPr lang="en-US"/>
          </a:p>
        </p:txBody>
      </p:sp>
      <p:sp>
        <p:nvSpPr>
          <p:cNvPr id="27651" name="Rectangle 1026"/>
          <p:cNvSpPr>
            <a:spLocks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5EE3B66B-1D30-0943-AD2F-8F2FF82B7323}" type="slidenum">
              <a:rPr lang="en-US"/>
              <a:pPr/>
              <a:t>20</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849BE65D-6CBB-F342-855E-EBDC97F385EB}" type="slidenum">
              <a:rPr lang="en-US"/>
              <a:pPr/>
              <a:t>21</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47530D1B-6B02-954E-905C-4D3E28FE443B}" type="slidenum">
              <a:rPr lang="en-US"/>
              <a:pPr/>
              <a:t>22</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F1E39AF3-3845-144F-BB3C-DE7FD8DCE9AA}" type="slidenum">
              <a:rPr lang="en-US"/>
              <a:pPr/>
              <a:t>23</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750738AF-F4B7-FD4B-B6FF-F2B98270BCA6}" type="slidenum">
              <a:rPr lang="en-US"/>
              <a:pPr/>
              <a:t>24</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DA3DA4A-B64C-C64C-A5F0-F70358448242}" type="slidenum">
              <a:rPr lang="en-US"/>
              <a:pPr/>
              <a:t>25</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409E7D1B-2D3C-7A4C-B694-6A726DD1FABB}" type="slidenum">
              <a:rPr lang="en-US"/>
              <a:pPr/>
              <a:t>26</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fld id="{40798C09-4DE2-8544-9F6E-52A0DCA631E9}" type="slidenum">
              <a:rPr lang="en-US"/>
              <a:pPr/>
              <a:t>27</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p:spPr>
        <p:txBody>
          <a:bodyPr/>
          <a:lstStyle/>
          <a:p>
            <a:fld id="{3E698BD2-33B4-E749-A67B-40F10C49408E}" type="slidenum">
              <a:rPr lang="en-US"/>
              <a:pPr/>
              <a:t>28</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E3DFEF98-E0DF-8C47-8D8D-EDB074ABFF83}" type="slidenum">
              <a:rPr lang="en-US"/>
              <a:pPr/>
              <a:t>29</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326C65E8-6D56-A241-A772-D262B59F66A5}" type="slidenum">
              <a:rPr lang="en-US">
                <a:solidFill>
                  <a:srgbClr val="000000"/>
                </a:solidFill>
                <a:latin typeface="Times" charset="0"/>
              </a:rPr>
              <a:pPr/>
              <a:t>3</a:t>
            </a:fld>
            <a:endParaRPr lang="en-US">
              <a:solidFill>
                <a:srgbClr val="000000"/>
              </a:solidFill>
              <a:latin typeface="Times" charset="0"/>
            </a:endParaRP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p:spPr>
        <p:txBody>
          <a:bodyPr/>
          <a:lstStyle/>
          <a:p>
            <a:fld id="{AC13FFCC-7907-F742-9EB8-E9AF41EFD389}" type="slidenum">
              <a:rPr lang="en-US"/>
              <a:pPr/>
              <a:t>30</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noFill/>
        </p:spPr>
        <p:txBody>
          <a:bodyPr/>
          <a:lstStyle/>
          <a:p>
            <a:fld id="{D8213197-4F55-3E48-B40E-B65ECB4A4548}" type="slidenum">
              <a:rPr lang="en-US"/>
              <a:pPr/>
              <a:t>31</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E4082854-703E-F64C-9702-768CEFCB3019}" type="slidenum">
              <a:rPr lang="en-US"/>
              <a:pPr/>
              <a:t>32</a:t>
            </a:fld>
            <a:endParaRPr lang="en-US"/>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5A55C2D0-F6C9-154E-9830-4FBB76E60E58}" type="slidenum">
              <a:rPr lang="en-US">
                <a:solidFill>
                  <a:srgbClr val="000000"/>
                </a:solidFill>
                <a:latin typeface="Times" charset="0"/>
              </a:rPr>
              <a:pPr/>
              <a:t>4</a:t>
            </a:fld>
            <a:endParaRPr lang="en-US">
              <a:solidFill>
                <a:srgbClr val="000000"/>
              </a:solidFill>
              <a:latin typeface="Times" charset="0"/>
            </a:endParaRPr>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p:spPr>
        <p:txBody>
          <a:bodyPr/>
          <a:lstStyle/>
          <a:p>
            <a:fld id="{C6955327-831C-5C44-B484-6937AD0B8386}" type="slidenum">
              <a:rPr lang="en-US">
                <a:solidFill>
                  <a:srgbClr val="000000"/>
                </a:solidFill>
                <a:latin typeface="Times" charset="0"/>
              </a:rPr>
              <a:pPr/>
              <a:t>5</a:t>
            </a:fld>
            <a:endParaRPr lang="en-US">
              <a:solidFill>
                <a:srgbClr val="000000"/>
              </a:solidFill>
              <a:latin typeface="Times" charset="0"/>
            </a:endParaRPr>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4854485-8601-1241-A14B-25C360748C38}" type="slidenum">
              <a:rPr lang="en-US">
                <a:solidFill>
                  <a:srgbClr val="000000"/>
                </a:solidFill>
                <a:latin typeface="Times" charset="0"/>
              </a:rPr>
              <a:pPr/>
              <a:t>6</a:t>
            </a:fld>
            <a:endParaRPr lang="en-US">
              <a:solidFill>
                <a:srgbClr val="000000"/>
              </a:solidFill>
              <a:latin typeface="Times" charset="0"/>
            </a:endParaRPr>
          </a:p>
        </p:txBody>
      </p:sp>
      <p:sp>
        <p:nvSpPr>
          <p:cNvPr id="35843" name="Rectangle 1026"/>
          <p:cNvSpPr>
            <a:spLocks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r>
              <a:rPr lang="en-US" smtClean="0">
                <a:latin typeface="Times New Roman" charset="0"/>
                <a:ea typeface="ＭＳ Ｐゴシック" charset="-128"/>
                <a:cs typeface="ＭＳ Ｐゴシック" charset="-128"/>
              </a:rPr>
              <a:t>Betelgeuse  T =   3,500 K   When Betelgeuse explodes as a supernova,  it will be brighter than our full Moon for several months.  This could happen any time in the next million years.  Age = 10 Myr.  At present, its radius is &gt;&gt; 1 AU.</a:t>
            </a:r>
          </a:p>
          <a:p>
            <a:r>
              <a:rPr lang="en-US" smtClean="0">
                <a:latin typeface="Times New Roman" charset="0"/>
                <a:ea typeface="ＭＳ Ｐゴシック" charset="-128"/>
                <a:cs typeface="ＭＳ Ｐゴシック" charset="-128"/>
              </a:rPr>
              <a:t>Rigel            T = 12130 K    From 1 AU, it would have an angular diameter of 35 degrees and be 85,000 times as bright as the Sun.  The flux at Earth would be like that a few mm from a welder’s arc.  Age = 8 Myr.</a:t>
            </a:r>
          </a:p>
          <a:p>
            <a:r>
              <a:rPr lang="en-US" smtClean="0">
                <a:latin typeface="Times New Roman" charset="0"/>
                <a:ea typeface="ＭＳ Ｐゴシック" charset="-128"/>
                <a:cs typeface="ＭＳ Ｐゴシック" charset="-128"/>
              </a:rPr>
              <a:t>                                            Rigel is the intrinsically brightest star in our neighborhood (~ 1000 ly) of the Galaxy.   Mass ~ 24 M_Sun.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72E78451-DF2A-0941-A843-6DB96BCBE462}" type="slidenum">
              <a:rPr lang="en-US"/>
              <a:pPr/>
              <a:t>7</a:t>
            </a:fld>
            <a:endParaRPr lang="en-US"/>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1D5B2637-8EED-EA4E-877D-3E7B5A1ED6B2}" type="slidenum">
              <a:rPr lang="en-US"/>
              <a:pPr/>
              <a:t>8</a:t>
            </a:fld>
            <a:endParaRPr lang="en-US"/>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B2BC7A24-84E1-494D-82E1-BC0C31E4EC69}" type="slidenum">
              <a:rPr lang="en-US"/>
              <a:pPr/>
              <a:t>9</a:t>
            </a:fld>
            <a:endParaRPr lang="en-US"/>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8600"/>
            <a:ext cx="21717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5875"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1775" y="11430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143000"/>
            <a:ext cx="42672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31775" y="1143000"/>
            <a:ext cx="8686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Line 9"/>
          <p:cNvSpPr>
            <a:spLocks noChangeShapeType="1"/>
          </p:cNvSpPr>
          <p:nvPr userDrawn="1"/>
        </p:nvSpPr>
        <p:spPr bwMode="auto">
          <a:xfrm>
            <a:off x="228600" y="977900"/>
            <a:ext cx="8686800" cy="0"/>
          </a:xfrm>
          <a:prstGeom prst="line">
            <a:avLst/>
          </a:prstGeom>
          <a:noFill/>
          <a:ln w="9525">
            <a:solidFill>
              <a:srgbClr val="FF3300"/>
            </a:solidFill>
            <a:round/>
            <a:headEnd/>
            <a:tailEnd/>
          </a:ln>
          <a:effectLst/>
        </p:spPr>
        <p:txBody>
          <a:bodyPr>
            <a:prstTxWarp prst="textNoShape">
              <a:avLst/>
            </a:prstTxWarp>
          </a:bodyPr>
          <a:lstStyle/>
          <a:p>
            <a:pPr>
              <a:defRPr/>
            </a:pPr>
            <a:endParaRPr lang="en-US">
              <a:latin typeface="Times New Roman" pitchFamily="-97" charset="0"/>
            </a:endParaRPr>
          </a:p>
        </p:txBody>
      </p:sp>
      <p:sp>
        <p:nvSpPr>
          <p:cNvPr id="1034" name="AutoShape 10"/>
          <p:cNvSpPr>
            <a:spLocks noChangeArrowheads="1"/>
          </p:cNvSpPr>
          <p:nvPr userDrawn="1"/>
        </p:nvSpPr>
        <p:spPr bwMode="auto">
          <a:xfrm>
            <a:off x="2057400" y="912813"/>
            <a:ext cx="5029200" cy="128587"/>
          </a:xfrm>
          <a:prstGeom prst="parallelogram">
            <a:avLst>
              <a:gd name="adj" fmla="val 977782"/>
            </a:avLst>
          </a:prstGeom>
          <a:solidFill>
            <a:schemeClr val="accent2"/>
          </a:solidFill>
          <a:ln w="9525">
            <a:solidFill>
              <a:schemeClr val="accent2"/>
            </a:solidFill>
            <a:miter lim="800000"/>
            <a:headEnd/>
            <a:tailEnd/>
          </a:ln>
          <a:effectLst/>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2800" b="1">
          <a:solidFill>
            <a:schemeClr val="tx2"/>
          </a:solidFill>
          <a:latin typeface="+mj-lt"/>
          <a:ea typeface="ＭＳ Ｐゴシック" pitchFamily="-97" charset="-128"/>
          <a:cs typeface="ＭＳ Ｐゴシック" pitchFamily="-97" charset="-128"/>
        </a:defRPr>
      </a:lvl1pPr>
      <a:lvl2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2800" b="1">
          <a:solidFill>
            <a:schemeClr val="tx2"/>
          </a:solidFill>
          <a:latin typeface="Arial" pitchFamily="-97" charset="0"/>
        </a:defRPr>
      </a:lvl6pPr>
      <a:lvl7pPr marL="914400" algn="ctr" rtl="0" fontAlgn="base">
        <a:spcBef>
          <a:spcPct val="0"/>
        </a:spcBef>
        <a:spcAft>
          <a:spcPct val="0"/>
        </a:spcAft>
        <a:defRPr sz="2800" b="1">
          <a:solidFill>
            <a:schemeClr val="tx2"/>
          </a:solidFill>
          <a:latin typeface="Arial" pitchFamily="-97" charset="0"/>
        </a:defRPr>
      </a:lvl7pPr>
      <a:lvl8pPr marL="1371600" algn="ctr" rtl="0" fontAlgn="base">
        <a:spcBef>
          <a:spcPct val="0"/>
        </a:spcBef>
        <a:spcAft>
          <a:spcPct val="0"/>
        </a:spcAft>
        <a:defRPr sz="2800" b="1">
          <a:solidFill>
            <a:schemeClr val="tx2"/>
          </a:solidFill>
          <a:latin typeface="Arial" pitchFamily="-97" charset="0"/>
        </a:defRPr>
      </a:lvl8pPr>
      <a:lvl9pPr marL="1828800" algn="ctr" rtl="0" fontAlgn="base">
        <a:spcBef>
          <a:spcPct val="0"/>
        </a:spcBef>
        <a:spcAft>
          <a:spcPct val="0"/>
        </a:spcAft>
        <a:defRPr sz="2800" b="1">
          <a:solidFill>
            <a:schemeClr val="tx2"/>
          </a:solidFill>
          <a:latin typeface="Arial" pitchFamily="-97" charset="0"/>
        </a:defRPr>
      </a:lvl9pPr>
    </p:titleStyle>
    <p:bodyStyle>
      <a:lvl1pPr marL="233363" indent="-233363" algn="l" rtl="0" eaLnBrk="0" fontAlgn="base" hangingPunct="0">
        <a:spcBef>
          <a:spcPct val="20000"/>
        </a:spcBef>
        <a:spcAft>
          <a:spcPct val="0"/>
        </a:spcAft>
        <a:buChar char="•"/>
        <a:defRPr sz="2400">
          <a:solidFill>
            <a:schemeClr val="tx1"/>
          </a:solidFill>
          <a:latin typeface="+mn-lt"/>
          <a:ea typeface="ＭＳ Ｐゴシック" pitchFamily="-97" charset="-128"/>
          <a:cs typeface="ＭＳ Ｐゴシック" pitchFamily="-97" charset="-128"/>
        </a:defRPr>
      </a:lvl1pPr>
      <a:lvl2pPr marL="560388" indent="-212725" algn="l" rtl="0" eaLnBrk="0" fontAlgn="base" hangingPunct="0">
        <a:spcBef>
          <a:spcPct val="20000"/>
        </a:spcBef>
        <a:spcAft>
          <a:spcPct val="0"/>
        </a:spcAft>
        <a:buChar char="–"/>
        <a:defRPr sz="2000">
          <a:solidFill>
            <a:schemeClr val="tx1"/>
          </a:solidFill>
          <a:latin typeface="+mn-lt"/>
          <a:ea typeface="ＭＳ Ｐゴシック" pitchFamily="-97" charset="-128"/>
        </a:defRPr>
      </a:lvl2pPr>
      <a:lvl3pPr marL="911225" indent="-228600" algn="l" rtl="0" eaLnBrk="0" fontAlgn="base" hangingPunct="0">
        <a:spcBef>
          <a:spcPct val="20000"/>
        </a:spcBef>
        <a:spcAft>
          <a:spcPct val="0"/>
        </a:spcAft>
        <a:buChar char="•"/>
        <a:defRPr>
          <a:solidFill>
            <a:schemeClr val="tx1"/>
          </a:solidFill>
          <a:latin typeface="+mn-lt"/>
          <a:ea typeface="ＭＳ Ｐゴシック" pitchFamily="-97" charset="-128"/>
        </a:defRPr>
      </a:lvl3pPr>
      <a:lvl4pPr marL="1257300" indent="-228600" algn="l" rtl="0" eaLnBrk="0" fontAlgn="base" hangingPunct="0">
        <a:spcBef>
          <a:spcPct val="20000"/>
        </a:spcBef>
        <a:spcAft>
          <a:spcPct val="0"/>
        </a:spcAft>
        <a:buChar char="–"/>
        <a:defRPr sz="1600">
          <a:solidFill>
            <a:schemeClr val="tx1"/>
          </a:solidFill>
          <a:latin typeface="+mn-lt"/>
          <a:ea typeface="ＭＳ Ｐゴシック" pitchFamily="-97" charset="-128"/>
        </a:defRPr>
      </a:lvl4pPr>
      <a:lvl5pPr marL="1600200" indent="-228600" algn="l" rtl="0" eaLnBrk="0" fontAlgn="base" hangingPunct="0">
        <a:spcBef>
          <a:spcPct val="20000"/>
        </a:spcBef>
        <a:spcAft>
          <a:spcPct val="0"/>
        </a:spcAft>
        <a:buChar char="»"/>
        <a:defRPr sz="1400">
          <a:solidFill>
            <a:schemeClr val="tx1"/>
          </a:solidFill>
          <a:latin typeface="+mn-lt"/>
          <a:ea typeface="ＭＳ Ｐゴシック" pitchFamily="-97" charset="-128"/>
        </a:defRPr>
      </a:lvl5pPr>
      <a:lvl6pPr marL="2057400" indent="-228600" algn="l" rtl="0" fontAlgn="base">
        <a:spcBef>
          <a:spcPct val="20000"/>
        </a:spcBef>
        <a:spcAft>
          <a:spcPct val="0"/>
        </a:spcAft>
        <a:buChar char="»"/>
        <a:defRPr sz="1400">
          <a:solidFill>
            <a:schemeClr val="tx1"/>
          </a:solidFill>
          <a:latin typeface="+mn-lt"/>
          <a:ea typeface="ＭＳ Ｐゴシック" pitchFamily="-97" charset="-128"/>
        </a:defRPr>
      </a:lvl6pPr>
      <a:lvl7pPr marL="2514600" indent="-228600" algn="l" rtl="0" fontAlgn="base">
        <a:spcBef>
          <a:spcPct val="20000"/>
        </a:spcBef>
        <a:spcAft>
          <a:spcPct val="0"/>
        </a:spcAft>
        <a:buChar char="»"/>
        <a:defRPr sz="1400">
          <a:solidFill>
            <a:schemeClr val="tx1"/>
          </a:solidFill>
          <a:latin typeface="+mn-lt"/>
          <a:ea typeface="ＭＳ Ｐゴシック" pitchFamily="-97" charset="-128"/>
        </a:defRPr>
      </a:lvl7pPr>
      <a:lvl8pPr marL="2971800" indent="-228600" algn="l" rtl="0" fontAlgn="base">
        <a:spcBef>
          <a:spcPct val="20000"/>
        </a:spcBef>
        <a:spcAft>
          <a:spcPct val="0"/>
        </a:spcAft>
        <a:buChar char="»"/>
        <a:defRPr sz="1400">
          <a:solidFill>
            <a:schemeClr val="tx1"/>
          </a:solidFill>
          <a:latin typeface="+mn-lt"/>
          <a:ea typeface="ＭＳ Ｐゴシック" pitchFamily="-97" charset="-128"/>
        </a:defRPr>
      </a:lvl8pPr>
      <a:lvl9pPr marL="3429000" indent="-228600" algn="l" rtl="0" fontAlgn="base">
        <a:spcBef>
          <a:spcPct val="20000"/>
        </a:spcBef>
        <a:spcAft>
          <a:spcPct val="0"/>
        </a:spcAft>
        <a:buChar char="»"/>
        <a:defRPr sz="14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28600" y="228600"/>
            <a:ext cx="8686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231775" y="1143000"/>
            <a:ext cx="8686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Line 9"/>
          <p:cNvSpPr>
            <a:spLocks noChangeShapeType="1"/>
          </p:cNvSpPr>
          <p:nvPr userDrawn="1"/>
        </p:nvSpPr>
        <p:spPr bwMode="auto">
          <a:xfrm>
            <a:off x="228600" y="977900"/>
            <a:ext cx="8686800" cy="0"/>
          </a:xfrm>
          <a:prstGeom prst="line">
            <a:avLst/>
          </a:prstGeom>
          <a:noFill/>
          <a:ln w="9525">
            <a:solidFill>
              <a:srgbClr val="FF3300"/>
            </a:solidFill>
            <a:round/>
            <a:headEnd/>
            <a:tailEnd/>
          </a:ln>
          <a:effectLst/>
        </p:spPr>
        <p:txBody>
          <a:bodyPr>
            <a:prstTxWarp prst="textNoShape">
              <a:avLst/>
            </a:prstTxWarp>
          </a:bodyPr>
          <a:lstStyle/>
          <a:p>
            <a:pPr>
              <a:defRPr/>
            </a:pPr>
            <a:endParaRPr lang="en-US">
              <a:solidFill>
                <a:srgbClr val="000000"/>
              </a:solidFill>
              <a:latin typeface="Times New Roman" pitchFamily="-97" charset="0"/>
            </a:endParaRPr>
          </a:p>
        </p:txBody>
      </p:sp>
      <p:sp>
        <p:nvSpPr>
          <p:cNvPr id="1034" name="AutoShape 10"/>
          <p:cNvSpPr>
            <a:spLocks noChangeArrowheads="1"/>
          </p:cNvSpPr>
          <p:nvPr userDrawn="1"/>
        </p:nvSpPr>
        <p:spPr bwMode="auto">
          <a:xfrm>
            <a:off x="2057400" y="912813"/>
            <a:ext cx="5029200" cy="128587"/>
          </a:xfrm>
          <a:prstGeom prst="parallelogram">
            <a:avLst>
              <a:gd name="adj" fmla="val 977782"/>
            </a:avLst>
          </a:prstGeom>
          <a:solidFill>
            <a:schemeClr val="accent2"/>
          </a:solidFill>
          <a:ln w="9525">
            <a:solidFill>
              <a:schemeClr val="accent2"/>
            </a:solidFill>
            <a:miter lim="800000"/>
            <a:headEnd/>
            <a:tailEnd/>
          </a:ln>
          <a:effectLst/>
        </p:spPr>
        <p:txBody>
          <a:bodyPr wrap="none" anchor="ctr">
            <a:prstTxWarp prst="textNoShape">
              <a:avLst/>
            </a:prstTxWarp>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rtl="0" eaLnBrk="0" fontAlgn="base" hangingPunct="0">
        <a:spcBef>
          <a:spcPct val="0"/>
        </a:spcBef>
        <a:spcAft>
          <a:spcPct val="0"/>
        </a:spcAft>
        <a:defRPr sz="2800" b="1">
          <a:solidFill>
            <a:schemeClr val="tx2"/>
          </a:solidFill>
          <a:latin typeface="+mj-lt"/>
          <a:ea typeface="ＭＳ Ｐゴシック" pitchFamily="-97" charset="-128"/>
          <a:cs typeface="ＭＳ Ｐゴシック" pitchFamily="-97" charset="-128"/>
        </a:defRPr>
      </a:lvl1pPr>
      <a:lvl2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2800" b="1">
          <a:solidFill>
            <a:schemeClr val="tx2"/>
          </a:solidFill>
          <a:latin typeface="Arial" pitchFamily="-97" charset="0"/>
        </a:defRPr>
      </a:lvl6pPr>
      <a:lvl7pPr marL="914400" algn="ctr" rtl="0" fontAlgn="base">
        <a:spcBef>
          <a:spcPct val="0"/>
        </a:spcBef>
        <a:spcAft>
          <a:spcPct val="0"/>
        </a:spcAft>
        <a:defRPr sz="2800" b="1">
          <a:solidFill>
            <a:schemeClr val="tx2"/>
          </a:solidFill>
          <a:latin typeface="Arial" pitchFamily="-97" charset="0"/>
        </a:defRPr>
      </a:lvl7pPr>
      <a:lvl8pPr marL="1371600" algn="ctr" rtl="0" fontAlgn="base">
        <a:spcBef>
          <a:spcPct val="0"/>
        </a:spcBef>
        <a:spcAft>
          <a:spcPct val="0"/>
        </a:spcAft>
        <a:defRPr sz="2800" b="1">
          <a:solidFill>
            <a:schemeClr val="tx2"/>
          </a:solidFill>
          <a:latin typeface="Arial" pitchFamily="-97" charset="0"/>
        </a:defRPr>
      </a:lvl8pPr>
      <a:lvl9pPr marL="1828800" algn="ctr" rtl="0" fontAlgn="base">
        <a:spcBef>
          <a:spcPct val="0"/>
        </a:spcBef>
        <a:spcAft>
          <a:spcPct val="0"/>
        </a:spcAft>
        <a:defRPr sz="2800" b="1">
          <a:solidFill>
            <a:schemeClr val="tx2"/>
          </a:solidFill>
          <a:latin typeface="Arial" pitchFamily="-97" charset="0"/>
        </a:defRPr>
      </a:lvl9pPr>
    </p:titleStyle>
    <p:bodyStyle>
      <a:lvl1pPr marL="233363" indent="-233363" algn="l" rtl="0" eaLnBrk="0" fontAlgn="base" hangingPunct="0">
        <a:spcBef>
          <a:spcPct val="20000"/>
        </a:spcBef>
        <a:spcAft>
          <a:spcPct val="0"/>
        </a:spcAft>
        <a:buChar char="•"/>
        <a:defRPr sz="2400">
          <a:solidFill>
            <a:schemeClr val="tx1"/>
          </a:solidFill>
          <a:latin typeface="+mn-lt"/>
          <a:ea typeface="ＭＳ Ｐゴシック" pitchFamily="-97" charset="-128"/>
          <a:cs typeface="ＭＳ Ｐゴシック" pitchFamily="-97" charset="-128"/>
        </a:defRPr>
      </a:lvl1pPr>
      <a:lvl2pPr marL="560388" indent="-212725" algn="l" rtl="0" eaLnBrk="0" fontAlgn="base" hangingPunct="0">
        <a:spcBef>
          <a:spcPct val="20000"/>
        </a:spcBef>
        <a:spcAft>
          <a:spcPct val="0"/>
        </a:spcAft>
        <a:buChar char="–"/>
        <a:defRPr sz="2000">
          <a:solidFill>
            <a:schemeClr val="tx1"/>
          </a:solidFill>
          <a:latin typeface="+mn-lt"/>
          <a:ea typeface="ＭＳ Ｐゴシック" pitchFamily="-97" charset="-128"/>
        </a:defRPr>
      </a:lvl2pPr>
      <a:lvl3pPr marL="911225" indent="-228600" algn="l" rtl="0" eaLnBrk="0" fontAlgn="base" hangingPunct="0">
        <a:spcBef>
          <a:spcPct val="20000"/>
        </a:spcBef>
        <a:spcAft>
          <a:spcPct val="0"/>
        </a:spcAft>
        <a:buChar char="•"/>
        <a:defRPr>
          <a:solidFill>
            <a:schemeClr val="tx1"/>
          </a:solidFill>
          <a:latin typeface="+mn-lt"/>
          <a:ea typeface="ＭＳ Ｐゴシック" pitchFamily="-97" charset="-128"/>
        </a:defRPr>
      </a:lvl3pPr>
      <a:lvl4pPr marL="1257300" indent="-228600" algn="l" rtl="0" eaLnBrk="0" fontAlgn="base" hangingPunct="0">
        <a:spcBef>
          <a:spcPct val="20000"/>
        </a:spcBef>
        <a:spcAft>
          <a:spcPct val="0"/>
        </a:spcAft>
        <a:buChar char="–"/>
        <a:defRPr sz="1600">
          <a:solidFill>
            <a:schemeClr val="tx1"/>
          </a:solidFill>
          <a:latin typeface="+mn-lt"/>
          <a:ea typeface="ＭＳ Ｐゴシック" pitchFamily="-97" charset="-128"/>
        </a:defRPr>
      </a:lvl4pPr>
      <a:lvl5pPr marL="1600200" indent="-228600" algn="l" rtl="0" eaLnBrk="0" fontAlgn="base" hangingPunct="0">
        <a:spcBef>
          <a:spcPct val="20000"/>
        </a:spcBef>
        <a:spcAft>
          <a:spcPct val="0"/>
        </a:spcAft>
        <a:buChar char="»"/>
        <a:defRPr sz="1400">
          <a:solidFill>
            <a:schemeClr val="tx1"/>
          </a:solidFill>
          <a:latin typeface="+mn-lt"/>
          <a:ea typeface="ＭＳ Ｐゴシック" pitchFamily="-97" charset="-128"/>
        </a:defRPr>
      </a:lvl5pPr>
      <a:lvl6pPr marL="2057400" indent="-228600" algn="l" rtl="0" fontAlgn="base">
        <a:spcBef>
          <a:spcPct val="20000"/>
        </a:spcBef>
        <a:spcAft>
          <a:spcPct val="0"/>
        </a:spcAft>
        <a:buChar char="»"/>
        <a:defRPr sz="1400">
          <a:solidFill>
            <a:schemeClr val="tx1"/>
          </a:solidFill>
          <a:latin typeface="+mn-lt"/>
          <a:ea typeface="ＭＳ Ｐゴシック" pitchFamily="-97" charset="-128"/>
        </a:defRPr>
      </a:lvl6pPr>
      <a:lvl7pPr marL="2514600" indent="-228600" algn="l" rtl="0" fontAlgn="base">
        <a:spcBef>
          <a:spcPct val="20000"/>
        </a:spcBef>
        <a:spcAft>
          <a:spcPct val="0"/>
        </a:spcAft>
        <a:buChar char="»"/>
        <a:defRPr sz="1400">
          <a:solidFill>
            <a:schemeClr val="tx1"/>
          </a:solidFill>
          <a:latin typeface="+mn-lt"/>
          <a:ea typeface="ＭＳ Ｐゴシック" pitchFamily="-97" charset="-128"/>
        </a:defRPr>
      </a:lvl7pPr>
      <a:lvl8pPr marL="2971800" indent="-228600" algn="l" rtl="0" fontAlgn="base">
        <a:spcBef>
          <a:spcPct val="20000"/>
        </a:spcBef>
        <a:spcAft>
          <a:spcPct val="0"/>
        </a:spcAft>
        <a:buChar char="»"/>
        <a:defRPr sz="1400">
          <a:solidFill>
            <a:schemeClr val="tx1"/>
          </a:solidFill>
          <a:latin typeface="+mn-lt"/>
          <a:ea typeface="ＭＳ Ｐゴシック" pitchFamily="-97" charset="-128"/>
        </a:defRPr>
      </a:lvl8pPr>
      <a:lvl9pPr marL="3429000" indent="-228600" algn="l" rtl="0" fontAlgn="base">
        <a:spcBef>
          <a:spcPct val="20000"/>
        </a:spcBef>
        <a:spcAft>
          <a:spcPct val="0"/>
        </a:spcAft>
        <a:buChar char="»"/>
        <a:defRPr sz="14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28600" y="228600"/>
            <a:ext cx="8686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31775" y="1143000"/>
            <a:ext cx="8686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Line 9"/>
          <p:cNvSpPr>
            <a:spLocks noChangeShapeType="1"/>
          </p:cNvSpPr>
          <p:nvPr userDrawn="1"/>
        </p:nvSpPr>
        <p:spPr bwMode="auto">
          <a:xfrm>
            <a:off x="228600" y="977900"/>
            <a:ext cx="8686800" cy="0"/>
          </a:xfrm>
          <a:prstGeom prst="line">
            <a:avLst/>
          </a:prstGeom>
          <a:noFill/>
          <a:ln w="9525">
            <a:solidFill>
              <a:srgbClr val="FF3300"/>
            </a:solidFill>
            <a:round/>
            <a:headEnd/>
            <a:tailEnd/>
          </a:ln>
          <a:effectLst/>
        </p:spPr>
        <p:txBody>
          <a:bodyPr>
            <a:prstTxWarp prst="textNoShape">
              <a:avLst/>
            </a:prstTxWarp>
          </a:bodyPr>
          <a:lstStyle/>
          <a:p>
            <a:pPr>
              <a:defRPr/>
            </a:pPr>
            <a:endParaRPr lang="en-US">
              <a:solidFill>
                <a:srgbClr val="000000"/>
              </a:solidFill>
              <a:latin typeface="Times New Roman" pitchFamily="-97" charset="0"/>
            </a:endParaRPr>
          </a:p>
        </p:txBody>
      </p:sp>
      <p:sp>
        <p:nvSpPr>
          <p:cNvPr id="1034" name="AutoShape 10"/>
          <p:cNvSpPr>
            <a:spLocks noChangeArrowheads="1"/>
          </p:cNvSpPr>
          <p:nvPr userDrawn="1"/>
        </p:nvSpPr>
        <p:spPr bwMode="auto">
          <a:xfrm>
            <a:off x="2057400" y="912813"/>
            <a:ext cx="5029200" cy="128587"/>
          </a:xfrm>
          <a:prstGeom prst="parallelogram">
            <a:avLst>
              <a:gd name="adj" fmla="val 977782"/>
            </a:avLst>
          </a:prstGeom>
          <a:solidFill>
            <a:schemeClr val="accent2"/>
          </a:solidFill>
          <a:ln w="9525">
            <a:solidFill>
              <a:schemeClr val="accent2"/>
            </a:solidFill>
            <a:miter lim="800000"/>
            <a:headEnd/>
            <a:tailEnd/>
          </a:ln>
          <a:effectLst/>
        </p:spPr>
        <p:txBody>
          <a:bodyPr wrap="none" anchor="ctr">
            <a:prstTxWarp prst="textNoShape">
              <a:avLst/>
            </a:prstTxWarp>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rtl="0" eaLnBrk="0" fontAlgn="base" hangingPunct="0">
        <a:spcBef>
          <a:spcPct val="0"/>
        </a:spcBef>
        <a:spcAft>
          <a:spcPct val="0"/>
        </a:spcAft>
        <a:defRPr sz="2800" b="1">
          <a:solidFill>
            <a:schemeClr val="tx2"/>
          </a:solidFill>
          <a:latin typeface="+mj-lt"/>
          <a:ea typeface="ＭＳ Ｐゴシック" pitchFamily="-97" charset="-128"/>
          <a:cs typeface="ＭＳ Ｐゴシック" pitchFamily="-97" charset="-128"/>
        </a:defRPr>
      </a:lvl1pPr>
      <a:lvl2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2800" b="1">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2800" b="1">
          <a:solidFill>
            <a:schemeClr val="tx2"/>
          </a:solidFill>
          <a:latin typeface="Arial" pitchFamily="-97" charset="0"/>
        </a:defRPr>
      </a:lvl6pPr>
      <a:lvl7pPr marL="914400" algn="ctr" rtl="0" fontAlgn="base">
        <a:spcBef>
          <a:spcPct val="0"/>
        </a:spcBef>
        <a:spcAft>
          <a:spcPct val="0"/>
        </a:spcAft>
        <a:defRPr sz="2800" b="1">
          <a:solidFill>
            <a:schemeClr val="tx2"/>
          </a:solidFill>
          <a:latin typeface="Arial" pitchFamily="-97" charset="0"/>
        </a:defRPr>
      </a:lvl7pPr>
      <a:lvl8pPr marL="1371600" algn="ctr" rtl="0" fontAlgn="base">
        <a:spcBef>
          <a:spcPct val="0"/>
        </a:spcBef>
        <a:spcAft>
          <a:spcPct val="0"/>
        </a:spcAft>
        <a:defRPr sz="2800" b="1">
          <a:solidFill>
            <a:schemeClr val="tx2"/>
          </a:solidFill>
          <a:latin typeface="Arial" pitchFamily="-97" charset="0"/>
        </a:defRPr>
      </a:lvl8pPr>
      <a:lvl9pPr marL="1828800" algn="ctr" rtl="0" fontAlgn="base">
        <a:spcBef>
          <a:spcPct val="0"/>
        </a:spcBef>
        <a:spcAft>
          <a:spcPct val="0"/>
        </a:spcAft>
        <a:defRPr sz="2800" b="1">
          <a:solidFill>
            <a:schemeClr val="tx2"/>
          </a:solidFill>
          <a:latin typeface="Arial" pitchFamily="-97" charset="0"/>
        </a:defRPr>
      </a:lvl9pPr>
    </p:titleStyle>
    <p:bodyStyle>
      <a:lvl1pPr marL="233363" indent="-233363" algn="l" rtl="0" eaLnBrk="0" fontAlgn="base" hangingPunct="0">
        <a:spcBef>
          <a:spcPct val="20000"/>
        </a:spcBef>
        <a:spcAft>
          <a:spcPct val="0"/>
        </a:spcAft>
        <a:buChar char="•"/>
        <a:defRPr sz="2400">
          <a:solidFill>
            <a:schemeClr val="tx1"/>
          </a:solidFill>
          <a:latin typeface="+mn-lt"/>
          <a:ea typeface="ＭＳ Ｐゴシック" pitchFamily="-97" charset="-128"/>
          <a:cs typeface="ＭＳ Ｐゴシック" pitchFamily="-97" charset="-128"/>
        </a:defRPr>
      </a:lvl1pPr>
      <a:lvl2pPr marL="560388" indent="-212725" algn="l" rtl="0" eaLnBrk="0" fontAlgn="base" hangingPunct="0">
        <a:spcBef>
          <a:spcPct val="20000"/>
        </a:spcBef>
        <a:spcAft>
          <a:spcPct val="0"/>
        </a:spcAft>
        <a:buChar char="–"/>
        <a:defRPr sz="2000">
          <a:solidFill>
            <a:schemeClr val="tx1"/>
          </a:solidFill>
          <a:latin typeface="+mn-lt"/>
          <a:ea typeface="ＭＳ Ｐゴシック" pitchFamily="-97" charset="-128"/>
        </a:defRPr>
      </a:lvl2pPr>
      <a:lvl3pPr marL="911225" indent="-228600" algn="l" rtl="0" eaLnBrk="0" fontAlgn="base" hangingPunct="0">
        <a:spcBef>
          <a:spcPct val="20000"/>
        </a:spcBef>
        <a:spcAft>
          <a:spcPct val="0"/>
        </a:spcAft>
        <a:buChar char="•"/>
        <a:defRPr>
          <a:solidFill>
            <a:schemeClr val="tx1"/>
          </a:solidFill>
          <a:latin typeface="+mn-lt"/>
          <a:ea typeface="ＭＳ Ｐゴシック" pitchFamily="-97" charset="-128"/>
        </a:defRPr>
      </a:lvl3pPr>
      <a:lvl4pPr marL="1257300" indent="-228600" algn="l" rtl="0" eaLnBrk="0" fontAlgn="base" hangingPunct="0">
        <a:spcBef>
          <a:spcPct val="20000"/>
        </a:spcBef>
        <a:spcAft>
          <a:spcPct val="0"/>
        </a:spcAft>
        <a:buChar char="–"/>
        <a:defRPr sz="1600">
          <a:solidFill>
            <a:schemeClr val="tx1"/>
          </a:solidFill>
          <a:latin typeface="+mn-lt"/>
          <a:ea typeface="ＭＳ Ｐゴシック" pitchFamily="-97" charset="-128"/>
        </a:defRPr>
      </a:lvl4pPr>
      <a:lvl5pPr marL="1600200" indent="-228600" algn="l" rtl="0" eaLnBrk="0" fontAlgn="base" hangingPunct="0">
        <a:spcBef>
          <a:spcPct val="20000"/>
        </a:spcBef>
        <a:spcAft>
          <a:spcPct val="0"/>
        </a:spcAft>
        <a:buChar char="»"/>
        <a:defRPr sz="1400">
          <a:solidFill>
            <a:schemeClr val="tx1"/>
          </a:solidFill>
          <a:latin typeface="+mn-lt"/>
          <a:ea typeface="ＭＳ Ｐゴシック" pitchFamily="-97" charset="-128"/>
        </a:defRPr>
      </a:lvl5pPr>
      <a:lvl6pPr marL="2057400" indent="-228600" algn="l" rtl="0" fontAlgn="base">
        <a:spcBef>
          <a:spcPct val="20000"/>
        </a:spcBef>
        <a:spcAft>
          <a:spcPct val="0"/>
        </a:spcAft>
        <a:buChar char="»"/>
        <a:defRPr sz="1400">
          <a:solidFill>
            <a:schemeClr val="tx1"/>
          </a:solidFill>
          <a:latin typeface="+mn-lt"/>
          <a:ea typeface="ＭＳ Ｐゴシック" pitchFamily="-97" charset="-128"/>
        </a:defRPr>
      </a:lvl6pPr>
      <a:lvl7pPr marL="2514600" indent="-228600" algn="l" rtl="0" fontAlgn="base">
        <a:spcBef>
          <a:spcPct val="20000"/>
        </a:spcBef>
        <a:spcAft>
          <a:spcPct val="0"/>
        </a:spcAft>
        <a:buChar char="»"/>
        <a:defRPr sz="1400">
          <a:solidFill>
            <a:schemeClr val="tx1"/>
          </a:solidFill>
          <a:latin typeface="+mn-lt"/>
          <a:ea typeface="ＭＳ Ｐゴシック" pitchFamily="-97" charset="-128"/>
        </a:defRPr>
      </a:lvl7pPr>
      <a:lvl8pPr marL="2971800" indent="-228600" algn="l" rtl="0" fontAlgn="base">
        <a:spcBef>
          <a:spcPct val="20000"/>
        </a:spcBef>
        <a:spcAft>
          <a:spcPct val="0"/>
        </a:spcAft>
        <a:buChar char="»"/>
        <a:defRPr sz="1400">
          <a:solidFill>
            <a:schemeClr val="tx1"/>
          </a:solidFill>
          <a:latin typeface="+mn-lt"/>
          <a:ea typeface="ＭＳ Ｐゴシック" pitchFamily="-97" charset="-128"/>
        </a:defRPr>
      </a:lvl8pPr>
      <a:lvl9pPr marL="3429000" indent="-228600" algn="l" rtl="0" fontAlgn="base">
        <a:spcBef>
          <a:spcPct val="20000"/>
        </a:spcBef>
        <a:spcAft>
          <a:spcPct val="0"/>
        </a:spcAft>
        <a:buChar char="»"/>
        <a:defRPr sz="14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2.jpeg"/><Relationship Id="rId5" Type="http://schemas.openxmlformats.org/officeDocument/2006/relationships/oleObject" Target="../embeddings/oleObject1.bin"/><Relationship Id="rId6" Type="http://schemas.openxmlformats.org/officeDocument/2006/relationships/oleObject" Target="../embeddings/oleObject2.bin"/><Relationship Id="rId7"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6.xml"/><Relationship Id="rId4" Type="http://schemas.openxmlformats.org/officeDocument/2006/relationships/image" Target="../media/image14.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oleObject" Target="../embeddings/oleObject3.bin"/><Relationship Id="rId8"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5.pdf"/><Relationship Id="rId4" Type="http://schemas.openxmlformats.org/officeDocument/2006/relationships/image" Target="../media/image26.png"/><Relationship Id="rId5" Type="http://schemas.openxmlformats.org/officeDocument/2006/relationships/image" Target="../media/image27.pdf"/><Relationship Id="rId6" Type="http://schemas.openxmlformats.org/officeDocument/2006/relationships/image" Target="../media/image28.png"/><Relationship Id="rId7" Type="http://schemas.openxmlformats.org/officeDocument/2006/relationships/image" Target="../media/image29.pdf"/><Relationship Id="rId8" Type="http://schemas.openxmlformats.org/officeDocument/2006/relationships/image" Target="../media/image30.png"/><Relationship Id="rId9"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3" name="Rectangle 42"/>
          <p:cNvSpPr/>
          <p:nvPr/>
        </p:nvSpPr>
        <p:spPr>
          <a:xfrm>
            <a:off x="84138" y="1060450"/>
            <a:ext cx="8567737" cy="1033463"/>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33" name="Rectangle 2"/>
          <p:cNvSpPr>
            <a:spLocks noGrp="1" noChangeArrowheads="1"/>
          </p:cNvSpPr>
          <p:nvPr>
            <p:ph type="title"/>
          </p:nvPr>
        </p:nvSpPr>
        <p:spPr>
          <a:xfrm>
            <a:off x="228600" y="106363"/>
            <a:ext cx="8686800" cy="762000"/>
          </a:xfrm>
        </p:spPr>
        <p:txBody>
          <a:bodyPr/>
          <a:lstStyle/>
          <a:p>
            <a:pPr eaLnBrk="1" hangingPunct="1"/>
            <a:r>
              <a:rPr lang="en-US">
                <a:solidFill>
                  <a:srgbClr val="CC0000"/>
                </a:solidFill>
                <a:ea typeface="ＭＳ Ｐゴシック" charset="-128"/>
                <a:cs typeface="ＭＳ Ｐゴシック" charset="-128"/>
              </a:rPr>
              <a:t>Before Today’s Lecture</a:t>
            </a:r>
            <a:endParaRPr lang="en-US">
              <a:ea typeface="ＭＳ Ｐゴシック" charset="-128"/>
              <a:cs typeface="ＭＳ Ｐゴシック" charset="-128"/>
            </a:endParaRPr>
          </a:p>
        </p:txBody>
      </p:sp>
      <p:sp>
        <p:nvSpPr>
          <p:cNvPr id="22534" name="Rectangle 3"/>
          <p:cNvSpPr>
            <a:spLocks noGrp="1" noChangeArrowheads="1"/>
          </p:cNvSpPr>
          <p:nvPr>
            <p:ph type="body" idx="1"/>
          </p:nvPr>
        </p:nvSpPr>
        <p:spPr>
          <a:xfrm>
            <a:off x="127000" y="1143000"/>
            <a:ext cx="9017000" cy="5486400"/>
          </a:xfrm>
        </p:spPr>
        <p:txBody>
          <a:bodyPr/>
          <a:lstStyle/>
          <a:p>
            <a:pPr eaLnBrk="1" hangingPunct="1"/>
            <a:r>
              <a:rPr lang="en-US" sz="2200">
                <a:solidFill>
                  <a:srgbClr val="CC0000"/>
                </a:solidFill>
                <a:latin typeface="Arial" charset="0"/>
                <a:ea typeface="ＭＳ Ｐゴシック" charset="-128"/>
                <a:cs typeface="ＭＳ Ｐゴシック" charset="-128"/>
              </a:rPr>
              <a:t>Please pick up a diffraction grating from the boxes near the door.</a:t>
            </a:r>
          </a:p>
          <a:p>
            <a:pPr eaLnBrk="1" hangingPunct="1">
              <a:buFontTx/>
              <a:buNone/>
            </a:pPr>
            <a:r>
              <a:rPr lang="en-US" sz="2200">
                <a:solidFill>
                  <a:srgbClr val="CC0000"/>
                </a:solidFill>
                <a:latin typeface="Arial" charset="0"/>
                <a:ea typeface="ＭＳ Ｐゴシック" charset="-128"/>
                <a:cs typeface="ＭＳ Ｐゴシック" charset="-128"/>
              </a:rPr>
              <a:t>   Please put it back at the end of the lecture.</a:t>
            </a:r>
            <a:endParaRPr lang="en-US" sz="2200">
              <a:latin typeface="Arial" charset="0"/>
              <a:ea typeface="ＭＳ Ｐゴシック" charset="-128"/>
              <a:cs typeface="ＭＳ Ｐゴシック" charset="-128"/>
            </a:endParaRPr>
          </a:p>
          <a:p>
            <a:pPr eaLnBrk="1" hangingPunct="1"/>
            <a:endParaRPr lang="en-US" sz="2200">
              <a:latin typeface="Arial" charset="0"/>
              <a:ea typeface="ＭＳ Ｐゴシック" charset="-128"/>
              <a:cs typeface="ＭＳ Ｐゴシック" charset="-128"/>
            </a:endParaRPr>
          </a:p>
          <a:p>
            <a:pPr eaLnBrk="1" hangingPunct="1"/>
            <a:r>
              <a:rPr lang="en-US" sz="2200">
                <a:latin typeface="Arial" charset="0"/>
                <a:ea typeface="ＭＳ Ｐゴシック" charset="-128"/>
                <a:cs typeface="ＭＳ Ｐゴシック" charset="-128"/>
              </a:rPr>
              <a:t>You can practice looking at the demonstration lights.  It is best to hold the slide right up to your eye with the longer dimension horizontal.</a:t>
            </a:r>
          </a:p>
          <a:p>
            <a:pPr eaLnBrk="1" hangingPunct="1"/>
            <a:endParaRPr lang="en-US" sz="2200">
              <a:latin typeface="Arial" charset="0"/>
              <a:ea typeface="ＭＳ Ｐゴシック" charset="-128"/>
              <a:cs typeface="ＭＳ Ｐゴシック" charset="-128"/>
            </a:endParaRPr>
          </a:p>
          <a:p>
            <a:pPr eaLnBrk="1" hangingPunct="1"/>
            <a:r>
              <a:rPr lang="en-US" sz="2200">
                <a:latin typeface="Arial" charset="0"/>
                <a:ea typeface="ＭＳ Ｐゴシック" charset="-128"/>
                <a:cs typeface="ＭＳ Ｐゴシック" charset="-128"/>
              </a:rPr>
              <a:t>Example:</a:t>
            </a:r>
          </a:p>
          <a:p>
            <a:pPr eaLnBrk="1" hangingPunct="1">
              <a:buFontTx/>
              <a:buNone/>
            </a:pPr>
            <a:endParaRPr lang="en-US">
              <a:ea typeface="ＭＳ Ｐゴシック" charset="-128"/>
              <a:cs typeface="ＭＳ Ｐゴシック" charset="-128"/>
            </a:endParaRPr>
          </a:p>
          <a:p>
            <a:pPr eaLnBrk="1" hangingPunct="1"/>
            <a:endParaRPr lang="en-US">
              <a:ea typeface="ＭＳ Ｐゴシック" charset="-128"/>
              <a:cs typeface="ＭＳ Ｐゴシック" charset="-128"/>
            </a:endParaRPr>
          </a:p>
        </p:txBody>
      </p:sp>
      <p:pic>
        <p:nvPicPr>
          <p:cNvPr id="22535" name="Picture 4"/>
          <p:cNvPicPr>
            <a:picLocks noChangeAspect="1" noChangeArrowheads="1"/>
          </p:cNvPicPr>
          <p:nvPr/>
        </p:nvPicPr>
        <p:blipFill>
          <a:blip r:embed="rId4"/>
          <a:srcRect/>
          <a:stretch>
            <a:fillRect/>
          </a:stretch>
        </p:blipFill>
        <p:spPr bwMode="auto">
          <a:xfrm>
            <a:off x="817563" y="4114800"/>
            <a:ext cx="576262" cy="288925"/>
          </a:xfrm>
          <a:prstGeom prst="rect">
            <a:avLst/>
          </a:prstGeom>
          <a:noFill/>
          <a:ln w="9525">
            <a:noFill/>
            <a:miter lim="800000"/>
            <a:headEnd/>
            <a:tailEnd/>
          </a:ln>
        </p:spPr>
      </p:pic>
      <p:graphicFrame>
        <p:nvGraphicFramePr>
          <p:cNvPr id="22530" name="Object 2"/>
          <p:cNvGraphicFramePr>
            <a:graphicFrameLocks noChangeAspect="1"/>
          </p:cNvGraphicFramePr>
          <p:nvPr/>
        </p:nvGraphicFramePr>
        <p:xfrm>
          <a:off x="3676650" y="3676650"/>
          <a:ext cx="325438" cy="584200"/>
        </p:xfrm>
        <a:graphic>
          <a:graphicData uri="http://schemas.openxmlformats.org/presentationml/2006/ole">
            <p:oleObj spid="_x0000_s22530" r:id="rId5" imgW="2489200" imgH="4470400" progId="MS_ClipArt_Gallery">
              <p:embed/>
            </p:oleObj>
          </a:graphicData>
        </a:graphic>
      </p:graphicFrame>
      <p:grpSp>
        <p:nvGrpSpPr>
          <p:cNvPr id="22536" name="Group 6"/>
          <p:cNvGrpSpPr>
            <a:grpSpLocks/>
          </p:cNvGrpSpPr>
          <p:nvPr/>
        </p:nvGrpSpPr>
        <p:grpSpPr bwMode="auto">
          <a:xfrm>
            <a:off x="1546225" y="4195763"/>
            <a:ext cx="701675" cy="325437"/>
            <a:chOff x="974" y="2538"/>
            <a:chExt cx="442" cy="205"/>
          </a:xfrm>
        </p:grpSpPr>
        <p:sp>
          <p:nvSpPr>
            <p:cNvPr id="22570" name="AutoShape 7"/>
            <p:cNvSpPr>
              <a:spLocks noChangeArrowheads="1"/>
            </p:cNvSpPr>
            <p:nvPr/>
          </p:nvSpPr>
          <p:spPr bwMode="auto">
            <a:xfrm rot="-1140735">
              <a:off x="974" y="2538"/>
              <a:ext cx="442" cy="205"/>
            </a:xfrm>
            <a:prstGeom prst="parallelogram">
              <a:avLst>
                <a:gd name="adj" fmla="val 53902"/>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22571" name="AutoShape 8" descr="Dark vertical"/>
            <p:cNvSpPr>
              <a:spLocks noChangeArrowheads="1"/>
            </p:cNvSpPr>
            <p:nvPr/>
          </p:nvSpPr>
          <p:spPr bwMode="auto">
            <a:xfrm rot="-1140735">
              <a:off x="1080" y="2581"/>
              <a:ext cx="248" cy="115"/>
            </a:xfrm>
            <a:prstGeom prst="parallelogram">
              <a:avLst>
                <a:gd name="adj" fmla="val 53913"/>
              </a:avLst>
            </a:prstGeom>
            <a:pattFill prst="dkVert">
              <a:fgClr>
                <a:schemeClr val="folHlink"/>
              </a:fgClr>
              <a:bgClr>
                <a:srgbClr val="FFFFFF"/>
              </a:bgClr>
            </a:pattFill>
            <a:ln w="9525">
              <a:solidFill>
                <a:schemeClr val="tx1"/>
              </a:solidFill>
              <a:miter lim="800000"/>
              <a:headEnd/>
              <a:tailEnd/>
            </a:ln>
          </p:spPr>
          <p:txBody>
            <a:bodyPr wrap="none" anchor="ctr">
              <a:prstTxWarp prst="textNoShape">
                <a:avLst/>
              </a:prstTxWarp>
            </a:bodyPr>
            <a:lstStyle/>
            <a:p>
              <a:endParaRPr lang="en-US"/>
            </a:p>
          </p:txBody>
        </p:sp>
      </p:grpSp>
      <p:sp>
        <p:nvSpPr>
          <p:cNvPr id="22537" name="Line 9"/>
          <p:cNvSpPr>
            <a:spLocks noChangeShapeType="1"/>
          </p:cNvSpPr>
          <p:nvPr/>
        </p:nvSpPr>
        <p:spPr bwMode="auto">
          <a:xfrm rot="21315038" flipV="1">
            <a:off x="1905000" y="3976688"/>
            <a:ext cx="1679575" cy="3095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8" name="Line 10"/>
          <p:cNvSpPr>
            <a:spLocks noChangeShapeType="1"/>
          </p:cNvSpPr>
          <p:nvPr/>
        </p:nvSpPr>
        <p:spPr bwMode="auto">
          <a:xfrm rot="1424157" flipH="1">
            <a:off x="1371600" y="4343400"/>
            <a:ext cx="255588" cy="539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9" name="Text Box 11"/>
          <p:cNvSpPr txBox="1">
            <a:spLocks noChangeArrowheads="1"/>
          </p:cNvSpPr>
          <p:nvPr/>
        </p:nvSpPr>
        <p:spPr bwMode="auto">
          <a:xfrm>
            <a:off x="3973513" y="5254625"/>
            <a:ext cx="3103562" cy="1096963"/>
          </a:xfrm>
          <a:prstGeom prst="rect">
            <a:avLst/>
          </a:prstGeom>
          <a:noFill/>
          <a:ln w="9525">
            <a:noFill/>
            <a:miter lim="800000"/>
            <a:headEnd/>
            <a:tailEnd/>
          </a:ln>
        </p:spPr>
        <p:txBody>
          <a:bodyPr wrap="none">
            <a:prstTxWarp prst="textNoShape">
              <a:avLst/>
            </a:prstTxWarp>
            <a:spAutoFit/>
          </a:bodyPr>
          <a:lstStyle/>
          <a:p>
            <a:r>
              <a:rPr lang="en-US" sz="2200">
                <a:latin typeface="Arial" charset="0"/>
              </a:rPr>
              <a:t>For        you should see</a:t>
            </a:r>
          </a:p>
          <a:p>
            <a:endParaRPr lang="en-US" sz="2200">
              <a:latin typeface="Arial" charset="0"/>
            </a:endParaRPr>
          </a:p>
          <a:p>
            <a:r>
              <a:rPr lang="en-US" sz="2200">
                <a:latin typeface="Arial" charset="0"/>
              </a:rPr>
              <a:t>For	 you should see</a:t>
            </a:r>
            <a:endParaRPr lang="en-US">
              <a:latin typeface="Times" charset="0"/>
            </a:endParaRPr>
          </a:p>
        </p:txBody>
      </p:sp>
      <p:graphicFrame>
        <p:nvGraphicFramePr>
          <p:cNvPr id="22531" name="Object 3"/>
          <p:cNvGraphicFramePr>
            <a:graphicFrameLocks noChangeAspect="1"/>
          </p:cNvGraphicFramePr>
          <p:nvPr/>
        </p:nvGraphicFramePr>
        <p:xfrm>
          <a:off x="4689475" y="5106988"/>
          <a:ext cx="325438" cy="584200"/>
        </p:xfrm>
        <a:graphic>
          <a:graphicData uri="http://schemas.openxmlformats.org/presentationml/2006/ole">
            <p:oleObj spid="_x0000_s22531" r:id="rId6" imgW="2489200" imgH="4470400" progId="MS_ClipArt_Gallery">
              <p:embed/>
            </p:oleObj>
          </a:graphicData>
        </a:graphic>
      </p:graphicFrame>
      <p:sp>
        <p:nvSpPr>
          <p:cNvPr id="22540" name="Rectangle 13"/>
          <p:cNvSpPr>
            <a:spLocks noChangeArrowheads="1"/>
          </p:cNvSpPr>
          <p:nvPr/>
        </p:nvSpPr>
        <p:spPr bwMode="auto">
          <a:xfrm>
            <a:off x="4754563" y="5962650"/>
            <a:ext cx="201612" cy="542925"/>
          </a:xfrm>
          <a:prstGeom prst="rect">
            <a:avLst/>
          </a:prstGeom>
          <a:solidFill>
            <a:srgbClr val="777777"/>
          </a:solidFill>
          <a:ln w="9525">
            <a:solidFill>
              <a:schemeClr val="tx1"/>
            </a:solidFill>
            <a:miter lim="800000"/>
            <a:headEnd/>
            <a:tailEnd/>
          </a:ln>
        </p:spPr>
        <p:txBody>
          <a:bodyPr wrap="none" anchor="ctr">
            <a:prstTxWarp prst="textNoShape">
              <a:avLst/>
            </a:prstTxWarp>
          </a:bodyPr>
          <a:lstStyle/>
          <a:p>
            <a:endParaRPr lang="en-US"/>
          </a:p>
        </p:txBody>
      </p:sp>
      <p:sp>
        <p:nvSpPr>
          <p:cNvPr id="22541" name="Rectangle 14"/>
          <p:cNvSpPr>
            <a:spLocks noChangeArrowheads="1"/>
          </p:cNvSpPr>
          <p:nvPr/>
        </p:nvSpPr>
        <p:spPr bwMode="auto">
          <a:xfrm>
            <a:off x="4832350" y="6008688"/>
            <a:ext cx="46038" cy="468312"/>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pic>
        <p:nvPicPr>
          <p:cNvPr id="22542" name="Picture 15"/>
          <p:cNvPicPr>
            <a:picLocks noChangeAspect="1" noChangeArrowheads="1"/>
          </p:cNvPicPr>
          <p:nvPr/>
        </p:nvPicPr>
        <p:blipFill>
          <a:blip r:embed="rId7"/>
          <a:srcRect/>
          <a:stretch>
            <a:fillRect/>
          </a:stretch>
        </p:blipFill>
        <p:spPr bwMode="auto">
          <a:xfrm>
            <a:off x="7086600" y="5291138"/>
            <a:ext cx="1905000" cy="381000"/>
          </a:xfrm>
          <a:prstGeom prst="rect">
            <a:avLst/>
          </a:prstGeom>
          <a:noFill/>
          <a:ln w="9525">
            <a:noFill/>
            <a:miter lim="800000"/>
            <a:headEnd/>
            <a:tailEnd/>
          </a:ln>
        </p:spPr>
      </p:pic>
      <p:pic>
        <p:nvPicPr>
          <p:cNvPr id="22543" name="Picture 16"/>
          <p:cNvPicPr>
            <a:picLocks noChangeAspect="1" noChangeArrowheads="1"/>
          </p:cNvPicPr>
          <p:nvPr/>
        </p:nvPicPr>
        <p:blipFill>
          <a:blip r:embed="rId7"/>
          <a:srcRect/>
          <a:stretch>
            <a:fillRect/>
          </a:stretch>
        </p:blipFill>
        <p:spPr bwMode="auto">
          <a:xfrm>
            <a:off x="7091363" y="6027738"/>
            <a:ext cx="1905000" cy="381000"/>
          </a:xfrm>
          <a:prstGeom prst="rect">
            <a:avLst/>
          </a:prstGeom>
          <a:noFill/>
          <a:ln w="9525">
            <a:noFill/>
            <a:miter lim="800000"/>
            <a:headEnd/>
            <a:tailEnd/>
          </a:ln>
        </p:spPr>
      </p:pic>
      <p:sp>
        <p:nvSpPr>
          <p:cNvPr id="22544" name="Rectangle 17"/>
          <p:cNvSpPr>
            <a:spLocks noChangeArrowheads="1"/>
          </p:cNvSpPr>
          <p:nvPr/>
        </p:nvSpPr>
        <p:spPr bwMode="auto">
          <a:xfrm>
            <a:off x="7104063" y="6002338"/>
            <a:ext cx="84137"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45" name="Rectangle 18"/>
          <p:cNvSpPr>
            <a:spLocks noChangeArrowheads="1"/>
          </p:cNvSpPr>
          <p:nvPr/>
        </p:nvSpPr>
        <p:spPr bwMode="auto">
          <a:xfrm>
            <a:off x="7205663" y="6002338"/>
            <a:ext cx="84137"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46" name="Rectangle 19"/>
          <p:cNvSpPr>
            <a:spLocks noChangeArrowheads="1"/>
          </p:cNvSpPr>
          <p:nvPr/>
        </p:nvSpPr>
        <p:spPr bwMode="auto">
          <a:xfrm>
            <a:off x="7297738" y="6002338"/>
            <a:ext cx="84137"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47" name="Rectangle 20"/>
          <p:cNvSpPr>
            <a:spLocks noChangeArrowheads="1"/>
          </p:cNvSpPr>
          <p:nvPr/>
        </p:nvSpPr>
        <p:spPr bwMode="auto">
          <a:xfrm>
            <a:off x="7399338" y="6002338"/>
            <a:ext cx="84137"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48" name="Rectangle 21"/>
          <p:cNvSpPr>
            <a:spLocks noChangeArrowheads="1"/>
          </p:cNvSpPr>
          <p:nvPr/>
        </p:nvSpPr>
        <p:spPr bwMode="auto">
          <a:xfrm>
            <a:off x="7478713" y="6002338"/>
            <a:ext cx="84137"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49" name="Rectangle 22"/>
          <p:cNvSpPr>
            <a:spLocks noChangeArrowheads="1"/>
          </p:cNvSpPr>
          <p:nvPr/>
        </p:nvSpPr>
        <p:spPr bwMode="auto">
          <a:xfrm>
            <a:off x="7542213" y="6002338"/>
            <a:ext cx="84137"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0" name="Rectangle 23"/>
          <p:cNvSpPr>
            <a:spLocks noChangeArrowheads="1"/>
          </p:cNvSpPr>
          <p:nvPr/>
        </p:nvSpPr>
        <p:spPr bwMode="auto">
          <a:xfrm>
            <a:off x="7640638" y="6002338"/>
            <a:ext cx="84137"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1" name="Rectangle 24"/>
          <p:cNvSpPr>
            <a:spLocks noChangeArrowheads="1"/>
          </p:cNvSpPr>
          <p:nvPr/>
        </p:nvSpPr>
        <p:spPr bwMode="auto">
          <a:xfrm>
            <a:off x="8431213"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2" name="Rectangle 25"/>
          <p:cNvSpPr>
            <a:spLocks noChangeArrowheads="1"/>
          </p:cNvSpPr>
          <p:nvPr/>
        </p:nvSpPr>
        <p:spPr bwMode="auto">
          <a:xfrm>
            <a:off x="8523288" y="6002338"/>
            <a:ext cx="19050"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3" name="Rectangle 26"/>
          <p:cNvSpPr>
            <a:spLocks noChangeArrowheads="1"/>
          </p:cNvSpPr>
          <p:nvPr/>
        </p:nvSpPr>
        <p:spPr bwMode="auto">
          <a:xfrm>
            <a:off x="8615363" y="6002338"/>
            <a:ext cx="84137"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4" name="Rectangle 27"/>
          <p:cNvSpPr>
            <a:spLocks noChangeArrowheads="1"/>
          </p:cNvSpPr>
          <p:nvPr/>
        </p:nvSpPr>
        <p:spPr bwMode="auto">
          <a:xfrm>
            <a:off x="8561388" y="6002338"/>
            <a:ext cx="19050"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5" name="Rectangle 28"/>
          <p:cNvSpPr>
            <a:spLocks noChangeArrowheads="1"/>
          </p:cNvSpPr>
          <p:nvPr/>
        </p:nvSpPr>
        <p:spPr bwMode="auto">
          <a:xfrm>
            <a:off x="8577263" y="6002338"/>
            <a:ext cx="19050"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6" name="Rectangle 29"/>
          <p:cNvSpPr>
            <a:spLocks noChangeArrowheads="1"/>
          </p:cNvSpPr>
          <p:nvPr/>
        </p:nvSpPr>
        <p:spPr bwMode="auto">
          <a:xfrm>
            <a:off x="8716963" y="6002338"/>
            <a:ext cx="19050"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7" name="Rectangle 30"/>
          <p:cNvSpPr>
            <a:spLocks noChangeArrowheads="1"/>
          </p:cNvSpPr>
          <p:nvPr/>
        </p:nvSpPr>
        <p:spPr bwMode="auto">
          <a:xfrm>
            <a:off x="8755063" y="6002338"/>
            <a:ext cx="19050"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8" name="Rectangle 31"/>
          <p:cNvSpPr>
            <a:spLocks noChangeArrowheads="1"/>
          </p:cNvSpPr>
          <p:nvPr/>
        </p:nvSpPr>
        <p:spPr bwMode="auto">
          <a:xfrm>
            <a:off x="8793163" y="6002338"/>
            <a:ext cx="19050"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59" name="Rectangle 32"/>
          <p:cNvSpPr>
            <a:spLocks noChangeArrowheads="1"/>
          </p:cNvSpPr>
          <p:nvPr/>
        </p:nvSpPr>
        <p:spPr bwMode="auto">
          <a:xfrm>
            <a:off x="8831263"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0" name="Rectangle 33"/>
          <p:cNvSpPr>
            <a:spLocks noChangeArrowheads="1"/>
          </p:cNvSpPr>
          <p:nvPr/>
        </p:nvSpPr>
        <p:spPr bwMode="auto">
          <a:xfrm>
            <a:off x="8923338"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1" name="Rectangle 34"/>
          <p:cNvSpPr>
            <a:spLocks noChangeArrowheads="1"/>
          </p:cNvSpPr>
          <p:nvPr/>
        </p:nvSpPr>
        <p:spPr bwMode="auto">
          <a:xfrm>
            <a:off x="8339138"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2" name="Rectangle 35"/>
          <p:cNvSpPr>
            <a:spLocks noChangeArrowheads="1"/>
          </p:cNvSpPr>
          <p:nvPr/>
        </p:nvSpPr>
        <p:spPr bwMode="auto">
          <a:xfrm>
            <a:off x="8272463"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3" name="Rectangle 36"/>
          <p:cNvSpPr>
            <a:spLocks noChangeArrowheads="1"/>
          </p:cNvSpPr>
          <p:nvPr/>
        </p:nvSpPr>
        <p:spPr bwMode="auto">
          <a:xfrm>
            <a:off x="8218488"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4" name="Rectangle 37"/>
          <p:cNvSpPr>
            <a:spLocks noChangeArrowheads="1"/>
          </p:cNvSpPr>
          <p:nvPr/>
        </p:nvSpPr>
        <p:spPr bwMode="auto">
          <a:xfrm>
            <a:off x="8129588"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5" name="Rectangle 38"/>
          <p:cNvSpPr>
            <a:spLocks noChangeArrowheads="1"/>
          </p:cNvSpPr>
          <p:nvPr/>
        </p:nvSpPr>
        <p:spPr bwMode="auto">
          <a:xfrm>
            <a:off x="8040688"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6" name="Rectangle 39"/>
          <p:cNvSpPr>
            <a:spLocks noChangeArrowheads="1"/>
          </p:cNvSpPr>
          <p:nvPr/>
        </p:nvSpPr>
        <p:spPr bwMode="auto">
          <a:xfrm>
            <a:off x="7948613"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7" name="Rectangle 40"/>
          <p:cNvSpPr>
            <a:spLocks noChangeArrowheads="1"/>
          </p:cNvSpPr>
          <p:nvPr/>
        </p:nvSpPr>
        <p:spPr bwMode="auto">
          <a:xfrm>
            <a:off x="7875588"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8" name="Rectangle 41"/>
          <p:cNvSpPr>
            <a:spLocks noChangeArrowheads="1"/>
          </p:cNvSpPr>
          <p:nvPr/>
        </p:nvSpPr>
        <p:spPr bwMode="auto">
          <a:xfrm>
            <a:off x="7818438"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22569" name="Rectangle 42"/>
          <p:cNvSpPr>
            <a:spLocks noChangeArrowheads="1"/>
          </p:cNvSpPr>
          <p:nvPr/>
        </p:nvSpPr>
        <p:spPr bwMode="auto">
          <a:xfrm>
            <a:off x="7729538" y="6002338"/>
            <a:ext cx="74612" cy="431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1027"/>
          <p:cNvSpPr>
            <a:spLocks noGrp="1" noChangeArrowheads="1"/>
          </p:cNvSpPr>
          <p:nvPr>
            <p:ph type="body" idx="1"/>
          </p:nvPr>
        </p:nvSpPr>
        <p:spPr>
          <a:xfrm>
            <a:off x="142875" y="1143000"/>
            <a:ext cx="8782050" cy="5715000"/>
          </a:xfrm>
        </p:spPr>
        <p:txBody>
          <a:bodyPr/>
          <a:lstStyle/>
          <a:p>
            <a:pPr eaLnBrk="1" hangingPunct="1">
              <a:buFontTx/>
              <a:buNone/>
            </a:pPr>
            <a:r>
              <a:rPr lang="en-US" sz="2000">
                <a:ea typeface="ＭＳ Ｐゴシック" charset="-128"/>
                <a:cs typeface="ＭＳ Ｐゴシック" charset="-128"/>
              </a:rPr>
              <a:t>Suppose that we could make a hydrogen atom bigger by a factor of 10</a:t>
            </a:r>
            <a:r>
              <a:rPr lang="en-US" sz="2000" b="1" baseline="30000">
                <a:ea typeface="ＭＳ Ｐゴシック" charset="-128"/>
                <a:cs typeface="ＭＳ Ｐゴシック" charset="-128"/>
              </a:rPr>
              <a:t>12</a:t>
            </a:r>
            <a:r>
              <a:rPr lang="en-US" sz="2000">
                <a:ea typeface="ＭＳ Ｐゴシック" charset="-128"/>
                <a:cs typeface="ＭＳ Ｐゴシック" charset="-128"/>
              </a:rPr>
              <a:t>.</a:t>
            </a:r>
          </a:p>
          <a:p>
            <a:pPr eaLnBrk="1" hangingPunct="1">
              <a:buFontTx/>
              <a:buNone/>
            </a:pPr>
            <a:r>
              <a:rPr lang="en-US" sz="2000">
                <a:ea typeface="ＭＳ Ｐゴシック" charset="-128"/>
                <a:cs typeface="ＭＳ Ｐゴシック" charset="-128"/>
              </a:rPr>
              <a:t>The mass is still less than 2 x 10</a:t>
            </a:r>
            <a:r>
              <a:rPr lang="en-US" sz="2000" b="1" baseline="30000">
                <a:ea typeface="ＭＳ Ｐゴシック" charset="-128"/>
                <a:cs typeface="ＭＳ Ｐゴシック" charset="-128"/>
              </a:rPr>
              <a:t>-15 </a:t>
            </a:r>
            <a:r>
              <a:rPr lang="en-US" sz="2000">
                <a:ea typeface="ＭＳ Ｐゴシック" charset="-128"/>
                <a:cs typeface="ＭＳ Ｐゴシック" charset="-128"/>
              </a:rPr>
              <a:t>kg.  We would have to multiply by another factor of 10</a:t>
            </a:r>
            <a:r>
              <a:rPr lang="en-US" sz="2000" b="1" baseline="30000">
                <a:ea typeface="ＭＳ Ｐゴシック" charset="-128"/>
                <a:cs typeface="ＭＳ Ｐゴシック" charset="-128"/>
              </a:rPr>
              <a:t>12  </a:t>
            </a:r>
            <a:r>
              <a:rPr lang="en-US" sz="2000">
                <a:ea typeface="ＭＳ Ｐゴシック" charset="-128"/>
                <a:cs typeface="ＭＳ Ｐゴシック" charset="-128"/>
              </a:rPr>
              <a:t>to get a mass that we could imagine.</a:t>
            </a:r>
            <a:endParaRPr lang="en-US" baseline="30000">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algn="ctr" eaLnBrk="1" hangingPunct="1">
              <a:buFontTx/>
              <a:buNone/>
            </a:pPr>
            <a:endParaRPr lang="en-US" sz="2000">
              <a:ea typeface="ＭＳ Ｐゴシック" charset="-128"/>
              <a:cs typeface="ＭＳ Ｐゴシック" charset="-128"/>
            </a:endParaRPr>
          </a:p>
          <a:p>
            <a:pPr eaLnBrk="1" hangingPunct="1">
              <a:buFontTx/>
              <a:buNone/>
            </a:pPr>
            <a:endParaRPr lang="en-US" sz="1200" b="1">
              <a:ea typeface="ＭＳ Ｐゴシック" charset="-128"/>
              <a:cs typeface="ＭＳ Ｐゴシック" charset="-128"/>
            </a:endParaRPr>
          </a:p>
          <a:p>
            <a:pPr eaLnBrk="1" hangingPunct="1">
              <a:buFontTx/>
              <a:buNone/>
            </a:pPr>
            <a:r>
              <a:rPr lang="en-US" sz="2000" b="1">
                <a:solidFill>
                  <a:srgbClr val="000099"/>
                </a:solidFill>
                <a:ea typeface="ＭＳ Ｐゴシック" charset="-128"/>
                <a:cs typeface="ＭＳ Ｐゴシック" charset="-128"/>
              </a:rPr>
              <a:t>It takes an enormous number of atoms to make something macroscopic.           A grain of table salt contains more than 10</a:t>
            </a:r>
            <a:r>
              <a:rPr lang="en-US" sz="2000" b="1" baseline="30000">
                <a:solidFill>
                  <a:srgbClr val="000099"/>
                </a:solidFill>
                <a:ea typeface="ＭＳ Ｐゴシック" charset="-128"/>
                <a:cs typeface="ＭＳ Ｐゴシック" charset="-128"/>
              </a:rPr>
              <a:t>18</a:t>
            </a:r>
            <a:r>
              <a:rPr lang="en-US" sz="2000" b="1">
                <a:solidFill>
                  <a:srgbClr val="000099"/>
                </a:solidFill>
                <a:ea typeface="ＭＳ Ｐゴシック" charset="-128"/>
                <a:cs typeface="ＭＳ Ｐゴシック" charset="-128"/>
              </a:rPr>
              <a:t> atoms — enough to give a billion atoms to every person on Earth.</a:t>
            </a:r>
            <a:endParaRPr lang="en-US">
              <a:solidFill>
                <a:schemeClr val="accent2"/>
              </a:solidFill>
              <a:ea typeface="ＭＳ Ｐゴシック" charset="-128"/>
              <a:cs typeface="ＭＳ Ｐゴシック" charset="-128"/>
            </a:endParaRPr>
          </a:p>
        </p:txBody>
      </p:sp>
      <p:grpSp>
        <p:nvGrpSpPr>
          <p:cNvPr id="43011" name="Group 1028"/>
          <p:cNvGrpSpPr>
            <a:grpSpLocks/>
          </p:cNvGrpSpPr>
          <p:nvPr/>
        </p:nvGrpSpPr>
        <p:grpSpPr bwMode="auto">
          <a:xfrm>
            <a:off x="2678113" y="2176463"/>
            <a:ext cx="3794125" cy="3794125"/>
            <a:chOff x="1687" y="1311"/>
            <a:chExt cx="2390" cy="2390"/>
          </a:xfrm>
        </p:grpSpPr>
        <p:sp>
          <p:nvSpPr>
            <p:cNvPr id="43030" name="Rectangle 1029"/>
            <p:cNvSpPr>
              <a:spLocks noChangeArrowheads="1"/>
            </p:cNvSpPr>
            <p:nvPr/>
          </p:nvSpPr>
          <p:spPr bwMode="auto">
            <a:xfrm>
              <a:off x="2641" y="2383"/>
              <a:ext cx="481" cy="24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3031" name="Rectangle 1030"/>
            <p:cNvSpPr>
              <a:spLocks noChangeArrowheads="1"/>
            </p:cNvSpPr>
            <p:nvPr/>
          </p:nvSpPr>
          <p:spPr bwMode="auto">
            <a:xfrm>
              <a:off x="2642" y="2383"/>
              <a:ext cx="56" cy="246"/>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3032" name="Rectangle 1031"/>
            <p:cNvSpPr>
              <a:spLocks noChangeArrowheads="1"/>
            </p:cNvSpPr>
            <p:nvPr/>
          </p:nvSpPr>
          <p:spPr bwMode="auto">
            <a:xfrm>
              <a:off x="3063" y="2383"/>
              <a:ext cx="56" cy="246"/>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3033" name="Oval 1032"/>
            <p:cNvSpPr>
              <a:spLocks noChangeAspect="1" noChangeArrowheads="1"/>
            </p:cNvSpPr>
            <p:nvPr/>
          </p:nvSpPr>
          <p:spPr bwMode="auto">
            <a:xfrm>
              <a:off x="2642" y="2266"/>
              <a:ext cx="480" cy="48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3034" name="Oval 1033"/>
            <p:cNvSpPr>
              <a:spLocks noChangeAspect="1" noChangeArrowheads="1"/>
            </p:cNvSpPr>
            <p:nvPr/>
          </p:nvSpPr>
          <p:spPr bwMode="auto">
            <a:xfrm>
              <a:off x="1687" y="1311"/>
              <a:ext cx="2390" cy="239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43012" name="Group 1034"/>
          <p:cNvGrpSpPr>
            <a:grpSpLocks/>
          </p:cNvGrpSpPr>
          <p:nvPr/>
        </p:nvGrpSpPr>
        <p:grpSpPr bwMode="auto">
          <a:xfrm>
            <a:off x="4343400" y="3875088"/>
            <a:ext cx="463550" cy="401637"/>
            <a:chOff x="2736" y="2381"/>
            <a:chExt cx="292" cy="253"/>
          </a:xfrm>
        </p:grpSpPr>
        <p:sp>
          <p:nvSpPr>
            <p:cNvPr id="43019" name="Line 1035"/>
            <p:cNvSpPr>
              <a:spLocks noChangeShapeType="1"/>
            </p:cNvSpPr>
            <p:nvPr/>
          </p:nvSpPr>
          <p:spPr bwMode="auto">
            <a:xfrm>
              <a:off x="2911"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0" name="Line 1036"/>
            <p:cNvSpPr>
              <a:spLocks noChangeShapeType="1"/>
            </p:cNvSpPr>
            <p:nvPr/>
          </p:nvSpPr>
          <p:spPr bwMode="auto">
            <a:xfrm>
              <a:off x="2940"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1" name="Line 1037"/>
            <p:cNvSpPr>
              <a:spLocks noChangeShapeType="1"/>
            </p:cNvSpPr>
            <p:nvPr/>
          </p:nvSpPr>
          <p:spPr bwMode="auto">
            <a:xfrm>
              <a:off x="2969"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2" name="Line 1038"/>
            <p:cNvSpPr>
              <a:spLocks noChangeShapeType="1"/>
            </p:cNvSpPr>
            <p:nvPr/>
          </p:nvSpPr>
          <p:spPr bwMode="auto">
            <a:xfrm>
              <a:off x="2998" y="2381"/>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3" name="Line 1039"/>
            <p:cNvSpPr>
              <a:spLocks noChangeShapeType="1"/>
            </p:cNvSpPr>
            <p:nvPr/>
          </p:nvSpPr>
          <p:spPr bwMode="auto">
            <a:xfrm>
              <a:off x="3028" y="2381"/>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4" name="Line 1040"/>
            <p:cNvSpPr>
              <a:spLocks noChangeShapeType="1"/>
            </p:cNvSpPr>
            <p:nvPr/>
          </p:nvSpPr>
          <p:spPr bwMode="auto">
            <a:xfrm>
              <a:off x="2736"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5" name="Line 1041"/>
            <p:cNvSpPr>
              <a:spLocks noChangeShapeType="1"/>
            </p:cNvSpPr>
            <p:nvPr/>
          </p:nvSpPr>
          <p:spPr bwMode="auto">
            <a:xfrm>
              <a:off x="2765"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6" name="Line 1042"/>
            <p:cNvSpPr>
              <a:spLocks noChangeShapeType="1"/>
            </p:cNvSpPr>
            <p:nvPr/>
          </p:nvSpPr>
          <p:spPr bwMode="auto">
            <a:xfrm>
              <a:off x="2794"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7" name="Line 1043"/>
            <p:cNvSpPr>
              <a:spLocks noChangeShapeType="1"/>
            </p:cNvSpPr>
            <p:nvPr/>
          </p:nvSpPr>
          <p:spPr bwMode="auto">
            <a:xfrm>
              <a:off x="2823"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8" name="Line 1044"/>
            <p:cNvSpPr>
              <a:spLocks noChangeShapeType="1"/>
            </p:cNvSpPr>
            <p:nvPr/>
          </p:nvSpPr>
          <p:spPr bwMode="auto">
            <a:xfrm>
              <a:off x="2852" y="2381"/>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3029" name="Line 1045"/>
            <p:cNvSpPr>
              <a:spLocks noChangeShapeType="1"/>
            </p:cNvSpPr>
            <p:nvPr/>
          </p:nvSpPr>
          <p:spPr bwMode="auto">
            <a:xfrm>
              <a:off x="2882" y="2381"/>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43013" name="Rectangle 1046"/>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A Scale Model of the Hydrogen Atom</a:t>
            </a:r>
          </a:p>
        </p:txBody>
      </p:sp>
      <p:sp>
        <p:nvSpPr>
          <p:cNvPr id="43014" name="Oval 1047"/>
          <p:cNvSpPr>
            <a:spLocks noChangeArrowheads="1"/>
          </p:cNvSpPr>
          <p:nvPr/>
        </p:nvSpPr>
        <p:spPr bwMode="auto">
          <a:xfrm>
            <a:off x="4565650" y="4076700"/>
            <a:ext cx="19050" cy="1905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3015" name="Line 1048"/>
          <p:cNvSpPr>
            <a:spLocks noChangeShapeType="1"/>
          </p:cNvSpPr>
          <p:nvPr/>
        </p:nvSpPr>
        <p:spPr bwMode="auto">
          <a:xfrm flipH="1" flipV="1">
            <a:off x="4613275" y="4171950"/>
            <a:ext cx="200025" cy="457200"/>
          </a:xfrm>
          <a:prstGeom prst="line">
            <a:avLst/>
          </a:prstGeom>
          <a:noFill/>
          <a:ln w="9525">
            <a:solidFill>
              <a:srgbClr val="FF3300"/>
            </a:solidFill>
            <a:round/>
            <a:headEnd/>
            <a:tailEnd type="triangle" w="med" len="med"/>
          </a:ln>
        </p:spPr>
        <p:txBody>
          <a:bodyPr wrap="none" anchor="ctr">
            <a:prstTxWarp prst="textNoShape">
              <a:avLst/>
            </a:prstTxWarp>
          </a:bodyPr>
          <a:lstStyle/>
          <a:p>
            <a:endParaRPr lang="en-US"/>
          </a:p>
        </p:txBody>
      </p:sp>
      <p:sp>
        <p:nvSpPr>
          <p:cNvPr id="43016" name="Text Box 1049"/>
          <p:cNvSpPr txBox="1">
            <a:spLocks noChangeArrowheads="1"/>
          </p:cNvSpPr>
          <p:nvPr/>
        </p:nvSpPr>
        <p:spPr bwMode="auto">
          <a:xfrm>
            <a:off x="4273550" y="4548188"/>
            <a:ext cx="1127125" cy="336550"/>
          </a:xfrm>
          <a:prstGeom prst="rect">
            <a:avLst/>
          </a:prstGeom>
          <a:noFill/>
          <a:ln w="9525">
            <a:noFill/>
            <a:miter lim="800000"/>
            <a:headEnd/>
            <a:tailEnd/>
          </a:ln>
        </p:spPr>
        <p:txBody>
          <a:bodyPr wrap="none">
            <a:prstTxWarp prst="textNoShape">
              <a:avLst/>
            </a:prstTxWarp>
            <a:spAutoFit/>
          </a:bodyPr>
          <a:lstStyle/>
          <a:p>
            <a:pPr algn="ctr"/>
            <a:r>
              <a:rPr lang="en-US" sz="1600">
                <a:latin typeface="Times" charset="0"/>
              </a:rPr>
              <a:t>Grape Seed</a:t>
            </a:r>
            <a:endParaRPr lang="en-US">
              <a:latin typeface="Times" charset="0"/>
            </a:endParaRPr>
          </a:p>
        </p:txBody>
      </p:sp>
      <p:sp>
        <p:nvSpPr>
          <p:cNvPr id="43017" name="Text Box 1050"/>
          <p:cNvSpPr txBox="1">
            <a:spLocks noChangeArrowheads="1"/>
          </p:cNvSpPr>
          <p:nvPr/>
        </p:nvSpPr>
        <p:spPr bwMode="auto">
          <a:xfrm>
            <a:off x="4057650" y="3360738"/>
            <a:ext cx="1036638" cy="336550"/>
          </a:xfrm>
          <a:prstGeom prst="rect">
            <a:avLst/>
          </a:prstGeom>
          <a:noFill/>
          <a:ln w="9525">
            <a:noFill/>
            <a:miter lim="800000"/>
            <a:headEnd/>
            <a:tailEnd/>
          </a:ln>
        </p:spPr>
        <p:txBody>
          <a:bodyPr wrap="none">
            <a:prstTxWarp prst="textNoShape">
              <a:avLst/>
            </a:prstTxWarp>
            <a:spAutoFit/>
          </a:bodyPr>
          <a:lstStyle/>
          <a:p>
            <a:pPr algn="ctr"/>
            <a:r>
              <a:rPr lang="en-US" sz="1600">
                <a:latin typeface="Times" charset="0"/>
              </a:rPr>
              <a:t>First Orbit</a:t>
            </a:r>
            <a:endParaRPr lang="en-US">
              <a:latin typeface="Times" charset="0"/>
            </a:endParaRPr>
          </a:p>
        </p:txBody>
      </p:sp>
      <p:sp>
        <p:nvSpPr>
          <p:cNvPr id="43018" name="Text Box 1051"/>
          <p:cNvSpPr txBox="1">
            <a:spLocks noChangeArrowheads="1"/>
          </p:cNvSpPr>
          <p:nvPr/>
        </p:nvSpPr>
        <p:spPr bwMode="auto">
          <a:xfrm>
            <a:off x="5711825" y="3641725"/>
            <a:ext cx="1312863" cy="336550"/>
          </a:xfrm>
          <a:prstGeom prst="rect">
            <a:avLst/>
          </a:prstGeom>
          <a:noFill/>
          <a:ln w="9525">
            <a:noFill/>
            <a:miter lim="800000"/>
            <a:headEnd/>
            <a:tailEnd/>
          </a:ln>
        </p:spPr>
        <p:txBody>
          <a:bodyPr wrap="none">
            <a:prstTxWarp prst="textNoShape">
              <a:avLst/>
            </a:prstTxWarp>
            <a:spAutoFit/>
          </a:bodyPr>
          <a:lstStyle/>
          <a:p>
            <a:pPr algn="ctr"/>
            <a:r>
              <a:rPr lang="en-US" sz="1600">
                <a:latin typeface="Times" charset="0"/>
              </a:rPr>
              <a:t>Second  Orbit</a:t>
            </a:r>
            <a:endParaRPr lang="en-US">
              <a:latin typeface="Times"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166688" y="738188"/>
            <a:ext cx="8977312" cy="5715000"/>
          </a:xfrm>
        </p:spPr>
        <p:txBody>
          <a:bodyPr/>
          <a:lstStyle/>
          <a:p>
            <a:pPr eaLnBrk="1" hangingPunct="1">
              <a:lnSpc>
                <a:spcPct val="90000"/>
              </a:lnSpc>
              <a:buFontTx/>
              <a:buNone/>
            </a:pPr>
            <a:endParaRPr lang="en-US" sz="300">
              <a:ea typeface="ＭＳ Ｐゴシック" charset="-128"/>
              <a:cs typeface="ＭＳ Ｐゴシック" charset="-128"/>
            </a:endParaRPr>
          </a:p>
          <a:p>
            <a:pPr eaLnBrk="1" hangingPunct="1">
              <a:lnSpc>
                <a:spcPct val="90000"/>
              </a:lnSpc>
              <a:buFontTx/>
              <a:buNone/>
            </a:pPr>
            <a:r>
              <a:rPr lang="en-US" sz="1700">
                <a:latin typeface="Arial" charset="0"/>
                <a:ea typeface="Arial" charset="0"/>
                <a:cs typeface="Arial" charset="0"/>
              </a:rPr>
              <a:t>Democritus suggested that matter is composed of tiny objects called atoms.  Chemists showed that there are about 90 kinds of atoms, each with different chemical properties.</a:t>
            </a:r>
          </a:p>
          <a:p>
            <a:pPr eaLnBrk="1" hangingPunct="1">
              <a:lnSpc>
                <a:spcPct val="90000"/>
              </a:lnSpc>
              <a:buFontTx/>
              <a:buNone/>
            </a:pPr>
            <a:endParaRPr lang="en-US" sz="1400">
              <a:latin typeface="Arial" charset="0"/>
              <a:ea typeface="Arial" charset="0"/>
              <a:cs typeface="Arial" charset="0"/>
            </a:endParaRPr>
          </a:p>
          <a:p>
            <a:pPr eaLnBrk="1" hangingPunct="1">
              <a:lnSpc>
                <a:spcPct val="90000"/>
              </a:lnSpc>
              <a:buFontTx/>
              <a:buNone/>
            </a:pPr>
            <a:r>
              <a:rPr lang="en-US" sz="1700">
                <a:latin typeface="Arial" charset="0"/>
                <a:ea typeface="Arial" charset="0"/>
                <a:cs typeface="Arial" charset="0"/>
              </a:rPr>
              <a:t>Rutherford bombarded a thin gold foil with helium nuclei (called </a:t>
            </a:r>
            <a:r>
              <a:rPr lang="en-US" sz="1700">
                <a:latin typeface="Arial" charset="0"/>
                <a:ea typeface="Arial" charset="0"/>
                <a:cs typeface="Arial" charset="0"/>
                <a:sym typeface="Symbol" charset="2"/>
              </a:rPr>
              <a:t>-particles).  Helium nuclei contain 2 protons and so are positively charged.  Gold nuclei contain 79 protons and also are positively charged.  So helium nuclei and gold nuclei </a:t>
            </a:r>
            <a:r>
              <a:rPr lang="en-US" sz="1700" u="sng">
                <a:latin typeface="Arial" charset="0"/>
                <a:ea typeface="Arial" charset="0"/>
                <a:cs typeface="Arial" charset="0"/>
                <a:sym typeface="Symbol" charset="2"/>
              </a:rPr>
              <a:t>repel each other</a:t>
            </a:r>
            <a:r>
              <a:rPr lang="en-US" sz="1700">
                <a:latin typeface="Arial" charset="0"/>
                <a:ea typeface="Arial" charset="0"/>
                <a:cs typeface="Arial" charset="0"/>
                <a:sym typeface="Symbol" charset="2"/>
              </a:rPr>
              <a:t>.  Result:</a:t>
            </a:r>
          </a:p>
          <a:p>
            <a:pPr eaLnBrk="1" hangingPunct="1">
              <a:lnSpc>
                <a:spcPct val="90000"/>
              </a:lnSpc>
              <a:buFontTx/>
              <a:buNone/>
            </a:pPr>
            <a:endParaRPr lang="en-US" sz="1400">
              <a:latin typeface="Arial" charset="0"/>
              <a:ea typeface="Arial" charset="0"/>
              <a:cs typeface="Arial" charset="0"/>
              <a:sym typeface="Symbol" charset="2"/>
            </a:endParaRPr>
          </a:p>
          <a:p>
            <a:pPr eaLnBrk="1" hangingPunct="1">
              <a:lnSpc>
                <a:spcPct val="90000"/>
              </a:lnSpc>
              <a:spcBef>
                <a:spcPct val="0"/>
              </a:spcBef>
              <a:buFontTx/>
              <a:buNone/>
            </a:pPr>
            <a:r>
              <a:rPr lang="en-US" sz="1700">
                <a:latin typeface="Arial" charset="0"/>
                <a:ea typeface="Arial" charset="0"/>
                <a:cs typeface="Arial" charset="0"/>
                <a:sym typeface="Symbol" charset="2"/>
              </a:rPr>
              <a:t>Most He nuclei went through the foil, but a few bounced off at large angles.  This showed  </a:t>
            </a:r>
          </a:p>
          <a:p>
            <a:pPr eaLnBrk="1" hangingPunct="1">
              <a:lnSpc>
                <a:spcPct val="90000"/>
              </a:lnSpc>
              <a:spcBef>
                <a:spcPct val="0"/>
              </a:spcBef>
              <a:buFontTx/>
              <a:buNone/>
            </a:pPr>
            <a:r>
              <a:rPr lang="en-US" sz="1700">
                <a:latin typeface="Arial" charset="0"/>
                <a:ea typeface="Arial" charset="0"/>
                <a:cs typeface="Arial" charset="0"/>
                <a:sym typeface="Symbol" charset="2"/>
              </a:rPr>
              <a:t>    that a gold atom is made of a </a:t>
            </a:r>
            <a:r>
              <a:rPr lang="en-US" sz="1700" u="sng">
                <a:latin typeface="Arial" charset="0"/>
                <a:ea typeface="Arial" charset="0"/>
                <a:cs typeface="Arial" charset="0"/>
                <a:sym typeface="Symbol" charset="2"/>
              </a:rPr>
              <a:t>tiny, heavy lump</a:t>
            </a:r>
            <a:r>
              <a:rPr lang="en-US" sz="1700">
                <a:latin typeface="Arial" charset="0"/>
                <a:ea typeface="Arial" charset="0"/>
                <a:cs typeface="Arial" charset="0"/>
                <a:sym typeface="Symbol" charset="2"/>
              </a:rPr>
              <a:t> of positively charged matter</a:t>
            </a:r>
            <a:r>
              <a:rPr lang="en-US" sz="800">
                <a:latin typeface="Arial" charset="0"/>
                <a:ea typeface="Arial" charset="0"/>
                <a:cs typeface="Arial" charset="0"/>
                <a:sym typeface="Symbol" charset="2"/>
              </a:rPr>
              <a:t> </a:t>
            </a:r>
            <a:r>
              <a:rPr lang="en-US" sz="1700">
                <a:latin typeface="Arial" charset="0"/>
                <a:ea typeface="Arial" charset="0"/>
                <a:cs typeface="Arial" charset="0"/>
                <a:sym typeface="Symbol" charset="2"/>
              </a:rPr>
              <a:t>– the nucleus–</a:t>
            </a:r>
          </a:p>
          <a:p>
            <a:pPr eaLnBrk="1" hangingPunct="1">
              <a:lnSpc>
                <a:spcPct val="90000"/>
              </a:lnSpc>
              <a:spcBef>
                <a:spcPct val="0"/>
              </a:spcBef>
              <a:buFontTx/>
              <a:buNone/>
            </a:pPr>
            <a:r>
              <a:rPr lang="en-US" sz="1700">
                <a:latin typeface="Arial" charset="0"/>
                <a:ea typeface="Arial" charset="0"/>
                <a:cs typeface="Arial" charset="0"/>
                <a:sym typeface="Symbol" charset="2"/>
              </a:rPr>
              <a:t>    surrounded by a much larger cloud of negatively charged electrons.  For this work,</a:t>
            </a:r>
          </a:p>
          <a:p>
            <a:pPr eaLnBrk="1" hangingPunct="1">
              <a:lnSpc>
                <a:spcPct val="90000"/>
              </a:lnSpc>
              <a:spcBef>
                <a:spcPct val="0"/>
              </a:spcBef>
              <a:buFontTx/>
              <a:buNone/>
            </a:pPr>
            <a:endParaRPr lang="en-US" sz="100">
              <a:latin typeface="Arial" charset="0"/>
              <a:ea typeface="Arial" charset="0"/>
              <a:cs typeface="Arial" charset="0"/>
              <a:sym typeface="Symbol" charset="2"/>
            </a:endParaRPr>
          </a:p>
          <a:p>
            <a:pPr eaLnBrk="1" hangingPunct="1">
              <a:lnSpc>
                <a:spcPct val="90000"/>
              </a:lnSpc>
              <a:spcBef>
                <a:spcPct val="0"/>
              </a:spcBef>
              <a:buFontTx/>
              <a:buNone/>
            </a:pPr>
            <a:r>
              <a:rPr lang="en-US" sz="1700">
                <a:latin typeface="Arial" charset="0"/>
                <a:ea typeface="Arial" charset="0"/>
                <a:cs typeface="Arial" charset="0"/>
              </a:rPr>
              <a:t>    Rutherford  got the Nobel Prize for Chemistry in 1908.</a:t>
            </a:r>
            <a:endParaRPr lang="en-US" sz="1700">
              <a:latin typeface="Arial" charset="0"/>
              <a:ea typeface="Arial" charset="0"/>
              <a:cs typeface="Arial" charset="0"/>
              <a:sym typeface="Symbol" charset="2"/>
            </a:endParaRPr>
          </a:p>
          <a:p>
            <a:pPr eaLnBrk="1" hangingPunct="1">
              <a:lnSpc>
                <a:spcPct val="90000"/>
              </a:lnSpc>
              <a:buFontTx/>
              <a:buNone/>
            </a:pPr>
            <a:endParaRPr lang="en-US" sz="1800">
              <a:latin typeface="Arial" charset="0"/>
              <a:ea typeface="Arial" charset="0"/>
              <a:cs typeface="Arial" charset="0"/>
              <a:sym typeface="Symbol" charset="2"/>
            </a:endParaRPr>
          </a:p>
          <a:p>
            <a:pPr eaLnBrk="1" hangingPunct="1">
              <a:lnSpc>
                <a:spcPct val="90000"/>
              </a:lnSpc>
              <a:buFontTx/>
              <a:buNone/>
            </a:pPr>
            <a:endParaRPr lang="en-US" sz="1800">
              <a:ea typeface="ＭＳ Ｐゴシック" charset="-128"/>
              <a:cs typeface="ＭＳ Ｐゴシック" charset="-128"/>
              <a:sym typeface="Symbol" charset="2"/>
            </a:endParaRPr>
          </a:p>
          <a:p>
            <a:pPr eaLnBrk="1" hangingPunct="1">
              <a:lnSpc>
                <a:spcPct val="90000"/>
              </a:lnSpc>
              <a:buFontTx/>
              <a:buNone/>
            </a:pPr>
            <a:endParaRPr lang="en-US" sz="1800">
              <a:ea typeface="ＭＳ Ｐゴシック" charset="-128"/>
              <a:cs typeface="ＭＳ Ｐゴシック" charset="-128"/>
              <a:sym typeface="Symbol" charset="2"/>
            </a:endParaRPr>
          </a:p>
          <a:p>
            <a:pPr eaLnBrk="1" hangingPunct="1">
              <a:lnSpc>
                <a:spcPct val="90000"/>
              </a:lnSpc>
              <a:buFontTx/>
              <a:buNone/>
            </a:pPr>
            <a:endParaRPr lang="en-US" sz="1800">
              <a:ea typeface="ＭＳ Ｐゴシック" charset="-128"/>
              <a:cs typeface="ＭＳ Ｐゴシック" charset="-128"/>
              <a:sym typeface="Symbol" charset="2"/>
            </a:endParaRPr>
          </a:p>
          <a:p>
            <a:pPr eaLnBrk="1" hangingPunct="1">
              <a:lnSpc>
                <a:spcPct val="90000"/>
              </a:lnSpc>
              <a:buFontTx/>
              <a:buNone/>
            </a:pPr>
            <a:endParaRPr lang="en-US" sz="1800">
              <a:ea typeface="ＭＳ Ｐゴシック" charset="-128"/>
              <a:cs typeface="ＭＳ Ｐゴシック" charset="-128"/>
              <a:sym typeface="Symbol" charset="2"/>
            </a:endParaRPr>
          </a:p>
          <a:p>
            <a:pPr eaLnBrk="1" hangingPunct="1">
              <a:lnSpc>
                <a:spcPct val="90000"/>
              </a:lnSpc>
              <a:buFontTx/>
              <a:buNone/>
            </a:pPr>
            <a:endParaRPr lang="en-US" sz="1800">
              <a:ea typeface="ＭＳ Ｐゴシック" charset="-128"/>
              <a:cs typeface="ＭＳ Ｐゴシック" charset="-128"/>
              <a:sym typeface="Symbol" charset="2"/>
            </a:endParaRPr>
          </a:p>
          <a:p>
            <a:pPr eaLnBrk="1" hangingPunct="1">
              <a:lnSpc>
                <a:spcPct val="90000"/>
              </a:lnSpc>
              <a:buFontTx/>
              <a:buNone/>
            </a:pPr>
            <a:endParaRPr lang="en-US" sz="1800">
              <a:ea typeface="ＭＳ Ｐゴシック" charset="-128"/>
              <a:cs typeface="ＭＳ Ｐゴシック" charset="-128"/>
              <a:sym typeface="Symbol" charset="2"/>
            </a:endParaRPr>
          </a:p>
          <a:p>
            <a:pPr eaLnBrk="1" hangingPunct="1">
              <a:lnSpc>
                <a:spcPct val="90000"/>
              </a:lnSpc>
              <a:buFontTx/>
              <a:buNone/>
            </a:pPr>
            <a:endParaRPr lang="en-US" sz="1800">
              <a:ea typeface="ＭＳ Ｐゴシック" charset="-128"/>
              <a:cs typeface="ＭＳ Ｐゴシック" charset="-128"/>
            </a:endParaRPr>
          </a:p>
          <a:p>
            <a:pPr eaLnBrk="1" hangingPunct="1">
              <a:lnSpc>
                <a:spcPct val="90000"/>
              </a:lnSpc>
              <a:buFontTx/>
              <a:buNone/>
            </a:pPr>
            <a:endParaRPr lang="en-US" sz="1800">
              <a:ea typeface="ＭＳ Ｐゴシック" charset="-128"/>
              <a:cs typeface="ＭＳ Ｐゴシック" charset="-128"/>
            </a:endParaRPr>
          </a:p>
          <a:p>
            <a:pPr eaLnBrk="1" hangingPunct="1">
              <a:lnSpc>
                <a:spcPct val="90000"/>
              </a:lnSpc>
              <a:buFontTx/>
              <a:buNone/>
            </a:pPr>
            <a:endParaRPr lang="en-US" sz="1000">
              <a:ea typeface="ＭＳ Ｐゴシック" charset="-128"/>
              <a:cs typeface="ＭＳ Ｐゴシック" charset="-128"/>
            </a:endParaRPr>
          </a:p>
          <a:p>
            <a:pPr eaLnBrk="1" hangingPunct="1">
              <a:lnSpc>
                <a:spcPct val="90000"/>
              </a:lnSpc>
              <a:buFontTx/>
              <a:buNone/>
            </a:pPr>
            <a:r>
              <a:rPr lang="en-US" sz="1800">
                <a:latin typeface="Arial" charset="0"/>
                <a:ea typeface="Arial" charset="0"/>
                <a:cs typeface="Arial" charset="0"/>
              </a:rPr>
              <a:t>Other elements have different nuclear charges and numbers of electrons. </a:t>
            </a:r>
          </a:p>
        </p:txBody>
      </p:sp>
      <p:sp>
        <p:nvSpPr>
          <p:cNvPr id="45059" name="Rectangle 2"/>
          <p:cNvSpPr>
            <a:spLocks noGrp="1" noChangeArrowheads="1"/>
          </p:cNvSpPr>
          <p:nvPr>
            <p:ph type="title"/>
          </p:nvPr>
        </p:nvSpPr>
        <p:spPr>
          <a:xfrm>
            <a:off x="228600" y="85725"/>
            <a:ext cx="8686800" cy="762000"/>
          </a:xfrm>
        </p:spPr>
        <p:txBody>
          <a:bodyPr/>
          <a:lstStyle/>
          <a:p>
            <a:pPr eaLnBrk="1" hangingPunct="1"/>
            <a:r>
              <a:rPr lang="en-US">
                <a:ea typeface="ＭＳ Ｐゴシック" charset="-128"/>
                <a:cs typeface="ＭＳ Ｐゴシック" charset="-128"/>
              </a:rPr>
              <a:t>How Do We Know The Structure Of The Atom?</a:t>
            </a:r>
          </a:p>
        </p:txBody>
      </p:sp>
      <p:pic>
        <p:nvPicPr>
          <p:cNvPr id="45060" name="Picture 4"/>
          <p:cNvPicPr>
            <a:picLocks noChangeAspect="1" noChangeArrowheads="1"/>
          </p:cNvPicPr>
          <p:nvPr/>
        </p:nvPicPr>
        <p:blipFill>
          <a:blip r:embed="rId3">
            <a:clrChange>
              <a:clrFrom>
                <a:srgbClr val="FFFBFF"/>
              </a:clrFrom>
              <a:clrTo>
                <a:srgbClr val="FFFBFF">
                  <a:alpha val="0"/>
                </a:srgbClr>
              </a:clrTo>
            </a:clrChange>
            <a:lum contrast="18000"/>
          </a:blip>
          <a:srcRect/>
          <a:stretch>
            <a:fillRect/>
          </a:stretch>
        </p:blipFill>
        <p:spPr bwMode="auto">
          <a:xfrm>
            <a:off x="1149350" y="3949700"/>
            <a:ext cx="7126288" cy="2400300"/>
          </a:xfrm>
          <a:prstGeom prst="rect">
            <a:avLst/>
          </a:prstGeom>
          <a:noFill/>
          <a:ln w="9525">
            <a:noFill/>
            <a:miter lim="800000"/>
            <a:headEnd/>
            <a:tailEnd/>
          </a:ln>
        </p:spPr>
      </p:pic>
      <p:sp>
        <p:nvSpPr>
          <p:cNvPr id="45061" name="Text Box 5"/>
          <p:cNvSpPr txBox="1">
            <a:spLocks noChangeArrowheads="1"/>
          </p:cNvSpPr>
          <p:nvPr/>
        </p:nvSpPr>
        <p:spPr bwMode="auto">
          <a:xfrm>
            <a:off x="6578600" y="5784850"/>
            <a:ext cx="2443163" cy="584200"/>
          </a:xfrm>
          <a:prstGeom prst="rect">
            <a:avLst/>
          </a:prstGeom>
          <a:noFill/>
          <a:ln w="9525">
            <a:noFill/>
            <a:miter lim="800000"/>
            <a:headEnd/>
            <a:tailEnd/>
          </a:ln>
        </p:spPr>
        <p:txBody>
          <a:bodyPr wrap="none">
            <a:prstTxWarp prst="textNoShape">
              <a:avLst/>
            </a:prstTxWarp>
            <a:spAutoFit/>
          </a:bodyPr>
          <a:lstStyle/>
          <a:p>
            <a:pPr algn="ctr"/>
            <a:r>
              <a:rPr lang="en-US" sz="1600">
                <a:solidFill>
                  <a:srgbClr val="CC9900"/>
                </a:solidFill>
                <a:latin typeface="Arial" charset="0"/>
                <a:ea typeface="Arial" charset="0"/>
                <a:cs typeface="Arial" charset="0"/>
              </a:rPr>
              <a:t>gold: </a:t>
            </a:r>
          </a:p>
          <a:p>
            <a:pPr algn="ctr"/>
            <a:r>
              <a:rPr lang="en-US" sz="1600">
                <a:solidFill>
                  <a:srgbClr val="CC9900"/>
                </a:solidFill>
                <a:latin typeface="Arial" charset="0"/>
                <a:ea typeface="Arial" charset="0"/>
                <a:cs typeface="Arial" charset="0"/>
              </a:rPr>
              <a:t>79 protons and electrons</a:t>
            </a:r>
            <a:endParaRPr lang="en-US">
              <a:latin typeface="Arial" charset="0"/>
              <a:ea typeface="Arial" charset="0"/>
              <a:cs typeface="Arial" charset="0"/>
            </a:endParaRPr>
          </a:p>
        </p:txBody>
      </p:sp>
      <p:pic>
        <p:nvPicPr>
          <p:cNvPr id="45062" name="Picture 6"/>
          <p:cNvPicPr>
            <a:picLocks noChangeAspect="1" noChangeArrowheads="1"/>
          </p:cNvPicPr>
          <p:nvPr/>
        </p:nvPicPr>
        <p:blipFill>
          <a:blip r:embed="rId4"/>
          <a:srcRect/>
          <a:stretch>
            <a:fillRect/>
          </a:stretch>
        </p:blipFill>
        <p:spPr bwMode="auto">
          <a:xfrm>
            <a:off x="33338" y="3629025"/>
            <a:ext cx="1649412"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Rectangle 4"/>
          <p:cNvSpPr/>
          <p:nvPr/>
        </p:nvSpPr>
        <p:spPr>
          <a:xfrm>
            <a:off x="223838" y="5819775"/>
            <a:ext cx="8920162" cy="82391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07" name="Rectangle 2"/>
          <p:cNvSpPr>
            <a:spLocks noGrp="1" noChangeArrowheads="1"/>
          </p:cNvSpPr>
          <p:nvPr>
            <p:ph type="title"/>
          </p:nvPr>
        </p:nvSpPr>
        <p:spPr>
          <a:xfrm>
            <a:off x="228600" y="114300"/>
            <a:ext cx="8686800" cy="762000"/>
          </a:xfrm>
        </p:spPr>
        <p:txBody>
          <a:bodyPr/>
          <a:lstStyle/>
          <a:p>
            <a:pPr eaLnBrk="1" hangingPunct="1"/>
            <a:r>
              <a:rPr lang="en-US" sz="3200">
                <a:ea typeface="ＭＳ Ｐゴシック" charset="-128"/>
                <a:cs typeface="ＭＳ Ｐゴシック" charset="-128"/>
              </a:rPr>
              <a:t>The Bohr Atom</a:t>
            </a:r>
          </a:p>
        </p:txBody>
      </p:sp>
      <p:sp>
        <p:nvSpPr>
          <p:cNvPr id="45060" name="Rectangle 3"/>
          <p:cNvSpPr>
            <a:spLocks noGrp="1" noChangeArrowheads="1"/>
          </p:cNvSpPr>
          <p:nvPr>
            <p:ph type="body" idx="1"/>
          </p:nvPr>
        </p:nvSpPr>
        <p:spPr>
          <a:xfrm>
            <a:off x="49213" y="1143000"/>
            <a:ext cx="9094787" cy="5486400"/>
          </a:xfrm>
        </p:spPr>
        <p:txBody>
          <a:bodyPr/>
          <a:lstStyle/>
          <a:p>
            <a:pPr marL="0" indent="-223838" eaLnBrk="1" hangingPunct="1">
              <a:lnSpc>
                <a:spcPct val="90000"/>
              </a:lnSpc>
              <a:spcBef>
                <a:spcPct val="0"/>
              </a:spcBef>
              <a:buFontTx/>
              <a:buNone/>
            </a:pPr>
            <a:r>
              <a:rPr lang="en-US" smtClean="0">
                <a:ea typeface="ＭＳ Ｐゴシック" charset="-128"/>
                <a:cs typeface="ＭＳ Ｐゴシック" charset="-128"/>
              </a:rPr>
              <a:t>	       </a:t>
            </a:r>
            <a:r>
              <a:rPr lang="en-US" sz="2000" smtClean="0">
                <a:latin typeface="Arial" charset="0"/>
                <a:ea typeface="Arial" charset="0"/>
                <a:cs typeface="Arial" charset="0"/>
              </a:rPr>
              <a:t>To understand the structure of electron orbits and atomic spectra,  </a:t>
            </a:r>
          </a:p>
          <a:p>
            <a:pPr marL="0" indent="-223838" eaLnBrk="1" hangingPunct="1">
              <a:lnSpc>
                <a:spcPct val="90000"/>
              </a:lnSpc>
              <a:spcBef>
                <a:spcPct val="0"/>
              </a:spcBef>
              <a:buFontTx/>
              <a:buNone/>
            </a:pPr>
            <a:r>
              <a:rPr lang="en-US" sz="2000" smtClean="0">
                <a:latin typeface="Arial" charset="0"/>
                <a:ea typeface="Arial" charset="0"/>
                <a:cs typeface="Arial" charset="0"/>
              </a:rPr>
              <a:t>                     Niels Bohr in 1913 suggested the following new ideas:</a:t>
            </a:r>
            <a:endParaRPr lang="en-US" sz="900" smtClean="0">
              <a:latin typeface="Arial" charset="0"/>
              <a:ea typeface="Arial" charset="0"/>
              <a:cs typeface="Arial" charset="0"/>
            </a:endParaRPr>
          </a:p>
          <a:p>
            <a:pPr marL="0" indent="-223838" eaLnBrk="1" hangingPunct="1">
              <a:lnSpc>
                <a:spcPct val="90000"/>
              </a:lnSpc>
              <a:buFontTx/>
              <a:buNone/>
            </a:pPr>
            <a:endParaRPr lang="en-US" sz="900" smtClean="0">
              <a:latin typeface="Arial" charset="0"/>
              <a:ea typeface="Arial" charset="0"/>
              <a:cs typeface="Arial" charset="0"/>
            </a:endParaRPr>
          </a:p>
          <a:p>
            <a:pPr marL="0" indent="-223838" eaLnBrk="1" hangingPunct="1">
              <a:lnSpc>
                <a:spcPct val="90000"/>
              </a:lnSpc>
            </a:pPr>
            <a:r>
              <a:rPr lang="en-US" sz="2000" b="1" smtClean="0">
                <a:latin typeface="Arial" charset="0"/>
                <a:ea typeface="Arial" charset="0"/>
                <a:cs typeface="Arial" charset="0"/>
              </a:rPr>
              <a:t>Electrons in orbit around an atomic nucleus can only have certain specific energies.</a:t>
            </a:r>
            <a:r>
              <a:rPr lang="en-US" sz="2000" smtClean="0">
                <a:latin typeface="Arial" charset="0"/>
                <a:ea typeface="Arial" charset="0"/>
                <a:cs typeface="Arial" charset="0"/>
              </a:rPr>
              <a:t>  </a:t>
            </a:r>
            <a:r>
              <a:rPr lang="en-US" sz="1800" smtClean="0">
                <a:latin typeface="Arial" charset="0"/>
                <a:ea typeface="Arial" charset="0"/>
                <a:cs typeface="Arial" charset="0"/>
              </a:rPr>
              <a:t>This situation is like that of a person standing on a staircase — he can stand on any step, but he cannot hover between steps.</a:t>
            </a:r>
          </a:p>
          <a:p>
            <a:pPr marL="0" indent="-223838" eaLnBrk="1" hangingPunct="1">
              <a:lnSpc>
                <a:spcPct val="90000"/>
              </a:lnSpc>
            </a:pPr>
            <a:endParaRPr lang="en-US" sz="900" smtClean="0">
              <a:latin typeface="Arial" charset="0"/>
              <a:ea typeface="Arial" charset="0"/>
              <a:cs typeface="Arial" charset="0"/>
            </a:endParaRPr>
          </a:p>
          <a:p>
            <a:pPr marL="0" indent="-223838" eaLnBrk="1" hangingPunct="1">
              <a:lnSpc>
                <a:spcPct val="90000"/>
              </a:lnSpc>
            </a:pPr>
            <a:r>
              <a:rPr lang="en-US" sz="2000" b="1" smtClean="0">
                <a:latin typeface="Arial" charset="0"/>
                <a:ea typeface="Arial" charset="0"/>
                <a:cs typeface="Arial" charset="0"/>
              </a:rPr>
              <a:t>An electron can move from one energy level to another; this changes the energy of the atom.</a:t>
            </a:r>
            <a:r>
              <a:rPr lang="en-US" sz="2000" smtClean="0">
                <a:latin typeface="Arial" charset="0"/>
                <a:ea typeface="Arial" charset="0"/>
                <a:cs typeface="Arial" charset="0"/>
              </a:rPr>
              <a:t>  </a:t>
            </a:r>
            <a:r>
              <a:rPr lang="en-US" sz="1800" smtClean="0">
                <a:latin typeface="Arial" charset="0"/>
                <a:ea typeface="Arial" charset="0"/>
                <a:cs typeface="Arial" charset="0"/>
              </a:rPr>
              <a:t>Since electrons are attracted to protons in the nucleus, we have to add energy to move them farther from the nucleus. One way that an atom can gain energy is by absorbing a photon of light.  In contrast, </a:t>
            </a:r>
            <a:r>
              <a:rPr lang="en-US" sz="1800" u="sng" smtClean="0">
                <a:solidFill>
                  <a:srgbClr val="FF0000"/>
                </a:solidFill>
                <a:latin typeface="Arial" charset="0"/>
                <a:ea typeface="Arial" charset="0"/>
                <a:cs typeface="Arial" charset="0"/>
              </a:rPr>
              <a:t>if an electron falls from an outer orbit to an inner orbit, the energy that is lost is emitted as a photon of light.  The wavelength λ (Greek letter “lambda”) of the photon emitted or absorbed and the </a:t>
            </a:r>
            <a:r>
              <a:rPr lang="en-US" sz="1800" b="1" u="sng" smtClean="0">
                <a:solidFill>
                  <a:srgbClr val="FF0000"/>
                </a:solidFill>
                <a:latin typeface="Arial" charset="0"/>
                <a:ea typeface="Arial" charset="0"/>
                <a:cs typeface="Arial" charset="0"/>
              </a:rPr>
              <a:t>difference</a:t>
            </a:r>
            <a:r>
              <a:rPr lang="en-US" sz="1800" u="sng" smtClean="0">
                <a:solidFill>
                  <a:srgbClr val="FF0000"/>
                </a:solidFill>
                <a:latin typeface="Arial" charset="0"/>
                <a:ea typeface="Arial" charset="0"/>
                <a:cs typeface="Arial" charset="0"/>
              </a:rPr>
              <a:t> </a:t>
            </a:r>
            <a:r>
              <a:rPr lang="en-US" sz="1800" i="1" u="sng" smtClean="0">
                <a:solidFill>
                  <a:srgbClr val="FF0000"/>
                </a:solidFill>
                <a:latin typeface="Arial" charset="0"/>
                <a:ea typeface="Arial" charset="0"/>
                <a:cs typeface="Arial" charset="0"/>
              </a:rPr>
              <a:t>E</a:t>
            </a:r>
            <a:r>
              <a:rPr lang="en-US" sz="1800" u="sng" smtClean="0">
                <a:solidFill>
                  <a:srgbClr val="FF0000"/>
                </a:solidFill>
                <a:latin typeface="Arial" charset="0"/>
                <a:ea typeface="Arial" charset="0"/>
                <a:cs typeface="Arial" charset="0"/>
              </a:rPr>
              <a:t> </a:t>
            </a:r>
            <a:r>
              <a:rPr lang="en-US" sz="1800" b="1" u="sng" smtClean="0">
                <a:solidFill>
                  <a:srgbClr val="FF0000"/>
                </a:solidFill>
                <a:latin typeface="Arial" charset="0"/>
                <a:ea typeface="Arial" charset="0"/>
                <a:cs typeface="Arial" charset="0"/>
              </a:rPr>
              <a:t>in energy</a:t>
            </a:r>
            <a:r>
              <a:rPr lang="en-US" sz="1800" u="sng" smtClean="0">
                <a:solidFill>
                  <a:srgbClr val="FF0000"/>
                </a:solidFill>
                <a:latin typeface="Arial" charset="0"/>
                <a:ea typeface="Arial" charset="0"/>
                <a:cs typeface="Arial" charset="0"/>
              </a:rPr>
              <a:t> between the two levels are related by </a:t>
            </a:r>
            <a:r>
              <a:rPr lang="en-US" sz="1800" i="1" u="sng" smtClean="0">
                <a:solidFill>
                  <a:srgbClr val="FF0000"/>
                </a:solidFill>
                <a:latin typeface="Arial" charset="0"/>
                <a:ea typeface="Arial" charset="0"/>
                <a:cs typeface="Arial" charset="0"/>
              </a:rPr>
              <a:t>E </a:t>
            </a:r>
            <a:r>
              <a:rPr lang="en-US" sz="1800" u="sng" smtClean="0">
                <a:solidFill>
                  <a:srgbClr val="FF0000"/>
                </a:solidFill>
                <a:latin typeface="Arial" charset="0"/>
                <a:ea typeface="Arial" charset="0"/>
                <a:cs typeface="Arial" charset="0"/>
              </a:rPr>
              <a:t>= </a:t>
            </a:r>
            <a:r>
              <a:rPr lang="en-US" sz="1800" i="1" u="sng" smtClean="0">
                <a:solidFill>
                  <a:srgbClr val="FF0000"/>
                </a:solidFill>
                <a:latin typeface="Arial" charset="0"/>
                <a:ea typeface="Arial" charset="0"/>
                <a:cs typeface="Arial" charset="0"/>
              </a:rPr>
              <a:t>hc</a:t>
            </a:r>
            <a:r>
              <a:rPr lang="en-US" sz="1800" u="sng" smtClean="0">
                <a:solidFill>
                  <a:srgbClr val="FF0000"/>
                </a:solidFill>
                <a:latin typeface="Arial" charset="0"/>
                <a:ea typeface="Arial" charset="0"/>
                <a:cs typeface="Arial" charset="0"/>
              </a:rPr>
              <a:t>/λ, where </a:t>
            </a:r>
            <a:r>
              <a:rPr lang="en-US" sz="1800" i="1" u="sng" smtClean="0">
                <a:solidFill>
                  <a:srgbClr val="FF0000"/>
                </a:solidFill>
                <a:latin typeface="Arial" charset="0"/>
                <a:ea typeface="Arial" charset="0"/>
                <a:cs typeface="Arial" charset="0"/>
              </a:rPr>
              <a:t>c</a:t>
            </a:r>
            <a:r>
              <a:rPr lang="en-US" sz="1800" u="sng" smtClean="0">
                <a:solidFill>
                  <a:srgbClr val="FF0000"/>
                </a:solidFill>
                <a:latin typeface="Arial" charset="0"/>
                <a:ea typeface="Arial" charset="0"/>
                <a:cs typeface="Arial" charset="0"/>
              </a:rPr>
              <a:t> is speed of light and </a:t>
            </a:r>
            <a:r>
              <a:rPr lang="en-US" sz="1800" i="1" u="sng" smtClean="0">
                <a:solidFill>
                  <a:srgbClr val="FF0000"/>
                </a:solidFill>
                <a:latin typeface="Arial" charset="0"/>
                <a:ea typeface="Arial" charset="0"/>
                <a:cs typeface="Arial" charset="0"/>
              </a:rPr>
              <a:t>h</a:t>
            </a:r>
            <a:r>
              <a:rPr lang="en-US" sz="1800" u="sng" smtClean="0">
                <a:solidFill>
                  <a:srgbClr val="FF0000"/>
                </a:solidFill>
                <a:latin typeface="Arial" charset="0"/>
                <a:ea typeface="Arial" charset="0"/>
                <a:cs typeface="Arial" charset="0"/>
              </a:rPr>
              <a:t> is Planck’s constant.</a:t>
            </a:r>
            <a:endParaRPr lang="en-US" sz="900" u="sng" smtClean="0">
              <a:solidFill>
                <a:srgbClr val="FF0000"/>
              </a:solidFill>
              <a:latin typeface="Arial" charset="0"/>
              <a:ea typeface="Arial" charset="0"/>
              <a:cs typeface="Arial" charset="0"/>
            </a:endParaRPr>
          </a:p>
          <a:p>
            <a:pPr marL="0" indent="-223838" eaLnBrk="1" hangingPunct="1">
              <a:lnSpc>
                <a:spcPct val="90000"/>
              </a:lnSpc>
            </a:pPr>
            <a:endParaRPr lang="en-US" sz="900" smtClean="0">
              <a:latin typeface="Arial" charset="0"/>
              <a:ea typeface="Arial" charset="0"/>
              <a:cs typeface="Arial" charset="0"/>
            </a:endParaRPr>
          </a:p>
          <a:p>
            <a:pPr marL="0" indent="-223838" eaLnBrk="1" hangingPunct="1">
              <a:lnSpc>
                <a:spcPct val="90000"/>
              </a:lnSpc>
            </a:pPr>
            <a:r>
              <a:rPr lang="en-US" sz="1900" b="1" smtClean="0">
                <a:latin typeface="Arial" charset="0"/>
                <a:ea typeface="Arial" charset="0"/>
                <a:cs typeface="Arial" charset="0"/>
              </a:rPr>
              <a:t>An atom has a </a:t>
            </a:r>
            <a:r>
              <a:rPr lang="en-US" sz="1900" b="1" u="sng" smtClean="0">
                <a:latin typeface="Arial" charset="0"/>
                <a:ea typeface="Arial" charset="0"/>
                <a:cs typeface="Arial" charset="0"/>
              </a:rPr>
              <a:t>ground state</a:t>
            </a:r>
            <a:r>
              <a:rPr lang="en-US" sz="1900" b="1" smtClean="0">
                <a:latin typeface="Arial" charset="0"/>
                <a:ea typeface="Arial" charset="0"/>
                <a:cs typeface="Arial" charset="0"/>
              </a:rPr>
              <a:t> of lowest energy in which it does not radiate.</a:t>
            </a:r>
            <a:r>
              <a:rPr lang="en-US" sz="1900" smtClean="0">
                <a:latin typeface="Arial" charset="0"/>
                <a:ea typeface="Arial" charset="0"/>
                <a:cs typeface="Arial" charset="0"/>
              </a:rPr>
              <a:t>  </a:t>
            </a:r>
          </a:p>
          <a:p>
            <a:pPr marL="0" indent="-223838" eaLnBrk="1" hangingPunct="1">
              <a:lnSpc>
                <a:spcPct val="90000"/>
              </a:lnSpc>
            </a:pPr>
            <a:endParaRPr lang="en-US" sz="900" smtClean="0">
              <a:latin typeface="Arial" charset="0"/>
              <a:ea typeface="Arial" charset="0"/>
              <a:cs typeface="Arial" charset="0"/>
            </a:endParaRPr>
          </a:p>
          <a:p>
            <a:pPr marL="0" indent="-223838" eaLnBrk="1" hangingPunct="1">
              <a:lnSpc>
                <a:spcPct val="90000"/>
              </a:lnSpc>
            </a:pPr>
            <a:endParaRPr lang="en-US" sz="900" smtClean="0">
              <a:latin typeface="Arial" charset="0"/>
              <a:ea typeface="Arial" charset="0"/>
              <a:cs typeface="Arial" charset="0"/>
            </a:endParaRPr>
          </a:p>
          <a:p>
            <a:pPr marL="0" indent="-223838" algn="ctr" eaLnBrk="1" hangingPunct="1">
              <a:lnSpc>
                <a:spcPct val="90000"/>
              </a:lnSpc>
              <a:buFontTx/>
              <a:buNone/>
            </a:pPr>
            <a:r>
              <a:rPr lang="en-US" b="1" smtClean="0">
                <a:latin typeface="Arial" charset="0"/>
                <a:ea typeface="Arial" charset="0"/>
                <a:cs typeface="Arial" charset="0"/>
              </a:rPr>
              <a:t>Therefore:  </a:t>
            </a:r>
            <a:r>
              <a:rPr lang="en-US" b="1" smtClean="0">
                <a:solidFill>
                  <a:srgbClr val="FF0000"/>
                </a:solidFill>
                <a:latin typeface="Arial" charset="0"/>
                <a:ea typeface="Arial" charset="0"/>
                <a:cs typeface="Arial" charset="0"/>
              </a:rPr>
              <a:t>Processes that everybody thought could be continuous can happen </a:t>
            </a:r>
            <a:r>
              <a:rPr lang="en-US" b="1" u="sng" smtClean="0">
                <a:solidFill>
                  <a:srgbClr val="FF0000"/>
                </a:solidFill>
                <a:latin typeface="Arial" charset="0"/>
                <a:ea typeface="Arial" charset="0"/>
                <a:cs typeface="Arial" charset="0"/>
              </a:rPr>
              <a:t>only in discrete (“quantum”) jumps</a:t>
            </a:r>
            <a:r>
              <a:rPr lang="en-US" b="1" u="sng" smtClean="0">
                <a:solidFill>
                  <a:srgbClr val="FF0000"/>
                </a:solidFill>
                <a:ea typeface="ＭＳ Ｐゴシック" charset="-128"/>
                <a:cs typeface="ＭＳ Ｐゴシック" charset="-128"/>
              </a:rPr>
              <a:t>.</a:t>
            </a:r>
            <a:endParaRPr lang="en-US" smtClean="0">
              <a:ea typeface="ＭＳ Ｐゴシック" charset="-128"/>
              <a:cs typeface="ＭＳ Ｐゴシック" charset="-128"/>
            </a:endParaRPr>
          </a:p>
        </p:txBody>
      </p:sp>
      <p:pic>
        <p:nvPicPr>
          <p:cNvPr id="47109" name="Picture 4"/>
          <p:cNvPicPr>
            <a:picLocks noChangeAspect="1" noChangeArrowheads="1"/>
          </p:cNvPicPr>
          <p:nvPr/>
        </p:nvPicPr>
        <p:blipFill>
          <a:blip r:embed="rId3"/>
          <a:srcRect/>
          <a:stretch>
            <a:fillRect/>
          </a:stretch>
        </p:blipFill>
        <p:spPr bwMode="auto">
          <a:xfrm>
            <a:off x="87313" y="0"/>
            <a:ext cx="1404937" cy="198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525463"/>
            <a:ext cx="9144000" cy="762000"/>
          </a:xfrm>
        </p:spPr>
        <p:txBody>
          <a:bodyPr/>
          <a:lstStyle/>
          <a:p>
            <a:pPr eaLnBrk="1" hangingPunct="1"/>
            <a:r>
              <a:rPr lang="en-US">
                <a:solidFill>
                  <a:srgbClr val="CCECFF"/>
                </a:solidFill>
                <a:ea typeface="ＭＳ Ｐゴシック" charset="-128"/>
                <a:cs typeface="ＭＳ Ｐゴシック" charset="-128"/>
              </a:rPr>
              <a:t>Absorption and Emission of a Photon</a:t>
            </a:r>
            <a:endParaRPr lang="en-US">
              <a:ea typeface="ＭＳ Ｐゴシック" charset="-128"/>
              <a:cs typeface="ＭＳ Ｐゴシック" charset="-128"/>
            </a:endParaRPr>
          </a:p>
        </p:txBody>
      </p:sp>
      <p:pic>
        <p:nvPicPr>
          <p:cNvPr id="49155" name="Picture 3"/>
          <p:cNvPicPr>
            <a:picLocks noChangeAspect="1" noChangeArrowheads="1"/>
          </p:cNvPicPr>
          <p:nvPr/>
        </p:nvPicPr>
        <p:blipFill>
          <a:blip r:embed="rId3"/>
          <a:srcRect/>
          <a:stretch>
            <a:fillRect/>
          </a:stretch>
        </p:blipFill>
        <p:spPr bwMode="auto">
          <a:xfrm>
            <a:off x="247650" y="2043113"/>
            <a:ext cx="8648700" cy="2770187"/>
          </a:xfrm>
          <a:prstGeom prst="rect">
            <a:avLst/>
          </a:prstGeom>
          <a:noFill/>
          <a:ln w="9525">
            <a:noFill/>
            <a:miter lim="800000"/>
            <a:headEnd/>
            <a:tailEnd/>
          </a:ln>
        </p:spPr>
      </p:pic>
      <p:sp>
        <p:nvSpPr>
          <p:cNvPr id="49156" name="AutoShape 4"/>
          <p:cNvSpPr>
            <a:spLocks noChangeArrowheads="1"/>
          </p:cNvSpPr>
          <p:nvPr/>
        </p:nvSpPr>
        <p:spPr bwMode="auto">
          <a:xfrm>
            <a:off x="1149350" y="2173288"/>
            <a:ext cx="1077913" cy="965200"/>
          </a:xfrm>
          <a:prstGeom prst="wedgeRectCallout">
            <a:avLst>
              <a:gd name="adj1" fmla="val -43227"/>
              <a:gd name="adj2" fmla="val 78292"/>
            </a:avLst>
          </a:prstGeom>
          <a:noFill/>
          <a:ln w="9525">
            <a:solidFill>
              <a:schemeClr val="tx1"/>
            </a:solidFill>
            <a:miter lim="800000"/>
            <a:headEnd/>
            <a:tailEnd/>
          </a:ln>
        </p:spPr>
        <p:txBody>
          <a:bodyPr wrap="none" anchor="ctr">
            <a:prstTxWarp prst="textNoShape">
              <a:avLst/>
            </a:prstTxWarp>
          </a:bodyPr>
          <a:lstStyle/>
          <a:p>
            <a:pPr algn="ctr"/>
            <a:r>
              <a:rPr lang="en-US" sz="1400">
                <a:latin typeface="Times" charset="0"/>
              </a:rPr>
              <a:t>No thanks.</a:t>
            </a:r>
          </a:p>
          <a:p>
            <a:pPr algn="ctr"/>
            <a:r>
              <a:rPr lang="en-US" sz="1400">
                <a:latin typeface="Times" charset="0"/>
              </a:rPr>
              <a:t>Wrong </a:t>
            </a:r>
          </a:p>
          <a:p>
            <a:pPr algn="ctr"/>
            <a:r>
              <a:rPr lang="en-US" sz="1400">
                <a:latin typeface="Times" charset="0"/>
              </a:rPr>
              <a:t>energy</a:t>
            </a:r>
            <a:endParaRPr lang="en-US">
              <a:latin typeface="Times" charset="0"/>
            </a:endParaRPr>
          </a:p>
        </p:txBody>
      </p:sp>
      <p:sp>
        <p:nvSpPr>
          <p:cNvPr id="49157" name="AutoShape 5"/>
          <p:cNvSpPr>
            <a:spLocks noChangeArrowheads="1"/>
          </p:cNvSpPr>
          <p:nvPr/>
        </p:nvSpPr>
        <p:spPr bwMode="auto">
          <a:xfrm>
            <a:off x="2728913" y="2343150"/>
            <a:ext cx="442912" cy="512763"/>
          </a:xfrm>
          <a:prstGeom prst="wedgeRectCallout">
            <a:avLst>
              <a:gd name="adj1" fmla="val 58602"/>
              <a:gd name="adj2" fmla="val 127088"/>
            </a:avLst>
          </a:prstGeom>
          <a:noFill/>
          <a:ln w="9525">
            <a:solidFill>
              <a:schemeClr val="tx1"/>
            </a:solidFill>
            <a:miter lim="800000"/>
            <a:headEnd/>
            <a:tailEnd/>
          </a:ln>
        </p:spPr>
        <p:txBody>
          <a:bodyPr wrap="none" anchor="ctr">
            <a:prstTxWarp prst="textNoShape">
              <a:avLst/>
            </a:prstTxWarp>
          </a:bodyPr>
          <a:lstStyle/>
          <a:p>
            <a:pPr algn="ctr"/>
            <a:r>
              <a:rPr lang="en-US" sz="1400">
                <a:latin typeface="Times" charset="0"/>
              </a:rPr>
              <a:t>Aha!</a:t>
            </a:r>
            <a:endParaRPr lang="en-US">
              <a:latin typeface="Times" charset="0"/>
            </a:endParaRPr>
          </a:p>
        </p:txBody>
      </p:sp>
      <p:sp>
        <p:nvSpPr>
          <p:cNvPr id="49158" name="AutoShape 6"/>
          <p:cNvSpPr>
            <a:spLocks noChangeArrowheads="1"/>
          </p:cNvSpPr>
          <p:nvPr/>
        </p:nvSpPr>
        <p:spPr bwMode="auto">
          <a:xfrm>
            <a:off x="4794250" y="2643188"/>
            <a:ext cx="442913" cy="512762"/>
          </a:xfrm>
          <a:prstGeom prst="wedgeRectCallout">
            <a:avLst>
              <a:gd name="adj1" fmla="val 104120"/>
              <a:gd name="adj2" fmla="val 60838"/>
            </a:avLst>
          </a:prstGeom>
          <a:noFill/>
          <a:ln w="9525">
            <a:solidFill>
              <a:schemeClr val="tx1"/>
            </a:solidFill>
            <a:miter lim="800000"/>
            <a:headEnd/>
            <a:tailEnd/>
          </a:ln>
        </p:spPr>
        <p:txBody>
          <a:bodyPr wrap="none" anchor="ctr">
            <a:prstTxWarp prst="textNoShape">
              <a:avLst/>
            </a:prstTxWarp>
          </a:bodyPr>
          <a:lstStyle/>
          <a:p>
            <a:pPr algn="ctr"/>
            <a:r>
              <a:rPr lang="en-US" sz="1400">
                <a:latin typeface="Times" charset="0"/>
              </a:rPr>
              <a:t>Ahh.</a:t>
            </a:r>
            <a:endParaRPr lang="en-US">
              <a:latin typeface="Times" charset="0"/>
            </a:endParaRPr>
          </a:p>
        </p:txBody>
      </p:sp>
      <p:sp>
        <p:nvSpPr>
          <p:cNvPr id="49159" name="AutoShape 7"/>
          <p:cNvSpPr>
            <a:spLocks noChangeArrowheads="1"/>
          </p:cNvSpPr>
          <p:nvPr/>
        </p:nvSpPr>
        <p:spPr bwMode="auto">
          <a:xfrm>
            <a:off x="7535863" y="2843213"/>
            <a:ext cx="442912" cy="512762"/>
          </a:xfrm>
          <a:prstGeom prst="wedgeRectCallout">
            <a:avLst>
              <a:gd name="adj1" fmla="val 107347"/>
              <a:gd name="adj2" fmla="val 64241"/>
            </a:avLst>
          </a:prstGeom>
          <a:noFill/>
          <a:ln w="9525">
            <a:solidFill>
              <a:schemeClr val="tx1"/>
            </a:solidFill>
            <a:miter lim="800000"/>
            <a:headEnd/>
            <a:tailEnd/>
          </a:ln>
        </p:spPr>
        <p:txBody>
          <a:bodyPr wrap="none" anchor="ctr">
            <a:prstTxWarp prst="textNoShape">
              <a:avLst/>
            </a:prstTxWarp>
          </a:bodyPr>
          <a:lstStyle/>
          <a:p>
            <a:pPr algn="ctr"/>
            <a:r>
              <a:rPr lang="en-US" sz="1400">
                <a:latin typeface="Times" charset="0"/>
              </a:rPr>
              <a:t>Oops.</a:t>
            </a:r>
            <a:endParaRPr lang="en-US">
              <a:latin typeface="Times" charset="0"/>
            </a:endParaRPr>
          </a:p>
        </p:txBody>
      </p:sp>
      <p:sp>
        <p:nvSpPr>
          <p:cNvPr id="49160" name="Rectangle 8"/>
          <p:cNvSpPr>
            <a:spLocks noChangeArrowheads="1"/>
          </p:cNvSpPr>
          <p:nvPr/>
        </p:nvSpPr>
        <p:spPr bwMode="auto">
          <a:xfrm>
            <a:off x="163513" y="1985963"/>
            <a:ext cx="8980487" cy="87312"/>
          </a:xfrm>
          <a:prstGeom prst="rect">
            <a:avLst/>
          </a:prstGeom>
          <a:solidFill>
            <a:srgbClr val="080808"/>
          </a:solidFill>
          <a:ln w="9525">
            <a:noFill/>
            <a:miter lim="800000"/>
            <a:headEnd/>
            <a:tailEnd/>
          </a:ln>
        </p:spPr>
        <p:txBody>
          <a:bodyPr wrap="none" anchor="ctr">
            <a:prstTxWarp prst="textNoShape">
              <a:avLst/>
            </a:prstTxWarp>
          </a:bodyPr>
          <a:lstStyle/>
          <a:p>
            <a:endParaRPr lang="en-US"/>
          </a:p>
        </p:txBody>
      </p:sp>
      <p:sp>
        <p:nvSpPr>
          <p:cNvPr id="49161" name="Rectangle 9"/>
          <p:cNvSpPr>
            <a:spLocks noChangeArrowheads="1"/>
          </p:cNvSpPr>
          <p:nvPr/>
        </p:nvSpPr>
        <p:spPr bwMode="auto">
          <a:xfrm>
            <a:off x="206375" y="4765675"/>
            <a:ext cx="8728075" cy="107950"/>
          </a:xfrm>
          <a:prstGeom prst="rect">
            <a:avLst/>
          </a:prstGeom>
          <a:solidFill>
            <a:srgbClr val="080808"/>
          </a:solidFill>
          <a:ln w="9525">
            <a:noFill/>
            <a:miter lim="800000"/>
            <a:headEnd/>
            <a:tailEnd/>
          </a:ln>
        </p:spPr>
        <p:txBody>
          <a:bodyPr wrap="none" anchor="ctr">
            <a:prstTxWarp prst="textNoShape">
              <a:avLst/>
            </a:prstTxWarp>
          </a:bodyPr>
          <a:lstStyle/>
          <a:p>
            <a:endParaRPr lang="en-US"/>
          </a:p>
        </p:txBody>
      </p:sp>
      <p:sp>
        <p:nvSpPr>
          <p:cNvPr id="49162" name="Rectangle 10"/>
          <p:cNvSpPr>
            <a:spLocks noChangeArrowheads="1"/>
          </p:cNvSpPr>
          <p:nvPr/>
        </p:nvSpPr>
        <p:spPr bwMode="auto">
          <a:xfrm>
            <a:off x="2300288" y="1985963"/>
            <a:ext cx="152400" cy="2844800"/>
          </a:xfrm>
          <a:prstGeom prst="rect">
            <a:avLst/>
          </a:prstGeom>
          <a:solidFill>
            <a:srgbClr val="080808"/>
          </a:solidFill>
          <a:ln w="9525">
            <a:noFill/>
            <a:miter lim="800000"/>
            <a:headEnd/>
            <a:tailEnd/>
          </a:ln>
        </p:spPr>
        <p:txBody>
          <a:bodyPr wrap="none" anchor="ctr">
            <a:prstTxWarp prst="textNoShape">
              <a:avLst/>
            </a:prstTxWarp>
          </a:bodyPr>
          <a:lstStyle/>
          <a:p>
            <a:endParaRPr lang="en-US"/>
          </a:p>
        </p:txBody>
      </p:sp>
      <p:sp>
        <p:nvSpPr>
          <p:cNvPr id="49163" name="Rectangle 11"/>
          <p:cNvSpPr>
            <a:spLocks noChangeArrowheads="1"/>
          </p:cNvSpPr>
          <p:nvPr/>
        </p:nvSpPr>
        <p:spPr bwMode="auto">
          <a:xfrm>
            <a:off x="4483100" y="1963738"/>
            <a:ext cx="152400" cy="2844800"/>
          </a:xfrm>
          <a:prstGeom prst="rect">
            <a:avLst/>
          </a:prstGeom>
          <a:solidFill>
            <a:srgbClr val="080808"/>
          </a:solidFill>
          <a:ln w="9525">
            <a:noFill/>
            <a:miter lim="800000"/>
            <a:headEnd/>
            <a:tailEnd/>
          </a:ln>
        </p:spPr>
        <p:txBody>
          <a:bodyPr wrap="none" anchor="ctr">
            <a:prstTxWarp prst="textNoShape">
              <a:avLst/>
            </a:prstTxWarp>
          </a:bodyPr>
          <a:lstStyle/>
          <a:p>
            <a:endParaRPr lang="en-US"/>
          </a:p>
        </p:txBody>
      </p:sp>
      <p:sp>
        <p:nvSpPr>
          <p:cNvPr id="49164" name="Rectangle 12"/>
          <p:cNvSpPr>
            <a:spLocks noChangeArrowheads="1"/>
          </p:cNvSpPr>
          <p:nvPr/>
        </p:nvSpPr>
        <p:spPr bwMode="auto">
          <a:xfrm>
            <a:off x="6665913" y="1987550"/>
            <a:ext cx="152400" cy="2844800"/>
          </a:xfrm>
          <a:prstGeom prst="rect">
            <a:avLst/>
          </a:prstGeom>
          <a:solidFill>
            <a:srgbClr val="080808"/>
          </a:solidFill>
          <a:ln w="9525">
            <a:noFill/>
            <a:miter lim="800000"/>
            <a:headEnd/>
            <a:tailEnd/>
          </a:ln>
        </p:spPr>
        <p:txBody>
          <a:bodyPr wrap="none" anchor="ctr">
            <a:prstTxWarp prst="textNoShape">
              <a:avLst/>
            </a:prstTxWarp>
          </a:bodyPr>
          <a:lstStyle/>
          <a:p>
            <a:endParaRPr lang="en-US"/>
          </a:p>
        </p:txBody>
      </p:sp>
      <p:sp>
        <p:nvSpPr>
          <p:cNvPr id="49165" name="Rectangle 13"/>
          <p:cNvSpPr>
            <a:spLocks noChangeArrowheads="1"/>
          </p:cNvSpPr>
          <p:nvPr/>
        </p:nvSpPr>
        <p:spPr bwMode="auto">
          <a:xfrm>
            <a:off x="8856663" y="1963738"/>
            <a:ext cx="152400" cy="2844800"/>
          </a:xfrm>
          <a:prstGeom prst="rect">
            <a:avLst/>
          </a:prstGeom>
          <a:solidFill>
            <a:srgbClr val="080808"/>
          </a:soli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Spectra</a:t>
            </a:r>
          </a:p>
        </p:txBody>
      </p:sp>
      <p:pic>
        <p:nvPicPr>
          <p:cNvPr id="51203" name="Picture 3"/>
          <p:cNvPicPr>
            <a:picLocks noChangeAspect="1" noChangeArrowheads="1"/>
          </p:cNvPicPr>
          <p:nvPr/>
        </p:nvPicPr>
        <p:blipFill>
          <a:blip r:embed="rId3"/>
          <a:srcRect/>
          <a:stretch>
            <a:fillRect/>
          </a:stretch>
        </p:blipFill>
        <p:spPr bwMode="auto">
          <a:xfrm>
            <a:off x="1571625" y="1273175"/>
            <a:ext cx="6007100" cy="5329238"/>
          </a:xfrm>
          <a:prstGeom prst="rect">
            <a:avLst/>
          </a:prstGeom>
          <a:noFill/>
          <a:ln w="9525">
            <a:noFill/>
            <a:miter lim="800000"/>
            <a:headEnd/>
            <a:tailEnd/>
          </a:ln>
        </p:spPr>
      </p:pic>
      <p:sp>
        <p:nvSpPr>
          <p:cNvPr id="51204" name="Text Box 4"/>
          <p:cNvSpPr txBox="1">
            <a:spLocks noChangeArrowheads="1"/>
          </p:cNvSpPr>
          <p:nvPr/>
        </p:nvSpPr>
        <p:spPr bwMode="auto">
          <a:xfrm>
            <a:off x="52388" y="2151063"/>
            <a:ext cx="1550987" cy="581025"/>
          </a:xfrm>
          <a:prstGeom prst="rect">
            <a:avLst/>
          </a:prstGeom>
          <a:noFill/>
          <a:ln w="9525">
            <a:noFill/>
            <a:miter lim="800000"/>
            <a:headEnd/>
            <a:tailEnd/>
          </a:ln>
        </p:spPr>
        <p:txBody>
          <a:bodyPr wrap="none">
            <a:prstTxWarp prst="textNoShape">
              <a:avLst/>
            </a:prstTxWarp>
            <a:spAutoFit/>
          </a:bodyPr>
          <a:lstStyle/>
          <a:p>
            <a:pPr algn="r"/>
            <a:r>
              <a:rPr lang="en-US" sz="1600">
                <a:latin typeface="Arial" charset="0"/>
              </a:rPr>
              <a:t>When radiation</a:t>
            </a:r>
          </a:p>
          <a:p>
            <a:pPr algn="r"/>
            <a:r>
              <a:rPr lang="en-US" sz="1600">
                <a:latin typeface="Arial" charset="0"/>
              </a:rPr>
              <a:t>like this ...</a:t>
            </a:r>
            <a:endParaRPr lang="en-US">
              <a:latin typeface="Times" charset="0"/>
            </a:endParaRPr>
          </a:p>
        </p:txBody>
      </p:sp>
      <p:sp>
        <p:nvSpPr>
          <p:cNvPr id="51205" name="Text Box 5"/>
          <p:cNvSpPr txBox="1">
            <a:spLocks noChangeArrowheads="1"/>
          </p:cNvSpPr>
          <p:nvPr/>
        </p:nvSpPr>
        <p:spPr bwMode="auto">
          <a:xfrm>
            <a:off x="-6350" y="3508375"/>
            <a:ext cx="1563688" cy="825500"/>
          </a:xfrm>
          <a:prstGeom prst="rect">
            <a:avLst/>
          </a:prstGeom>
          <a:noFill/>
          <a:ln w="9525">
            <a:noFill/>
            <a:miter lim="800000"/>
            <a:headEnd/>
            <a:tailEnd/>
          </a:ln>
        </p:spPr>
        <p:txBody>
          <a:bodyPr wrap="none">
            <a:prstTxWarp prst="textNoShape">
              <a:avLst/>
            </a:prstTxWarp>
            <a:spAutoFit/>
          </a:bodyPr>
          <a:lstStyle/>
          <a:p>
            <a:pPr algn="r"/>
            <a:r>
              <a:rPr lang="en-US" sz="1600">
                <a:latin typeface="Arial" charset="0"/>
              </a:rPr>
              <a:t>… passes by</a:t>
            </a:r>
          </a:p>
          <a:p>
            <a:pPr algn="r"/>
            <a:r>
              <a:rPr lang="en-US" sz="1600">
                <a:latin typeface="Arial" charset="0"/>
              </a:rPr>
              <a:t>an atom</a:t>
            </a:r>
          </a:p>
          <a:p>
            <a:pPr algn="r"/>
            <a:r>
              <a:rPr lang="en-US" sz="1600">
                <a:latin typeface="Arial" charset="0"/>
              </a:rPr>
              <a:t>that does this...</a:t>
            </a:r>
            <a:endParaRPr lang="en-US">
              <a:latin typeface="Times" charset="0"/>
            </a:endParaRPr>
          </a:p>
        </p:txBody>
      </p:sp>
      <p:sp>
        <p:nvSpPr>
          <p:cNvPr id="51206" name="Text Box 6"/>
          <p:cNvSpPr txBox="1">
            <a:spLocks noChangeArrowheads="1"/>
          </p:cNvSpPr>
          <p:nvPr/>
        </p:nvSpPr>
        <p:spPr bwMode="auto">
          <a:xfrm>
            <a:off x="4763" y="5741988"/>
            <a:ext cx="1550987" cy="825500"/>
          </a:xfrm>
          <a:prstGeom prst="rect">
            <a:avLst/>
          </a:prstGeom>
          <a:noFill/>
          <a:ln w="9525">
            <a:noFill/>
            <a:miter lim="800000"/>
            <a:headEnd/>
            <a:tailEnd/>
          </a:ln>
        </p:spPr>
        <p:txBody>
          <a:bodyPr wrap="none">
            <a:prstTxWarp prst="textNoShape">
              <a:avLst/>
            </a:prstTxWarp>
            <a:spAutoFit/>
          </a:bodyPr>
          <a:lstStyle/>
          <a:p>
            <a:pPr algn="r"/>
            <a:r>
              <a:rPr lang="en-US" sz="1600">
                <a:latin typeface="Arial" charset="0"/>
              </a:rPr>
              <a:t>… the resulting</a:t>
            </a:r>
          </a:p>
          <a:p>
            <a:pPr algn="r"/>
            <a:r>
              <a:rPr lang="en-US" sz="1600">
                <a:latin typeface="Arial" charset="0"/>
              </a:rPr>
              <a:t>radiation looks</a:t>
            </a:r>
          </a:p>
          <a:p>
            <a:pPr algn="r"/>
            <a:r>
              <a:rPr lang="en-US" sz="1600">
                <a:latin typeface="Arial" charset="0"/>
              </a:rPr>
              <a:t>like this.</a:t>
            </a:r>
            <a:endParaRPr lang="en-US">
              <a:latin typeface="Times" charset="0"/>
            </a:endParaRPr>
          </a:p>
        </p:txBody>
      </p:sp>
      <p:sp>
        <p:nvSpPr>
          <p:cNvPr id="51207" name="Text Box 7"/>
          <p:cNvSpPr txBox="1">
            <a:spLocks noChangeArrowheads="1"/>
          </p:cNvSpPr>
          <p:nvPr/>
        </p:nvSpPr>
        <p:spPr bwMode="auto">
          <a:xfrm>
            <a:off x="6845300" y="3270250"/>
            <a:ext cx="2154238" cy="366713"/>
          </a:xfrm>
          <a:prstGeom prst="rect">
            <a:avLst/>
          </a:prstGeom>
          <a:noFill/>
          <a:ln w="9525">
            <a:noFill/>
            <a:miter lim="800000"/>
            <a:headEnd/>
            <a:tailEnd/>
          </a:ln>
        </p:spPr>
        <p:txBody>
          <a:bodyPr wrap="none">
            <a:prstTxWarp prst="textNoShape">
              <a:avLst/>
            </a:prstTxWarp>
            <a:spAutoFit/>
          </a:bodyPr>
          <a:lstStyle/>
          <a:p>
            <a:r>
              <a:rPr lang="en-US" sz="1800">
                <a:latin typeface="Arial" charset="0"/>
              </a:rPr>
              <a:t>Higher energy level</a:t>
            </a:r>
            <a:endParaRPr lang="en-US">
              <a:latin typeface="Times" charset="0"/>
            </a:endParaRPr>
          </a:p>
        </p:txBody>
      </p:sp>
      <p:sp>
        <p:nvSpPr>
          <p:cNvPr id="51208" name="Text Box 8"/>
          <p:cNvSpPr txBox="1">
            <a:spLocks noChangeArrowheads="1"/>
          </p:cNvSpPr>
          <p:nvPr/>
        </p:nvSpPr>
        <p:spPr bwMode="auto">
          <a:xfrm>
            <a:off x="6891338" y="4202113"/>
            <a:ext cx="2103437" cy="366712"/>
          </a:xfrm>
          <a:prstGeom prst="rect">
            <a:avLst/>
          </a:prstGeom>
          <a:noFill/>
          <a:ln w="9525">
            <a:noFill/>
            <a:miter lim="800000"/>
            <a:headEnd/>
            <a:tailEnd/>
          </a:ln>
        </p:spPr>
        <p:txBody>
          <a:bodyPr wrap="none">
            <a:prstTxWarp prst="textNoShape">
              <a:avLst/>
            </a:prstTxWarp>
            <a:spAutoFit/>
          </a:bodyPr>
          <a:lstStyle/>
          <a:p>
            <a:r>
              <a:rPr lang="en-US" sz="1800">
                <a:latin typeface="Arial" charset="0"/>
              </a:rPr>
              <a:t>Lower energy level</a:t>
            </a:r>
            <a:endParaRPr lang="en-US">
              <a:latin typeface="Times" charset="0"/>
            </a:endParaRPr>
          </a:p>
        </p:txBody>
      </p:sp>
      <p:sp>
        <p:nvSpPr>
          <p:cNvPr id="51209" name="Text Box 9"/>
          <p:cNvSpPr txBox="1">
            <a:spLocks noChangeArrowheads="1"/>
          </p:cNvSpPr>
          <p:nvPr/>
        </p:nvSpPr>
        <p:spPr bwMode="auto">
          <a:xfrm>
            <a:off x="1738313" y="5632450"/>
            <a:ext cx="1358900" cy="336550"/>
          </a:xfrm>
          <a:prstGeom prst="rect">
            <a:avLst/>
          </a:prstGeom>
          <a:noFill/>
          <a:ln w="9525">
            <a:noFill/>
            <a:miter lim="800000"/>
            <a:headEnd/>
            <a:tailEnd/>
          </a:ln>
        </p:spPr>
        <p:txBody>
          <a:bodyPr wrap="none">
            <a:prstTxWarp prst="textNoShape">
              <a:avLst/>
            </a:prstTxWarp>
            <a:spAutoFit/>
          </a:bodyPr>
          <a:lstStyle/>
          <a:p>
            <a:r>
              <a:rPr lang="en-US" sz="1600">
                <a:latin typeface="Arial" charset="0"/>
              </a:rPr>
              <a:t>emission line</a:t>
            </a:r>
            <a:endParaRPr lang="en-US">
              <a:latin typeface="Times" charset="0"/>
            </a:endParaRPr>
          </a:p>
        </p:txBody>
      </p:sp>
      <p:sp>
        <p:nvSpPr>
          <p:cNvPr id="51210" name="Text Box 10"/>
          <p:cNvSpPr txBox="1">
            <a:spLocks noChangeArrowheads="1"/>
          </p:cNvSpPr>
          <p:nvPr/>
        </p:nvSpPr>
        <p:spPr bwMode="auto">
          <a:xfrm>
            <a:off x="3924300" y="5049838"/>
            <a:ext cx="1358900" cy="336550"/>
          </a:xfrm>
          <a:prstGeom prst="rect">
            <a:avLst/>
          </a:prstGeom>
          <a:noFill/>
          <a:ln w="9525">
            <a:noFill/>
            <a:miter lim="800000"/>
            <a:headEnd/>
            <a:tailEnd/>
          </a:ln>
        </p:spPr>
        <p:txBody>
          <a:bodyPr wrap="none">
            <a:prstTxWarp prst="textNoShape">
              <a:avLst/>
            </a:prstTxWarp>
            <a:spAutoFit/>
          </a:bodyPr>
          <a:lstStyle/>
          <a:p>
            <a:r>
              <a:rPr lang="en-US" sz="1600">
                <a:latin typeface="Arial" charset="0"/>
              </a:rPr>
              <a:t>emission line</a:t>
            </a:r>
            <a:endParaRPr lang="en-US">
              <a:latin typeface="Times" charset="0"/>
            </a:endParaRPr>
          </a:p>
        </p:txBody>
      </p:sp>
      <p:sp>
        <p:nvSpPr>
          <p:cNvPr id="51211" name="Text Box 11"/>
          <p:cNvSpPr txBox="1">
            <a:spLocks noChangeArrowheads="1"/>
          </p:cNvSpPr>
          <p:nvPr/>
        </p:nvSpPr>
        <p:spPr bwMode="auto">
          <a:xfrm>
            <a:off x="5978525" y="5622925"/>
            <a:ext cx="1506538" cy="336550"/>
          </a:xfrm>
          <a:prstGeom prst="rect">
            <a:avLst/>
          </a:prstGeom>
          <a:noFill/>
          <a:ln w="9525">
            <a:noFill/>
            <a:miter lim="800000"/>
            <a:headEnd/>
            <a:tailEnd/>
          </a:ln>
        </p:spPr>
        <p:txBody>
          <a:bodyPr wrap="none">
            <a:prstTxWarp prst="textNoShape">
              <a:avLst/>
            </a:prstTxWarp>
            <a:spAutoFit/>
          </a:bodyPr>
          <a:lstStyle/>
          <a:p>
            <a:r>
              <a:rPr lang="en-US" sz="1600">
                <a:latin typeface="Arial" charset="0"/>
              </a:rPr>
              <a:t>absorption line</a:t>
            </a:r>
            <a:endParaRPr lang="en-US">
              <a:latin typeface="Times" charset="0"/>
            </a:endParaRPr>
          </a:p>
        </p:txBody>
      </p:sp>
      <p:sp>
        <p:nvSpPr>
          <p:cNvPr id="51212" name="Text Box 12"/>
          <p:cNvSpPr txBox="1">
            <a:spLocks noChangeArrowheads="1"/>
          </p:cNvSpPr>
          <p:nvPr/>
        </p:nvSpPr>
        <p:spPr bwMode="auto">
          <a:xfrm>
            <a:off x="4017963" y="6096000"/>
            <a:ext cx="1122362" cy="336550"/>
          </a:xfrm>
          <a:prstGeom prst="rect">
            <a:avLst/>
          </a:prstGeom>
          <a:noFill/>
          <a:ln w="9525">
            <a:noFill/>
            <a:miter lim="800000"/>
            <a:headEnd/>
            <a:tailEnd/>
          </a:ln>
        </p:spPr>
        <p:txBody>
          <a:bodyPr wrap="none">
            <a:prstTxWarp prst="textNoShape">
              <a:avLst/>
            </a:prstTxWarp>
            <a:spAutoFit/>
          </a:bodyPr>
          <a:lstStyle/>
          <a:p>
            <a:r>
              <a:rPr lang="en-US" sz="1600">
                <a:latin typeface="Arial" charset="0"/>
              </a:rPr>
              <a:t>continuum</a:t>
            </a:r>
            <a:endParaRPr lang="en-US">
              <a:latin typeface="Times"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128588" y="1271588"/>
            <a:ext cx="8996362" cy="5486400"/>
          </a:xfrm>
        </p:spPr>
        <p:txBody>
          <a:bodyPr/>
          <a:lstStyle/>
          <a:p>
            <a:pPr eaLnBrk="1" hangingPunct="1">
              <a:buFontTx/>
              <a:buNone/>
            </a:pPr>
            <a:r>
              <a:rPr lang="en-US" sz="1800">
                <a:latin typeface="Arial" charset="0"/>
                <a:ea typeface="Arial" charset="0"/>
                <a:cs typeface="Arial" charset="0"/>
              </a:rPr>
              <a:t>The observed relationships between continuous spectra, emission-line spectra, and absorption-line spectra were summarized by Gustav Kirchhoff in 1859. </a:t>
            </a:r>
          </a:p>
          <a:p>
            <a:pPr eaLnBrk="1" hangingPunct="1">
              <a:buFontTx/>
              <a:buNone/>
            </a:pPr>
            <a:endParaRPr lang="en-US" sz="1800">
              <a:latin typeface="Arial" charset="0"/>
              <a:ea typeface="Arial" charset="0"/>
              <a:cs typeface="Arial" charset="0"/>
            </a:endParaRPr>
          </a:p>
          <a:p>
            <a:pPr eaLnBrk="1" hangingPunct="1">
              <a:buFontTx/>
              <a:buNone/>
            </a:pPr>
            <a:r>
              <a:rPr lang="en-US" sz="1800">
                <a:latin typeface="Arial" charset="0"/>
                <a:ea typeface="Arial" charset="0"/>
                <a:cs typeface="Arial" charset="0"/>
              </a:rPr>
              <a:t>    </a:t>
            </a:r>
            <a:r>
              <a:rPr lang="en-US" sz="1800" b="1">
                <a:latin typeface="Arial" charset="0"/>
                <a:ea typeface="Arial" charset="0"/>
                <a:cs typeface="Arial" charset="0"/>
              </a:rPr>
              <a:t>Kirchhoff’s Laws</a:t>
            </a:r>
            <a:r>
              <a:rPr lang="en-US" sz="1800">
                <a:latin typeface="Arial" charset="0"/>
                <a:ea typeface="Arial" charset="0"/>
                <a:cs typeface="Arial" charset="0"/>
              </a:rPr>
              <a:t> that describe the formation of spectra are:</a:t>
            </a:r>
          </a:p>
          <a:p>
            <a:pPr eaLnBrk="1" hangingPunct="1">
              <a:buFontTx/>
              <a:buNone/>
            </a:pPr>
            <a:endParaRPr lang="en-US" sz="1800">
              <a:latin typeface="Arial" charset="0"/>
              <a:ea typeface="Arial" charset="0"/>
              <a:cs typeface="Arial" charset="0"/>
            </a:endParaRPr>
          </a:p>
          <a:p>
            <a:pPr eaLnBrk="1" hangingPunct="1">
              <a:buFontTx/>
              <a:buNone/>
            </a:pPr>
            <a:r>
              <a:rPr lang="en-US" sz="1800">
                <a:solidFill>
                  <a:srgbClr val="FF0000"/>
                </a:solidFill>
                <a:latin typeface="Arial" charset="0"/>
                <a:ea typeface="Arial" charset="0"/>
                <a:cs typeface="Arial" charset="0"/>
              </a:rPr>
              <a:t>1.	A solid or liquid or sufficiently dense gas emits</a:t>
            </a:r>
            <a:r>
              <a:rPr lang="en-US" sz="1800">
                <a:latin typeface="Arial" charset="0"/>
                <a:ea typeface="Arial" charset="0"/>
                <a:cs typeface="Arial" charset="0"/>
              </a:rPr>
              <a:t> </a:t>
            </a:r>
            <a:r>
              <a:rPr lang="en-US" sz="1800">
                <a:solidFill>
                  <a:srgbClr val="FF0000"/>
                </a:solidFill>
                <a:latin typeface="Arial" charset="0"/>
                <a:ea typeface="Arial" charset="0"/>
                <a:cs typeface="Arial" charset="0"/>
              </a:rPr>
              <a:t>light of all wavelengths</a:t>
            </a:r>
            <a:r>
              <a:rPr lang="en-US" sz="1800">
                <a:latin typeface="Arial" charset="0"/>
                <a:ea typeface="Arial" charset="0"/>
                <a:cs typeface="Arial" charset="0"/>
              </a:rPr>
              <a:t> and so produces a</a:t>
            </a:r>
            <a:r>
              <a:rPr lang="en-US" sz="1800">
                <a:solidFill>
                  <a:srgbClr val="FF0000"/>
                </a:solidFill>
                <a:latin typeface="Arial" charset="0"/>
                <a:ea typeface="Arial" charset="0"/>
                <a:cs typeface="Arial" charset="0"/>
              </a:rPr>
              <a:t> </a:t>
            </a:r>
            <a:r>
              <a:rPr lang="en-US" sz="1800" b="1">
                <a:solidFill>
                  <a:srgbClr val="FF0000"/>
                </a:solidFill>
                <a:latin typeface="Arial" charset="0"/>
                <a:ea typeface="Arial" charset="0"/>
                <a:cs typeface="Arial" charset="0"/>
              </a:rPr>
              <a:t>continuous spectrum</a:t>
            </a:r>
            <a:r>
              <a:rPr lang="en-US" sz="1800">
                <a:latin typeface="Arial" charset="0"/>
                <a:ea typeface="Arial" charset="0"/>
                <a:cs typeface="Arial" charset="0"/>
              </a:rPr>
              <a:t> of radiation.</a:t>
            </a:r>
          </a:p>
          <a:p>
            <a:pPr eaLnBrk="1" hangingPunct="1">
              <a:buFontTx/>
              <a:buNone/>
            </a:pPr>
            <a:endParaRPr lang="en-US" sz="1800">
              <a:latin typeface="Arial" charset="0"/>
              <a:ea typeface="Arial" charset="0"/>
              <a:cs typeface="Arial" charset="0"/>
            </a:endParaRPr>
          </a:p>
          <a:p>
            <a:pPr eaLnBrk="1" hangingPunct="1">
              <a:buFontTx/>
              <a:buNone/>
            </a:pPr>
            <a:r>
              <a:rPr lang="en-US" sz="1800">
                <a:solidFill>
                  <a:srgbClr val="FF0000"/>
                </a:solidFill>
                <a:latin typeface="Arial" charset="0"/>
                <a:ea typeface="Arial" charset="0"/>
                <a:cs typeface="Arial" charset="0"/>
              </a:rPr>
              <a:t>2.	A low-density, hot gas emits light whose spectrum consists of bright </a:t>
            </a:r>
            <a:r>
              <a:rPr lang="en-US" sz="1800" b="1">
                <a:solidFill>
                  <a:srgbClr val="FF0000"/>
                </a:solidFill>
                <a:latin typeface="Arial" charset="0"/>
                <a:ea typeface="Arial" charset="0"/>
                <a:cs typeface="Arial" charset="0"/>
              </a:rPr>
              <a:t>emission lines</a:t>
            </a:r>
            <a:r>
              <a:rPr lang="en-US" sz="1800">
                <a:solidFill>
                  <a:srgbClr val="FF0000"/>
                </a:solidFill>
                <a:latin typeface="Arial" charset="0"/>
                <a:ea typeface="Arial" charset="0"/>
                <a:cs typeface="Arial" charset="0"/>
              </a:rPr>
              <a:t>.</a:t>
            </a:r>
            <a:r>
              <a:rPr lang="en-US" sz="1800">
                <a:latin typeface="Arial" charset="0"/>
                <a:ea typeface="Arial" charset="0"/>
                <a:cs typeface="Arial" charset="0"/>
              </a:rPr>
              <a:t>  These lines are characteristic of the chemical composition of the gas.</a:t>
            </a:r>
          </a:p>
          <a:p>
            <a:pPr eaLnBrk="1" hangingPunct="1">
              <a:buFontTx/>
              <a:buNone/>
            </a:pPr>
            <a:endParaRPr lang="en-US" sz="1800">
              <a:latin typeface="Arial" charset="0"/>
              <a:ea typeface="Arial" charset="0"/>
              <a:cs typeface="Arial" charset="0"/>
            </a:endParaRPr>
          </a:p>
          <a:p>
            <a:pPr eaLnBrk="1" hangingPunct="1">
              <a:buFontTx/>
              <a:buNone/>
            </a:pPr>
            <a:r>
              <a:rPr lang="en-US" sz="1800">
                <a:solidFill>
                  <a:srgbClr val="FF0000"/>
                </a:solidFill>
                <a:latin typeface="Arial" charset="0"/>
                <a:ea typeface="Arial" charset="0"/>
                <a:cs typeface="Arial" charset="0"/>
              </a:rPr>
              <a:t>3.	A cool, low-density gas absorbs certain wavelengths from a continuous spectrum and leaves dark</a:t>
            </a:r>
            <a:r>
              <a:rPr lang="en-US" sz="1800">
                <a:latin typeface="Arial" charset="0"/>
                <a:ea typeface="Arial" charset="0"/>
                <a:cs typeface="Arial" charset="0"/>
              </a:rPr>
              <a:t> </a:t>
            </a:r>
            <a:r>
              <a:rPr lang="en-US" sz="1800" b="1">
                <a:solidFill>
                  <a:srgbClr val="FF0000"/>
                </a:solidFill>
                <a:latin typeface="Arial" charset="0"/>
                <a:ea typeface="Arial" charset="0"/>
                <a:cs typeface="Arial" charset="0"/>
              </a:rPr>
              <a:t>absorption lines</a:t>
            </a:r>
            <a:r>
              <a:rPr lang="en-US" sz="1800">
                <a:latin typeface="Arial" charset="0"/>
                <a:ea typeface="Arial" charset="0"/>
                <a:cs typeface="Arial" charset="0"/>
              </a:rPr>
              <a:t> in their place, </a:t>
            </a:r>
            <a:r>
              <a:rPr lang="en-US" sz="1800">
                <a:solidFill>
                  <a:srgbClr val="FF0000"/>
                </a:solidFill>
                <a:latin typeface="Arial" charset="0"/>
                <a:ea typeface="Arial" charset="0"/>
                <a:cs typeface="Arial" charset="0"/>
              </a:rPr>
              <a:t>superimposed on the continuous spectrum.</a:t>
            </a:r>
            <a:r>
              <a:rPr lang="en-US" sz="1800">
                <a:latin typeface="Arial" charset="0"/>
                <a:ea typeface="Arial" charset="0"/>
                <a:cs typeface="Arial" charset="0"/>
              </a:rPr>
              <a:t> Again, the lines are characteristic of the composition of the intervening gas.  They occur at precisely the same wavelengths as the emission lines produced by the same gas at higher temperatur</a:t>
            </a:r>
            <a:r>
              <a:rPr lang="en-US" sz="1800">
                <a:ea typeface="ＭＳ Ｐゴシック" charset="-128"/>
                <a:cs typeface="ＭＳ Ｐゴシック" charset="-128"/>
              </a:rPr>
              <a:t>es.</a:t>
            </a:r>
          </a:p>
        </p:txBody>
      </p:sp>
      <p:sp>
        <p:nvSpPr>
          <p:cNvPr id="53251" name="Rectangle 2"/>
          <p:cNvSpPr>
            <a:spLocks noGrp="1" noChangeArrowheads="1"/>
          </p:cNvSpPr>
          <p:nvPr>
            <p:ph type="title"/>
          </p:nvPr>
        </p:nvSpPr>
        <p:spPr>
          <a:xfrm>
            <a:off x="228600" y="114300"/>
            <a:ext cx="8686800" cy="762000"/>
          </a:xfrm>
        </p:spPr>
        <p:txBody>
          <a:bodyPr/>
          <a:lstStyle/>
          <a:p>
            <a:pPr eaLnBrk="1" hangingPunct="1"/>
            <a:r>
              <a:rPr lang="en-US">
                <a:solidFill>
                  <a:srgbClr val="FF0000"/>
                </a:solidFill>
                <a:ea typeface="ＭＳ Ｐゴシック" charset="-128"/>
                <a:cs typeface="ＭＳ Ｐゴシック" charset="-128"/>
              </a:rPr>
              <a:t>Kirchhoff’s Laws</a:t>
            </a:r>
            <a:endParaRPr lang="en-US">
              <a:ea typeface="ＭＳ Ｐゴシック" charset="-128"/>
              <a:cs typeface="ＭＳ Ｐゴシック" charset="-128"/>
            </a:endParaRPr>
          </a:p>
        </p:txBody>
      </p:sp>
      <p:pic>
        <p:nvPicPr>
          <p:cNvPr id="53252" name="Picture 4"/>
          <p:cNvPicPr>
            <a:picLocks noChangeAspect="1" noChangeArrowheads="1"/>
          </p:cNvPicPr>
          <p:nvPr/>
        </p:nvPicPr>
        <p:blipFill>
          <a:blip r:embed="rId3"/>
          <a:srcRect/>
          <a:stretch>
            <a:fillRect/>
          </a:stretch>
        </p:blipFill>
        <p:spPr bwMode="auto">
          <a:xfrm>
            <a:off x="7499350" y="5921375"/>
            <a:ext cx="1601788" cy="609600"/>
          </a:xfrm>
          <a:prstGeom prst="rect">
            <a:avLst/>
          </a:prstGeom>
          <a:noFill/>
          <a:ln w="9525">
            <a:noFill/>
            <a:miter lim="800000"/>
            <a:headEnd/>
            <a:tailEnd/>
          </a:ln>
        </p:spPr>
      </p:pic>
      <p:pic>
        <p:nvPicPr>
          <p:cNvPr id="53253"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flipV="1">
            <a:off x="7466013" y="4197350"/>
            <a:ext cx="1635125" cy="366713"/>
          </a:xfrm>
          <a:prstGeom prst="rect">
            <a:avLst/>
          </a:prstGeom>
          <a:noFill/>
          <a:ln w="9525">
            <a:noFill/>
            <a:miter lim="800000"/>
            <a:headEnd/>
            <a:tailEnd/>
          </a:ln>
        </p:spPr>
      </p:pic>
      <p:pic>
        <p:nvPicPr>
          <p:cNvPr id="53254" name="Picture 3"/>
          <p:cNvPicPr>
            <a:picLocks noChangeAspect="1" noChangeArrowheads="1"/>
          </p:cNvPicPr>
          <p:nvPr/>
        </p:nvPicPr>
        <p:blipFill>
          <a:blip r:embed="rId5"/>
          <a:srcRect l="220" t="1799" r="623" b="2623"/>
          <a:stretch>
            <a:fillRect/>
          </a:stretch>
        </p:blipFill>
        <p:spPr bwMode="auto">
          <a:xfrm>
            <a:off x="7496175" y="3228975"/>
            <a:ext cx="1674813"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Absorption, Emission, and Continuous Spectra</a:t>
            </a:r>
          </a:p>
        </p:txBody>
      </p:sp>
      <p:pic>
        <p:nvPicPr>
          <p:cNvPr id="55300" name="Picture 3"/>
          <p:cNvPicPr>
            <a:picLocks noChangeAspect="1" noChangeArrowheads="1"/>
          </p:cNvPicPr>
          <p:nvPr/>
        </p:nvPicPr>
        <p:blipFill>
          <a:blip r:embed="rId4"/>
          <a:srcRect l="220" t="1799" r="623" b="2623"/>
          <a:stretch>
            <a:fillRect/>
          </a:stretch>
        </p:blipFill>
        <p:spPr bwMode="auto">
          <a:xfrm>
            <a:off x="274638" y="5443538"/>
            <a:ext cx="4283075" cy="925512"/>
          </a:xfrm>
          <a:prstGeom prst="rect">
            <a:avLst/>
          </a:prstGeom>
          <a:noFill/>
          <a:ln w="9525">
            <a:noFill/>
            <a:miter lim="800000"/>
            <a:headEnd/>
            <a:tailEnd/>
          </a:ln>
        </p:spPr>
      </p:pic>
      <p:pic>
        <p:nvPicPr>
          <p:cNvPr id="55301" name="Picture 4"/>
          <p:cNvPicPr>
            <a:picLocks noChangeAspect="1" noChangeArrowheads="1"/>
          </p:cNvPicPr>
          <p:nvPr/>
        </p:nvPicPr>
        <p:blipFill>
          <a:blip r:embed="rId5"/>
          <a:srcRect/>
          <a:stretch>
            <a:fillRect/>
          </a:stretch>
        </p:blipFill>
        <p:spPr bwMode="auto">
          <a:xfrm>
            <a:off x="4575175" y="1295400"/>
            <a:ext cx="4303713" cy="1636713"/>
          </a:xfrm>
          <a:prstGeom prst="rect">
            <a:avLst/>
          </a:prstGeom>
          <a:noFill/>
          <a:ln w="9525">
            <a:noFill/>
            <a:miter lim="800000"/>
            <a:headEnd/>
            <a:tailEnd/>
          </a:ln>
        </p:spPr>
      </p:pic>
      <p:pic>
        <p:nvPicPr>
          <p:cNvPr id="55302"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75175" y="3375025"/>
            <a:ext cx="4319588" cy="968375"/>
          </a:xfrm>
          <a:prstGeom prst="rect">
            <a:avLst/>
          </a:prstGeom>
          <a:noFill/>
          <a:ln w="9525">
            <a:noFill/>
            <a:miter lim="800000"/>
            <a:headEnd/>
            <a:tailEnd/>
          </a:ln>
        </p:spPr>
      </p:pic>
      <p:graphicFrame>
        <p:nvGraphicFramePr>
          <p:cNvPr id="55298" name="Object 2"/>
          <p:cNvGraphicFramePr>
            <a:graphicFrameLocks noChangeAspect="1"/>
          </p:cNvGraphicFramePr>
          <p:nvPr/>
        </p:nvGraphicFramePr>
        <p:xfrm>
          <a:off x="131763" y="2009775"/>
          <a:ext cx="877887" cy="958850"/>
        </p:xfrm>
        <a:graphic>
          <a:graphicData uri="http://schemas.openxmlformats.org/presentationml/2006/ole">
            <p:oleObj spid="_x0000_s55298" r:id="rId7" imgW="877824" imgH="960120" progId="MS_ClipArt_Gallery">
              <p:embed/>
            </p:oleObj>
          </a:graphicData>
        </a:graphic>
      </p:graphicFrame>
      <p:sp>
        <p:nvSpPr>
          <p:cNvPr id="55303" name="Line 7"/>
          <p:cNvSpPr>
            <a:spLocks noChangeShapeType="1"/>
          </p:cNvSpPr>
          <p:nvPr/>
        </p:nvSpPr>
        <p:spPr bwMode="auto">
          <a:xfrm>
            <a:off x="695325" y="2670175"/>
            <a:ext cx="1566863" cy="2657475"/>
          </a:xfrm>
          <a:prstGeom prst="line">
            <a:avLst/>
          </a:prstGeom>
          <a:noFill/>
          <a:ln w="9525">
            <a:solidFill>
              <a:srgbClr val="FF9900"/>
            </a:solidFill>
            <a:round/>
            <a:headEnd/>
            <a:tailEnd/>
          </a:ln>
        </p:spPr>
        <p:txBody>
          <a:bodyPr wrap="none" anchor="ctr">
            <a:prstTxWarp prst="textNoShape">
              <a:avLst/>
            </a:prstTxWarp>
          </a:bodyPr>
          <a:lstStyle/>
          <a:p>
            <a:endParaRPr lang="en-US"/>
          </a:p>
        </p:txBody>
      </p:sp>
      <p:sp>
        <p:nvSpPr>
          <p:cNvPr id="55304" name="Line 8"/>
          <p:cNvSpPr>
            <a:spLocks noChangeShapeType="1"/>
          </p:cNvSpPr>
          <p:nvPr/>
        </p:nvSpPr>
        <p:spPr bwMode="auto">
          <a:xfrm flipV="1">
            <a:off x="887413" y="2035175"/>
            <a:ext cx="3557587" cy="287338"/>
          </a:xfrm>
          <a:prstGeom prst="line">
            <a:avLst/>
          </a:prstGeom>
          <a:noFill/>
          <a:ln w="9525">
            <a:solidFill>
              <a:srgbClr val="FF9900"/>
            </a:solidFill>
            <a:round/>
            <a:headEnd/>
            <a:tailEnd/>
          </a:ln>
        </p:spPr>
        <p:txBody>
          <a:bodyPr wrap="none" anchor="ctr">
            <a:prstTxWarp prst="textNoShape">
              <a:avLst/>
            </a:prstTxWarp>
          </a:bodyPr>
          <a:lstStyle/>
          <a:p>
            <a:endParaRPr lang="en-US"/>
          </a:p>
        </p:txBody>
      </p:sp>
      <p:pic>
        <p:nvPicPr>
          <p:cNvPr id="55305" name="Picture 9"/>
          <p:cNvPicPr>
            <a:picLocks noChangeAspect="1" noChangeArrowheads="1"/>
          </p:cNvPicPr>
          <p:nvPr/>
        </p:nvPicPr>
        <p:blipFill>
          <a:blip r:embed="rId8"/>
          <a:srcRect/>
          <a:stretch>
            <a:fillRect/>
          </a:stretch>
        </p:blipFill>
        <p:spPr bwMode="auto">
          <a:xfrm>
            <a:off x="1397000" y="1122363"/>
            <a:ext cx="2822575" cy="2700337"/>
          </a:xfrm>
          <a:prstGeom prst="rect">
            <a:avLst/>
          </a:prstGeom>
          <a:noFill/>
          <a:ln w="9525">
            <a:noFill/>
            <a:miter lim="800000"/>
            <a:headEnd/>
            <a:tailEnd/>
          </a:ln>
        </p:spPr>
      </p:pic>
      <p:sp>
        <p:nvSpPr>
          <p:cNvPr id="55306" name="Line 10"/>
          <p:cNvSpPr>
            <a:spLocks noChangeShapeType="1"/>
          </p:cNvSpPr>
          <p:nvPr/>
        </p:nvSpPr>
        <p:spPr bwMode="auto">
          <a:xfrm flipH="1">
            <a:off x="3967163" y="2062163"/>
            <a:ext cx="234950" cy="26987"/>
          </a:xfrm>
          <a:prstGeom prst="line">
            <a:avLst/>
          </a:prstGeom>
          <a:noFill/>
          <a:ln w="9525">
            <a:solidFill>
              <a:srgbClr val="FF9900"/>
            </a:solidFill>
            <a:round/>
            <a:headEnd/>
            <a:tailEnd/>
          </a:ln>
        </p:spPr>
        <p:txBody>
          <a:bodyPr wrap="none" anchor="ctr">
            <a:prstTxWarp prst="textNoShape">
              <a:avLst/>
            </a:prstTxWarp>
          </a:bodyPr>
          <a:lstStyle/>
          <a:p>
            <a:endParaRPr lang="en-US"/>
          </a:p>
        </p:txBody>
      </p:sp>
      <p:sp>
        <p:nvSpPr>
          <p:cNvPr id="55307" name="Line 11"/>
          <p:cNvSpPr>
            <a:spLocks noChangeShapeType="1"/>
          </p:cNvSpPr>
          <p:nvPr/>
        </p:nvSpPr>
        <p:spPr bwMode="auto">
          <a:xfrm flipV="1">
            <a:off x="1374775" y="2235200"/>
            <a:ext cx="530225" cy="44450"/>
          </a:xfrm>
          <a:prstGeom prst="line">
            <a:avLst/>
          </a:prstGeom>
          <a:noFill/>
          <a:ln w="9525">
            <a:solidFill>
              <a:srgbClr val="FF9900"/>
            </a:solidFill>
            <a:round/>
            <a:headEnd/>
            <a:tailEnd/>
          </a:ln>
        </p:spPr>
        <p:txBody>
          <a:bodyPr wrap="none" anchor="ctr">
            <a:prstTxWarp prst="textNoShape">
              <a:avLst/>
            </a:prstTxWarp>
          </a:bodyPr>
          <a:lstStyle/>
          <a:p>
            <a:endParaRPr lang="en-US"/>
          </a:p>
        </p:txBody>
      </p:sp>
      <p:sp>
        <p:nvSpPr>
          <p:cNvPr id="55308" name="Line 12"/>
          <p:cNvSpPr>
            <a:spLocks noChangeShapeType="1"/>
          </p:cNvSpPr>
          <p:nvPr/>
        </p:nvSpPr>
        <p:spPr bwMode="auto">
          <a:xfrm>
            <a:off x="3897313" y="3357563"/>
            <a:ext cx="1263650" cy="482600"/>
          </a:xfrm>
          <a:prstGeom prst="line">
            <a:avLst/>
          </a:prstGeom>
          <a:noFill/>
          <a:ln w="9525">
            <a:solidFill>
              <a:srgbClr val="FF9900"/>
            </a:solidFill>
            <a:round/>
            <a:headEnd/>
            <a:tailEnd/>
          </a:ln>
        </p:spPr>
        <p:txBody>
          <a:bodyPr wrap="none" anchor="ctr">
            <a:prstTxWarp prst="textNoShape">
              <a:avLst/>
            </a:prstTxWarp>
          </a:bodyPr>
          <a:lstStyle/>
          <a:p>
            <a:endParaRPr lang="en-US"/>
          </a:p>
        </p:txBody>
      </p:sp>
      <p:sp>
        <p:nvSpPr>
          <p:cNvPr id="83981" name="Text Box 13"/>
          <p:cNvSpPr txBox="1">
            <a:spLocks noChangeArrowheads="1"/>
          </p:cNvSpPr>
          <p:nvPr/>
        </p:nvSpPr>
        <p:spPr bwMode="auto">
          <a:xfrm>
            <a:off x="2673350" y="2284413"/>
            <a:ext cx="747713" cy="461962"/>
          </a:xfrm>
          <a:prstGeom prst="rect">
            <a:avLst/>
          </a:prstGeom>
          <a:noFill/>
          <a:ln w="9525">
            <a:noFill/>
            <a:miter lim="800000"/>
            <a:headEnd/>
            <a:tailEnd/>
          </a:ln>
          <a:effectLst/>
        </p:spPr>
        <p:txBody>
          <a:bodyPr wrap="none">
            <a:prstTxWarp prst="textNoShape">
              <a:avLst/>
            </a:prstTxWarp>
            <a:spAutoFit/>
          </a:bodyPr>
          <a:lstStyle/>
          <a:p>
            <a:pPr algn="ctr">
              <a:defRPr/>
            </a:pPr>
            <a:r>
              <a:rPr lang="en-US" dirty="0">
                <a:solidFill>
                  <a:schemeClr val="bg1"/>
                </a:solidFill>
                <a:effectLst>
                  <a:outerShdw blurRad="38100" dist="38100" dir="2700000" algn="tl">
                    <a:srgbClr val="DDDDDD"/>
                  </a:outerShdw>
                </a:effectLst>
                <a:latin typeface="Arial"/>
                <a:cs typeface="Arial"/>
              </a:rPr>
              <a:t>Gas</a:t>
            </a:r>
            <a:endParaRPr lang="en-US" dirty="0">
              <a:latin typeface="Arial"/>
              <a:cs typeface="Arial"/>
            </a:endParaRPr>
          </a:p>
        </p:txBody>
      </p:sp>
      <p:sp>
        <p:nvSpPr>
          <p:cNvPr id="14" name="TextBox 13"/>
          <p:cNvSpPr txBox="1"/>
          <p:nvPr/>
        </p:nvSpPr>
        <p:spPr>
          <a:xfrm>
            <a:off x="1409453" y="6312593"/>
            <a:ext cx="2300479" cy="461665"/>
          </a:xfrm>
          <a:prstGeom prst="rect">
            <a:avLst/>
          </a:prstGeom>
          <a:noFill/>
        </p:spPr>
        <p:txBody>
          <a:bodyPr wrap="none" rtlCol="0">
            <a:spAutoFit/>
          </a:bodyPr>
          <a:lstStyle/>
          <a:p>
            <a:r>
              <a:rPr lang="en-US" dirty="0" smtClean="0">
                <a:latin typeface="Arial"/>
                <a:cs typeface="Arial"/>
              </a:rPr>
              <a:t>Kirchhoff Law 1</a:t>
            </a:r>
            <a:endParaRPr lang="en-US" dirty="0">
              <a:latin typeface="Arial"/>
              <a:cs typeface="Arial"/>
            </a:endParaRPr>
          </a:p>
        </p:txBody>
      </p:sp>
      <p:sp>
        <p:nvSpPr>
          <p:cNvPr id="15" name="TextBox 14"/>
          <p:cNvSpPr txBox="1"/>
          <p:nvPr/>
        </p:nvSpPr>
        <p:spPr>
          <a:xfrm>
            <a:off x="5594842" y="4268549"/>
            <a:ext cx="2300479" cy="461665"/>
          </a:xfrm>
          <a:prstGeom prst="rect">
            <a:avLst/>
          </a:prstGeom>
          <a:noFill/>
        </p:spPr>
        <p:txBody>
          <a:bodyPr wrap="none" rtlCol="0">
            <a:spAutoFit/>
          </a:bodyPr>
          <a:lstStyle/>
          <a:p>
            <a:r>
              <a:rPr lang="en-US" dirty="0" smtClean="0">
                <a:latin typeface="Arial"/>
                <a:cs typeface="Arial"/>
              </a:rPr>
              <a:t>Kirchhoff Law 2</a:t>
            </a:r>
            <a:endParaRPr lang="en-US" dirty="0">
              <a:latin typeface="Arial"/>
              <a:cs typeface="Arial"/>
            </a:endParaRPr>
          </a:p>
        </p:txBody>
      </p:sp>
      <p:sp>
        <p:nvSpPr>
          <p:cNvPr id="16" name="TextBox 15"/>
          <p:cNvSpPr txBox="1"/>
          <p:nvPr/>
        </p:nvSpPr>
        <p:spPr>
          <a:xfrm>
            <a:off x="5580887" y="2537911"/>
            <a:ext cx="2300479" cy="461665"/>
          </a:xfrm>
          <a:prstGeom prst="rect">
            <a:avLst/>
          </a:prstGeom>
          <a:noFill/>
        </p:spPr>
        <p:txBody>
          <a:bodyPr wrap="none" rtlCol="0">
            <a:spAutoFit/>
          </a:bodyPr>
          <a:lstStyle/>
          <a:p>
            <a:r>
              <a:rPr lang="en-US" dirty="0" smtClean="0">
                <a:latin typeface="Arial"/>
                <a:cs typeface="Arial"/>
              </a:rPr>
              <a:t>Kirchhoff Law 3</a:t>
            </a:r>
            <a:endParaRPr lang="en-US"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Examples of Emission Spectra</a:t>
            </a:r>
          </a:p>
        </p:txBody>
      </p:sp>
      <p:pic>
        <p:nvPicPr>
          <p:cNvPr id="57347" name="Picture 3"/>
          <p:cNvPicPr>
            <a:picLocks noChangeAspect="1" noChangeArrowheads="1"/>
          </p:cNvPicPr>
          <p:nvPr/>
        </p:nvPicPr>
        <p:blipFill>
          <a:blip r:embed="rId3">
            <a:lum bright="10000" contrast="24000"/>
          </a:blip>
          <a:srcRect/>
          <a:stretch>
            <a:fillRect/>
          </a:stretch>
        </p:blipFill>
        <p:spPr bwMode="auto">
          <a:xfrm>
            <a:off x="0" y="1063625"/>
            <a:ext cx="9158288" cy="557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Hydrogen Atom Transitions</a:t>
            </a:r>
          </a:p>
        </p:txBody>
      </p:sp>
      <p:pic>
        <p:nvPicPr>
          <p:cNvPr id="61443" name="Picture 3"/>
          <p:cNvPicPr>
            <a:picLocks noChangeAspect="1" noChangeArrowheads="1"/>
          </p:cNvPicPr>
          <p:nvPr/>
        </p:nvPicPr>
        <p:blipFill>
          <a:blip r:embed="rId3"/>
          <a:srcRect/>
          <a:stretch>
            <a:fillRect/>
          </a:stretch>
        </p:blipFill>
        <p:spPr bwMode="auto">
          <a:xfrm>
            <a:off x="1746250" y="1149350"/>
            <a:ext cx="5656263" cy="5656263"/>
          </a:xfrm>
          <a:prstGeom prst="rect">
            <a:avLst/>
          </a:prstGeom>
          <a:noFill/>
          <a:ln w="9525">
            <a:noFill/>
            <a:miter lim="800000"/>
            <a:headEnd/>
            <a:tailEnd/>
          </a:ln>
        </p:spPr>
      </p:pic>
      <p:sp>
        <p:nvSpPr>
          <p:cNvPr id="61444" name="Line 4"/>
          <p:cNvSpPr>
            <a:spLocks noChangeShapeType="1"/>
          </p:cNvSpPr>
          <p:nvPr/>
        </p:nvSpPr>
        <p:spPr bwMode="auto">
          <a:xfrm flipH="1" flipV="1">
            <a:off x="3830638" y="3348038"/>
            <a:ext cx="347662" cy="292100"/>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45" name="Line 5"/>
          <p:cNvSpPr>
            <a:spLocks noChangeShapeType="1"/>
          </p:cNvSpPr>
          <p:nvPr/>
        </p:nvSpPr>
        <p:spPr bwMode="auto">
          <a:xfrm flipH="1" flipV="1">
            <a:off x="3700463" y="2909888"/>
            <a:ext cx="538162" cy="668337"/>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46" name="Line 6"/>
          <p:cNvSpPr>
            <a:spLocks noChangeShapeType="1"/>
          </p:cNvSpPr>
          <p:nvPr/>
        </p:nvSpPr>
        <p:spPr bwMode="auto">
          <a:xfrm flipH="1" flipV="1">
            <a:off x="3741738" y="2430463"/>
            <a:ext cx="568325" cy="1101725"/>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47" name="Line 7"/>
          <p:cNvSpPr>
            <a:spLocks noChangeShapeType="1"/>
          </p:cNvSpPr>
          <p:nvPr/>
        </p:nvSpPr>
        <p:spPr bwMode="auto">
          <a:xfrm flipH="1" flipV="1">
            <a:off x="3917950" y="2020888"/>
            <a:ext cx="469900" cy="1476375"/>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48" name="Line 8"/>
          <p:cNvSpPr>
            <a:spLocks noChangeShapeType="1"/>
          </p:cNvSpPr>
          <p:nvPr/>
        </p:nvSpPr>
        <p:spPr bwMode="auto">
          <a:xfrm flipH="1" flipV="1">
            <a:off x="4038600" y="1071563"/>
            <a:ext cx="439738" cy="2403475"/>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49" name="Line 9"/>
          <p:cNvSpPr>
            <a:spLocks noChangeShapeType="1"/>
          </p:cNvSpPr>
          <p:nvPr/>
        </p:nvSpPr>
        <p:spPr bwMode="auto">
          <a:xfrm rot="2695741" flipV="1">
            <a:off x="5499100" y="3106738"/>
            <a:ext cx="77788" cy="395287"/>
          </a:xfrm>
          <a:prstGeom prst="line">
            <a:avLst/>
          </a:prstGeom>
          <a:noFill/>
          <a:ln w="19050">
            <a:solidFill>
              <a:srgbClr val="FF3300"/>
            </a:solidFill>
            <a:round/>
            <a:headEnd type="triangle" w="med" len="med"/>
            <a:tailEnd type="triangle" w="med" len="med"/>
          </a:ln>
        </p:spPr>
        <p:txBody>
          <a:bodyPr wrap="none" anchor="ctr">
            <a:prstTxWarp prst="textNoShape">
              <a:avLst/>
            </a:prstTxWarp>
          </a:bodyPr>
          <a:lstStyle/>
          <a:p>
            <a:endParaRPr lang="en-US"/>
          </a:p>
        </p:txBody>
      </p:sp>
      <p:sp>
        <p:nvSpPr>
          <p:cNvPr id="61450" name="Line 10"/>
          <p:cNvSpPr>
            <a:spLocks noChangeShapeType="1"/>
          </p:cNvSpPr>
          <p:nvPr/>
        </p:nvSpPr>
        <p:spPr bwMode="auto">
          <a:xfrm rot="2695741" flipH="1" flipV="1">
            <a:off x="5475288" y="2609850"/>
            <a:ext cx="84137" cy="755650"/>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51" name="Line 11"/>
          <p:cNvSpPr>
            <a:spLocks noChangeShapeType="1"/>
          </p:cNvSpPr>
          <p:nvPr/>
        </p:nvSpPr>
        <p:spPr bwMode="auto">
          <a:xfrm rot="2695741" flipH="1" flipV="1">
            <a:off x="5316538" y="2209800"/>
            <a:ext cx="254000" cy="1039813"/>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52" name="Line 12"/>
          <p:cNvSpPr>
            <a:spLocks noChangeShapeType="1"/>
          </p:cNvSpPr>
          <p:nvPr/>
        </p:nvSpPr>
        <p:spPr bwMode="auto">
          <a:xfrm rot="2695741" flipH="1" flipV="1">
            <a:off x="5175250" y="1204913"/>
            <a:ext cx="611188" cy="1968500"/>
          </a:xfrm>
          <a:prstGeom prst="line">
            <a:avLst/>
          </a:prstGeom>
          <a:noFill/>
          <a:ln w="1905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1453" name="Text Box 13"/>
          <p:cNvSpPr txBox="1">
            <a:spLocks noChangeArrowheads="1"/>
          </p:cNvSpPr>
          <p:nvPr/>
        </p:nvSpPr>
        <p:spPr bwMode="auto">
          <a:xfrm>
            <a:off x="3771900" y="3797300"/>
            <a:ext cx="647700" cy="338138"/>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600">
                <a:latin typeface="Arial" charset="0"/>
                <a:ea typeface="Arial" charset="0"/>
                <a:cs typeface="Arial" charset="0"/>
              </a:rPr>
              <a:t>n = 1</a:t>
            </a:r>
            <a:endParaRPr lang="en-US">
              <a:latin typeface="Arial" charset="0"/>
              <a:ea typeface="Arial" charset="0"/>
              <a:cs typeface="Arial" charset="0"/>
            </a:endParaRPr>
          </a:p>
        </p:txBody>
      </p:sp>
      <p:sp>
        <p:nvSpPr>
          <p:cNvPr id="61454" name="Text Box 14"/>
          <p:cNvSpPr txBox="1">
            <a:spLocks noChangeArrowheads="1"/>
          </p:cNvSpPr>
          <p:nvPr/>
        </p:nvSpPr>
        <p:spPr bwMode="auto">
          <a:xfrm>
            <a:off x="3357563" y="3492500"/>
            <a:ext cx="603250" cy="336550"/>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600">
                <a:latin typeface="Times" charset="0"/>
              </a:rPr>
              <a:t>n = 2</a:t>
            </a:r>
            <a:endParaRPr lang="en-US">
              <a:latin typeface="Times" charset="0"/>
            </a:endParaRPr>
          </a:p>
        </p:txBody>
      </p:sp>
      <p:sp>
        <p:nvSpPr>
          <p:cNvPr id="61455" name="Text Box 15"/>
          <p:cNvSpPr txBox="1">
            <a:spLocks noChangeArrowheads="1"/>
          </p:cNvSpPr>
          <p:nvPr/>
        </p:nvSpPr>
        <p:spPr bwMode="auto">
          <a:xfrm>
            <a:off x="3005138" y="3170238"/>
            <a:ext cx="647700" cy="338137"/>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600">
                <a:latin typeface="Arial" charset="0"/>
                <a:ea typeface="Arial" charset="0"/>
                <a:cs typeface="Arial" charset="0"/>
              </a:rPr>
              <a:t>n = 3</a:t>
            </a:r>
            <a:endParaRPr lang="en-US">
              <a:latin typeface="Arial" charset="0"/>
              <a:ea typeface="Arial" charset="0"/>
              <a:cs typeface="Arial" charset="0"/>
            </a:endParaRPr>
          </a:p>
        </p:txBody>
      </p:sp>
      <p:sp>
        <p:nvSpPr>
          <p:cNvPr id="61456" name="Text Box 16"/>
          <p:cNvSpPr txBox="1">
            <a:spLocks noChangeArrowheads="1"/>
          </p:cNvSpPr>
          <p:nvPr/>
        </p:nvSpPr>
        <p:spPr bwMode="auto">
          <a:xfrm>
            <a:off x="2765425" y="2847975"/>
            <a:ext cx="647700" cy="338138"/>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600">
                <a:latin typeface="Arial" charset="0"/>
                <a:ea typeface="Arial" charset="0"/>
                <a:cs typeface="Arial" charset="0"/>
              </a:rPr>
              <a:t>n = 4</a:t>
            </a:r>
            <a:endParaRPr lang="en-US">
              <a:latin typeface="Arial" charset="0"/>
              <a:ea typeface="Arial" charset="0"/>
              <a:cs typeface="Arial" charset="0"/>
            </a:endParaRPr>
          </a:p>
        </p:txBody>
      </p:sp>
      <p:sp>
        <p:nvSpPr>
          <p:cNvPr id="61457" name="Text Box 17"/>
          <p:cNvSpPr txBox="1">
            <a:spLocks noChangeArrowheads="1"/>
          </p:cNvSpPr>
          <p:nvPr/>
        </p:nvSpPr>
        <p:spPr bwMode="auto">
          <a:xfrm>
            <a:off x="2617788" y="2527300"/>
            <a:ext cx="635000" cy="338138"/>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600">
                <a:latin typeface="Arial" charset="0"/>
                <a:ea typeface="Arial" charset="0"/>
                <a:cs typeface="Arial" charset="0"/>
              </a:rPr>
              <a:t>n = </a:t>
            </a:r>
            <a:r>
              <a:rPr lang="en-US" sz="1600">
                <a:latin typeface="Times" charset="0"/>
              </a:rPr>
              <a:t>5</a:t>
            </a:r>
            <a:endParaRPr lang="en-US">
              <a:latin typeface="Times" charset="0"/>
            </a:endParaRPr>
          </a:p>
        </p:txBody>
      </p:sp>
      <p:sp>
        <p:nvSpPr>
          <p:cNvPr id="61458" name="Freeform 18"/>
          <p:cNvSpPr>
            <a:spLocks/>
          </p:cNvSpPr>
          <p:nvPr/>
        </p:nvSpPr>
        <p:spPr bwMode="auto">
          <a:xfrm>
            <a:off x="2343150" y="2520950"/>
            <a:ext cx="431800" cy="819150"/>
          </a:xfrm>
          <a:custGeom>
            <a:avLst/>
            <a:gdLst>
              <a:gd name="T0" fmla="*/ 2147483647 w 272"/>
              <a:gd name="T1" fmla="*/ 0 h 516"/>
              <a:gd name="T2" fmla="*/ 2147483647 w 272"/>
              <a:gd name="T3" fmla="*/ 2147483647 h 516"/>
              <a:gd name="T4" fmla="*/ 2147483647 w 272"/>
              <a:gd name="T5" fmla="*/ 2147483647 h 516"/>
              <a:gd name="T6" fmla="*/ 0 w 272"/>
              <a:gd name="T7" fmla="*/ 2147483647 h 516"/>
              <a:gd name="T8" fmla="*/ 0 60000 65536"/>
              <a:gd name="T9" fmla="*/ 0 60000 65536"/>
              <a:gd name="T10" fmla="*/ 0 60000 65536"/>
              <a:gd name="T11" fmla="*/ 0 60000 65536"/>
              <a:gd name="T12" fmla="*/ 0 w 272"/>
              <a:gd name="T13" fmla="*/ 0 h 516"/>
              <a:gd name="T14" fmla="*/ 272 w 272"/>
              <a:gd name="T15" fmla="*/ 516 h 516"/>
            </a:gdLst>
            <a:ahLst/>
            <a:cxnLst>
              <a:cxn ang="T8">
                <a:pos x="T0" y="T1"/>
              </a:cxn>
              <a:cxn ang="T9">
                <a:pos x="T2" y="T3"/>
              </a:cxn>
              <a:cxn ang="T10">
                <a:pos x="T4" y="T5"/>
              </a:cxn>
              <a:cxn ang="T11">
                <a:pos x="T6" y="T7"/>
              </a:cxn>
            </a:cxnLst>
            <a:rect l="T12" t="T13" r="T14" b="T15"/>
            <a:pathLst>
              <a:path w="272" h="516">
                <a:moveTo>
                  <a:pt x="272" y="0"/>
                </a:moveTo>
                <a:cubicBezTo>
                  <a:pt x="238" y="41"/>
                  <a:pt x="204" y="82"/>
                  <a:pt x="172" y="134"/>
                </a:cubicBezTo>
                <a:cubicBezTo>
                  <a:pt x="139" y="185"/>
                  <a:pt x="104" y="248"/>
                  <a:pt x="76" y="312"/>
                </a:cubicBezTo>
                <a:cubicBezTo>
                  <a:pt x="47" y="375"/>
                  <a:pt x="23" y="445"/>
                  <a:pt x="0" y="516"/>
                </a:cubicBezTo>
              </a:path>
            </a:pathLst>
          </a:custGeom>
          <a:noFill/>
          <a:ln w="12700">
            <a:solidFill>
              <a:schemeClr val="tx1"/>
            </a:solidFill>
            <a:round/>
            <a:headEnd/>
            <a:tailEnd/>
          </a:ln>
        </p:spPr>
        <p:txBody>
          <a:bodyPr wrap="none" anchor="ctr">
            <a:prstTxWarp prst="textNoShape">
              <a:avLst/>
            </a:prstTxWarp>
          </a:bodyPr>
          <a:lstStyle/>
          <a:p>
            <a:endParaRPr lang="en-US"/>
          </a:p>
        </p:txBody>
      </p:sp>
      <p:sp>
        <p:nvSpPr>
          <p:cNvPr id="61459" name="Text Box 19"/>
          <p:cNvSpPr txBox="1">
            <a:spLocks noChangeArrowheads="1"/>
          </p:cNvSpPr>
          <p:nvPr/>
        </p:nvSpPr>
        <p:spPr bwMode="auto">
          <a:xfrm>
            <a:off x="2117725" y="1373188"/>
            <a:ext cx="677863" cy="338137"/>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600">
                <a:latin typeface="Arial" charset="0"/>
                <a:ea typeface="Arial" charset="0"/>
                <a:cs typeface="Arial" charset="0"/>
              </a:rPr>
              <a:t>n = </a:t>
            </a:r>
            <a:r>
              <a:rPr lang="en-US" sz="1600">
                <a:latin typeface="Arial" charset="0"/>
                <a:ea typeface="Arial" charset="0"/>
                <a:cs typeface="Arial" charset="0"/>
                <a:sym typeface="Symbol" charset="2"/>
              </a:rPr>
              <a:t></a:t>
            </a:r>
            <a:endParaRPr lang="en-US">
              <a:latin typeface="Arial" charset="0"/>
              <a:ea typeface="Arial" charset="0"/>
              <a:cs typeface="Arial" charset="0"/>
            </a:endParaRPr>
          </a:p>
        </p:txBody>
      </p:sp>
      <p:sp>
        <p:nvSpPr>
          <p:cNvPr id="61460" name="Text Box 20"/>
          <p:cNvSpPr txBox="1">
            <a:spLocks noChangeArrowheads="1"/>
          </p:cNvSpPr>
          <p:nvPr/>
        </p:nvSpPr>
        <p:spPr bwMode="auto">
          <a:xfrm>
            <a:off x="5153025" y="3535363"/>
            <a:ext cx="730250" cy="244475"/>
          </a:xfrm>
          <a:prstGeom prst="rect">
            <a:avLst/>
          </a:prstGeom>
          <a:solidFill>
            <a:schemeClr val="bg1"/>
          </a:solidFill>
          <a:ln w="9525">
            <a:noFill/>
            <a:miter lim="800000"/>
            <a:headEnd/>
            <a:tailEnd/>
          </a:ln>
        </p:spPr>
        <p:txBody>
          <a:bodyPr lIns="0" tIns="0" rIns="0" bIns="0">
            <a:prstTxWarp prst="textNoShape">
              <a:avLst/>
            </a:prstTxWarp>
            <a:spAutoFit/>
          </a:bodyPr>
          <a:lstStyle/>
          <a:p>
            <a:pPr algn="ctr"/>
            <a:r>
              <a:rPr lang="en-US" sz="1600">
                <a:solidFill>
                  <a:srgbClr val="FF3300"/>
                </a:solidFill>
                <a:latin typeface="Arial" charset="0"/>
                <a:ea typeface="Arial" charset="0"/>
                <a:cs typeface="Arial" charset="0"/>
              </a:rPr>
              <a:t>Red H</a:t>
            </a:r>
            <a:r>
              <a:rPr lang="en-US" sz="1600">
                <a:solidFill>
                  <a:srgbClr val="FF3300"/>
                </a:solidFill>
                <a:latin typeface="Symbol" charset="2"/>
              </a:rPr>
              <a:t>a</a:t>
            </a:r>
            <a:endParaRPr lang="en-US">
              <a:solidFill>
                <a:srgbClr val="FF3300"/>
              </a:solidFill>
              <a:latin typeface="Times" charset="0"/>
            </a:endParaRPr>
          </a:p>
        </p:txBody>
      </p:sp>
      <p:sp>
        <p:nvSpPr>
          <p:cNvPr id="61461" name="Line 21"/>
          <p:cNvSpPr>
            <a:spLocks noChangeShapeType="1"/>
          </p:cNvSpPr>
          <p:nvPr/>
        </p:nvSpPr>
        <p:spPr bwMode="auto">
          <a:xfrm flipH="1" flipV="1">
            <a:off x="5565775" y="3351213"/>
            <a:ext cx="61913" cy="165100"/>
          </a:xfrm>
          <a:prstGeom prst="line">
            <a:avLst/>
          </a:prstGeom>
          <a:noFill/>
          <a:ln w="9525">
            <a:solidFill>
              <a:srgbClr val="FF3300"/>
            </a:solidFill>
            <a:round/>
            <a:headEnd/>
            <a:tailEnd/>
          </a:ln>
        </p:spPr>
        <p:txBody>
          <a:bodyPr wrap="none" anchor="ctr">
            <a:prstTxWarp prst="textNoShape">
              <a:avLst/>
            </a:prstTxWarp>
          </a:bodyPr>
          <a:lstStyle/>
          <a:p>
            <a:endParaRPr lang="en-US"/>
          </a:p>
        </p:txBody>
      </p:sp>
      <p:sp>
        <p:nvSpPr>
          <p:cNvPr id="61462" name="Text Box 22"/>
          <p:cNvSpPr txBox="1">
            <a:spLocks noChangeArrowheads="1"/>
          </p:cNvSpPr>
          <p:nvPr/>
        </p:nvSpPr>
        <p:spPr bwMode="auto">
          <a:xfrm>
            <a:off x="6275388" y="3209925"/>
            <a:ext cx="1866900" cy="1200150"/>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800">
                <a:latin typeface="Arial" charset="0"/>
                <a:ea typeface="Arial" charset="0"/>
                <a:cs typeface="Arial" charset="0"/>
              </a:rPr>
              <a:t>Transitions to</a:t>
            </a:r>
          </a:p>
          <a:p>
            <a:pPr algn="ctr"/>
            <a:r>
              <a:rPr lang="en-US" sz="1800">
                <a:solidFill>
                  <a:schemeClr val="accent2"/>
                </a:solidFill>
                <a:latin typeface="Arial" charset="0"/>
                <a:ea typeface="Arial" charset="0"/>
                <a:cs typeface="Arial" charset="0"/>
              </a:rPr>
              <a:t>higher</a:t>
            </a:r>
            <a:r>
              <a:rPr lang="en-US" sz="1800">
                <a:latin typeface="Arial" charset="0"/>
                <a:ea typeface="Arial" charset="0"/>
                <a:cs typeface="Arial" charset="0"/>
              </a:rPr>
              <a:t> levels</a:t>
            </a:r>
          </a:p>
          <a:p>
            <a:pPr algn="ctr"/>
            <a:r>
              <a:rPr lang="en-US" sz="1800">
                <a:latin typeface="Arial" charset="0"/>
                <a:ea typeface="Arial" charset="0"/>
                <a:cs typeface="Arial" charset="0"/>
              </a:rPr>
              <a:t>produce</a:t>
            </a:r>
          </a:p>
          <a:p>
            <a:pPr algn="ctr"/>
            <a:r>
              <a:rPr lang="en-US" sz="1800">
                <a:solidFill>
                  <a:schemeClr val="accent2"/>
                </a:solidFill>
                <a:latin typeface="Arial" charset="0"/>
                <a:ea typeface="Arial" charset="0"/>
                <a:cs typeface="Arial" charset="0"/>
              </a:rPr>
              <a:t>absorption</a:t>
            </a:r>
            <a:r>
              <a:rPr lang="en-US" sz="1800">
                <a:latin typeface="Arial" charset="0"/>
                <a:ea typeface="Arial" charset="0"/>
                <a:cs typeface="Arial" charset="0"/>
              </a:rPr>
              <a:t> lines.</a:t>
            </a:r>
            <a:endParaRPr lang="en-US">
              <a:latin typeface="Arial" charset="0"/>
              <a:ea typeface="Arial" charset="0"/>
              <a:cs typeface="Arial" charset="0"/>
            </a:endParaRPr>
          </a:p>
        </p:txBody>
      </p:sp>
      <p:sp>
        <p:nvSpPr>
          <p:cNvPr id="61463" name="Text Box 23"/>
          <p:cNvSpPr txBox="1">
            <a:spLocks noChangeArrowheads="1"/>
          </p:cNvSpPr>
          <p:nvPr/>
        </p:nvSpPr>
        <p:spPr bwMode="auto">
          <a:xfrm>
            <a:off x="5921375" y="4995863"/>
            <a:ext cx="1698625" cy="1200150"/>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800">
                <a:latin typeface="Arial" charset="0"/>
                <a:ea typeface="Arial" charset="0"/>
                <a:cs typeface="Arial" charset="0"/>
              </a:rPr>
              <a:t>Transitions to</a:t>
            </a:r>
          </a:p>
          <a:p>
            <a:pPr algn="ctr"/>
            <a:r>
              <a:rPr lang="en-US" sz="1800">
                <a:solidFill>
                  <a:srgbClr val="FF9900"/>
                </a:solidFill>
                <a:latin typeface="Arial" charset="0"/>
                <a:ea typeface="Arial" charset="0"/>
                <a:cs typeface="Arial" charset="0"/>
              </a:rPr>
              <a:t>lower</a:t>
            </a:r>
            <a:r>
              <a:rPr lang="en-US" sz="1800">
                <a:latin typeface="Arial" charset="0"/>
                <a:ea typeface="Arial" charset="0"/>
                <a:cs typeface="Arial" charset="0"/>
              </a:rPr>
              <a:t> levels</a:t>
            </a:r>
          </a:p>
          <a:p>
            <a:pPr algn="ctr"/>
            <a:r>
              <a:rPr lang="en-US" sz="1800">
                <a:latin typeface="Arial" charset="0"/>
                <a:ea typeface="Arial" charset="0"/>
                <a:cs typeface="Arial" charset="0"/>
              </a:rPr>
              <a:t>produce</a:t>
            </a:r>
          </a:p>
          <a:p>
            <a:pPr algn="ctr"/>
            <a:r>
              <a:rPr lang="en-US" sz="1800">
                <a:solidFill>
                  <a:srgbClr val="FF9900"/>
                </a:solidFill>
                <a:latin typeface="Arial" charset="0"/>
                <a:ea typeface="Arial" charset="0"/>
                <a:cs typeface="Arial" charset="0"/>
              </a:rPr>
              <a:t>emission</a:t>
            </a:r>
            <a:r>
              <a:rPr lang="en-US" sz="1800">
                <a:latin typeface="Arial" charset="0"/>
                <a:ea typeface="Arial" charset="0"/>
                <a:cs typeface="Arial" charset="0"/>
              </a:rPr>
              <a:t> lines.</a:t>
            </a:r>
            <a:endParaRPr lang="en-US">
              <a:latin typeface="Arial" charset="0"/>
              <a:ea typeface="Arial" charset="0"/>
              <a:cs typeface="Arial" charset="0"/>
            </a:endParaRPr>
          </a:p>
        </p:txBody>
      </p:sp>
      <p:sp>
        <p:nvSpPr>
          <p:cNvPr id="61464" name="Line 24"/>
          <p:cNvSpPr>
            <a:spLocks noChangeShapeType="1"/>
          </p:cNvSpPr>
          <p:nvPr/>
        </p:nvSpPr>
        <p:spPr bwMode="auto">
          <a:xfrm flipV="1">
            <a:off x="6184900" y="2914650"/>
            <a:ext cx="617538" cy="373063"/>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61465" name="Line 25"/>
          <p:cNvSpPr>
            <a:spLocks noChangeShapeType="1"/>
          </p:cNvSpPr>
          <p:nvPr/>
        </p:nvSpPr>
        <p:spPr bwMode="auto">
          <a:xfrm flipH="1" flipV="1">
            <a:off x="5827713" y="4532313"/>
            <a:ext cx="592137" cy="355600"/>
          </a:xfrm>
          <a:prstGeom prst="line">
            <a:avLst/>
          </a:prstGeom>
          <a:noFill/>
          <a:ln w="38100">
            <a:solidFill>
              <a:srgbClr val="FF9900"/>
            </a:solidFill>
            <a:round/>
            <a:headEnd/>
            <a:tailEnd type="triangle" w="med" len="med"/>
          </a:ln>
        </p:spPr>
        <p:txBody>
          <a:bodyPr wrap="none" anchor="ctr">
            <a:prstTxWarp prst="textNoShape">
              <a:avLst/>
            </a:prstTxWarp>
          </a:bodyPr>
          <a:lstStyle/>
          <a:p>
            <a:endParaRPr lang="en-US"/>
          </a:p>
        </p:txBody>
      </p:sp>
      <p:sp>
        <p:nvSpPr>
          <p:cNvPr id="61466" name="Rectangle 28"/>
          <p:cNvSpPr>
            <a:spLocks noChangeArrowheads="1"/>
          </p:cNvSpPr>
          <p:nvPr/>
        </p:nvSpPr>
        <p:spPr bwMode="auto">
          <a:xfrm>
            <a:off x="5699125" y="1825625"/>
            <a:ext cx="2728913" cy="29527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61467" name="Text Box 27"/>
          <p:cNvSpPr txBox="1">
            <a:spLocks noChangeArrowheads="1"/>
          </p:cNvSpPr>
          <p:nvPr/>
        </p:nvSpPr>
        <p:spPr bwMode="auto">
          <a:xfrm>
            <a:off x="5670550" y="1784350"/>
            <a:ext cx="2943225" cy="369888"/>
          </a:xfrm>
          <a:prstGeom prst="rect">
            <a:avLst/>
          </a:prstGeom>
          <a:noFill/>
          <a:ln w="9525">
            <a:noFill/>
            <a:miter lim="800000"/>
            <a:headEnd/>
            <a:tailEnd/>
          </a:ln>
        </p:spPr>
        <p:txBody>
          <a:bodyPr wrap="none">
            <a:prstTxWarp prst="textNoShape">
              <a:avLst/>
            </a:prstTxWarp>
            <a:spAutoFit/>
          </a:bodyPr>
          <a:lstStyle/>
          <a:p>
            <a:r>
              <a:rPr lang="en-US" sz="1800">
                <a:latin typeface="Arial" charset="0"/>
                <a:ea typeface="Arial" charset="0"/>
                <a:cs typeface="Arial" charset="0"/>
              </a:rPr>
              <a:t>Balmer series (visible light)</a:t>
            </a:r>
            <a:endParaRPr lang="en-US">
              <a:latin typeface="Arial" charset="0"/>
              <a:ea typeface="Arial" charset="0"/>
              <a:cs typeface="Arial" charset="0"/>
            </a:endParaRPr>
          </a:p>
        </p:txBody>
      </p:sp>
      <p:sp>
        <p:nvSpPr>
          <p:cNvPr id="61468" name="Rectangle 30"/>
          <p:cNvSpPr>
            <a:spLocks noChangeArrowheads="1"/>
          </p:cNvSpPr>
          <p:nvPr/>
        </p:nvSpPr>
        <p:spPr bwMode="auto">
          <a:xfrm>
            <a:off x="860425" y="1825625"/>
            <a:ext cx="2981325" cy="27305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61469" name="Text Box 29"/>
          <p:cNvSpPr txBox="1">
            <a:spLocks noChangeArrowheads="1"/>
          </p:cNvSpPr>
          <p:nvPr/>
        </p:nvSpPr>
        <p:spPr bwMode="auto">
          <a:xfrm>
            <a:off x="744538" y="1787525"/>
            <a:ext cx="3243262" cy="369888"/>
          </a:xfrm>
          <a:prstGeom prst="rect">
            <a:avLst/>
          </a:prstGeom>
          <a:noFill/>
          <a:ln w="9525">
            <a:noFill/>
            <a:miter lim="800000"/>
            <a:headEnd/>
            <a:tailEnd/>
          </a:ln>
        </p:spPr>
        <p:txBody>
          <a:bodyPr wrap="none">
            <a:prstTxWarp prst="textNoShape">
              <a:avLst/>
            </a:prstTxWarp>
            <a:spAutoFit/>
          </a:bodyPr>
          <a:lstStyle/>
          <a:p>
            <a:r>
              <a:rPr lang="en-US" sz="1800">
                <a:latin typeface="Arial" charset="0"/>
                <a:ea typeface="Arial" charset="0"/>
                <a:cs typeface="Arial" charset="0"/>
              </a:rPr>
              <a:t>Lyman series (ultraviolet light)</a:t>
            </a:r>
            <a:endParaRPr lang="en-US">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3" name="Picture 2" descr="L7-Slide1.jpg"/>
          <p:cNvPicPr>
            <a:picLocks noChangeAspect="1"/>
          </p:cNvPicPr>
          <p:nvPr/>
        </p:nvPicPr>
        <p:blipFill>
          <a:blip r:embed="rId3"/>
          <a:stretch>
            <a:fillRect/>
          </a:stretch>
        </p:blipFill>
        <p:spPr>
          <a:xfrm>
            <a:off x="-1" y="0"/>
            <a:ext cx="9144001"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Spectrum of Hydrogen</a:t>
            </a:r>
          </a:p>
        </p:txBody>
      </p:sp>
      <p:pic>
        <p:nvPicPr>
          <p:cNvPr id="63491" name="Picture 3"/>
          <p:cNvPicPr>
            <a:picLocks noChangeAspect="1" noChangeArrowheads="1"/>
          </p:cNvPicPr>
          <p:nvPr/>
        </p:nvPicPr>
        <p:blipFill>
          <a:blip r:embed="rId3"/>
          <a:srcRect/>
          <a:stretch>
            <a:fillRect/>
          </a:stretch>
        </p:blipFill>
        <p:spPr bwMode="auto">
          <a:xfrm>
            <a:off x="728663" y="1177925"/>
            <a:ext cx="7693025" cy="551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3"/>
          <p:cNvPicPr>
            <a:picLocks noChangeAspect="1" noChangeArrowheads="1"/>
          </p:cNvPicPr>
          <p:nvPr/>
        </p:nvPicPr>
        <p:blipFill>
          <a:blip r:embed="rId3"/>
          <a:srcRect/>
          <a:stretch>
            <a:fillRect/>
          </a:stretch>
        </p:blipFill>
        <p:spPr bwMode="auto">
          <a:xfrm>
            <a:off x="0" y="1163638"/>
            <a:ext cx="9144000" cy="5659437"/>
          </a:xfrm>
          <a:prstGeom prst="rect">
            <a:avLst/>
          </a:prstGeom>
          <a:noFill/>
          <a:ln w="9525">
            <a:noFill/>
            <a:miter lim="800000"/>
            <a:headEnd/>
            <a:tailEnd/>
          </a:ln>
        </p:spPr>
      </p:pic>
      <p:sp>
        <p:nvSpPr>
          <p:cNvPr id="65539" name="Rectangle 2"/>
          <p:cNvSpPr>
            <a:spLocks noGrp="1" noChangeArrowheads="1"/>
          </p:cNvSpPr>
          <p:nvPr>
            <p:ph type="title"/>
          </p:nvPr>
        </p:nvSpPr>
        <p:spPr>
          <a:xfrm>
            <a:off x="0" y="114300"/>
            <a:ext cx="9144000" cy="762000"/>
          </a:xfrm>
        </p:spPr>
        <p:txBody>
          <a:bodyPr/>
          <a:lstStyle/>
          <a:p>
            <a:pPr eaLnBrk="1" hangingPunct="1"/>
            <a:r>
              <a:rPr lang="en-US">
                <a:ea typeface="ＭＳ Ｐゴシック" charset="-128"/>
                <a:cs typeface="ＭＳ Ｐゴシック" charset="-128"/>
              </a:rPr>
              <a:t>Spectrum of a Hot Star With Strong Hydrogen Lines</a:t>
            </a:r>
          </a:p>
        </p:txBody>
      </p:sp>
      <p:sp>
        <p:nvSpPr>
          <p:cNvPr id="65540" name="Text Box 4"/>
          <p:cNvSpPr txBox="1">
            <a:spLocks noChangeArrowheads="1"/>
          </p:cNvSpPr>
          <p:nvPr/>
        </p:nvSpPr>
        <p:spPr bwMode="auto">
          <a:xfrm>
            <a:off x="0" y="3375025"/>
            <a:ext cx="9180513" cy="338138"/>
          </a:xfrm>
          <a:prstGeom prst="rect">
            <a:avLst/>
          </a:prstGeom>
          <a:noFill/>
          <a:ln w="9525">
            <a:noFill/>
            <a:miter lim="800000"/>
            <a:headEnd/>
            <a:tailEnd/>
          </a:ln>
        </p:spPr>
        <p:txBody>
          <a:bodyPr>
            <a:prstTxWarp prst="textNoShape">
              <a:avLst/>
            </a:prstTxWarp>
            <a:spAutoFit/>
          </a:bodyPr>
          <a:lstStyle/>
          <a:p>
            <a:pPr algn="ctr"/>
            <a:r>
              <a:rPr lang="en-US" sz="1600">
                <a:latin typeface="Arial" charset="0"/>
                <a:ea typeface="Arial" charset="0"/>
                <a:cs typeface="Arial" charset="0"/>
              </a:rPr>
              <a:t>    Note: We will often see spectra as plots of intensity versus wavelength and not as images.</a:t>
            </a:r>
            <a:endParaRPr lang="en-US">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ChangeArrowheads="1"/>
          </p:cNvSpPr>
          <p:nvPr/>
        </p:nvSpPr>
        <p:spPr bwMode="auto">
          <a:xfrm>
            <a:off x="5605463" y="5589588"/>
            <a:ext cx="981075" cy="211137"/>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67587" name="Rectangle 6"/>
          <p:cNvSpPr>
            <a:spLocks noChangeArrowheads="1"/>
          </p:cNvSpPr>
          <p:nvPr/>
        </p:nvSpPr>
        <p:spPr bwMode="auto">
          <a:xfrm>
            <a:off x="1574800" y="5045075"/>
            <a:ext cx="639763" cy="201613"/>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67588" name="Rectangle 8"/>
          <p:cNvSpPr>
            <a:spLocks noChangeArrowheads="1"/>
          </p:cNvSpPr>
          <p:nvPr/>
        </p:nvSpPr>
        <p:spPr bwMode="auto">
          <a:xfrm>
            <a:off x="6978650" y="3641725"/>
            <a:ext cx="944563" cy="220663"/>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67589" name="Rectangle 4"/>
          <p:cNvSpPr>
            <a:spLocks noChangeArrowheads="1"/>
          </p:cNvSpPr>
          <p:nvPr/>
        </p:nvSpPr>
        <p:spPr bwMode="auto">
          <a:xfrm>
            <a:off x="1511300" y="3121025"/>
            <a:ext cx="622300" cy="192088"/>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67590" name="Rectangle 3"/>
          <p:cNvSpPr>
            <a:spLocks noGrp="1" noChangeArrowheads="1"/>
          </p:cNvSpPr>
          <p:nvPr>
            <p:ph type="body" idx="1"/>
          </p:nvPr>
        </p:nvSpPr>
        <p:spPr>
          <a:xfrm>
            <a:off x="231775" y="1254125"/>
            <a:ext cx="8686800" cy="5486400"/>
          </a:xfrm>
        </p:spPr>
        <p:txBody>
          <a:bodyPr/>
          <a:lstStyle/>
          <a:p>
            <a:pPr marL="119063" indent="-119063" algn="just" eaLnBrk="1" hangingPunct="1">
              <a:buFontTx/>
              <a:buNone/>
            </a:pPr>
            <a:r>
              <a:rPr lang="en-US" sz="1800">
                <a:solidFill>
                  <a:srgbClr val="FF0000"/>
                </a:solidFill>
                <a:ea typeface="ＭＳ Ｐゴシック" charset="-128"/>
                <a:cs typeface="ＭＳ Ｐゴシック" charset="-128"/>
              </a:rPr>
              <a:t>Atoms in a star’s atmosphere create dark spectral lines by absorbing black-body radiation.</a:t>
            </a:r>
            <a:r>
              <a:rPr lang="en-US" sz="1800">
                <a:ea typeface="ＭＳ Ｐゴシック" charset="-128"/>
                <a:cs typeface="ＭＳ Ｐゴシック" charset="-128"/>
              </a:rPr>
              <a:t>  The temperature of the star mostly determines which lines are visible, because most stars have similar atomic abundances.</a:t>
            </a:r>
          </a:p>
          <a:p>
            <a:pPr marL="119063" indent="-119063" algn="just" eaLnBrk="1" hangingPunct="1">
              <a:buFontTx/>
              <a:buNone/>
            </a:pPr>
            <a:endParaRPr lang="en-US" sz="1800">
              <a:ea typeface="ＭＳ Ｐゴシック" charset="-128"/>
              <a:cs typeface="ＭＳ Ｐゴシック" charset="-128"/>
            </a:endParaRPr>
          </a:p>
          <a:p>
            <a:pPr marL="119063" indent="-119063" algn="ctr" eaLnBrk="1" hangingPunct="1">
              <a:buFontTx/>
              <a:buNone/>
            </a:pPr>
            <a:r>
              <a:rPr lang="en-US" sz="1800" b="1">
                <a:ea typeface="ＭＳ Ｐゴシック" charset="-128"/>
                <a:cs typeface="ＭＳ Ｐゴシック" charset="-128"/>
              </a:rPr>
              <a:t>Excitation and De-excitation</a:t>
            </a:r>
            <a:r>
              <a:rPr lang="en-US" sz="1800">
                <a:ea typeface="ＭＳ Ｐゴシック" charset="-128"/>
                <a:cs typeface="ＭＳ Ｐゴシック" charset="-128"/>
              </a:rPr>
              <a:t> </a:t>
            </a:r>
          </a:p>
          <a:p>
            <a:pPr marL="233363" lvl="1" indent="222250" algn="just" eaLnBrk="1" hangingPunct="1">
              <a:buFontTx/>
              <a:buNone/>
            </a:pPr>
            <a:r>
              <a:rPr lang="en-US" sz="1600"/>
              <a:t>When an electron moves from a low-energy orbit such as the “ground state” to a high-energy orbit, the atom is excited.  An atom can become excited by absorbing a photon of the correct energy or by colliding with another atom or electron.</a:t>
            </a:r>
          </a:p>
          <a:p>
            <a:pPr marL="233363" lvl="1" indent="222250" algn="just" eaLnBrk="1" hangingPunct="1">
              <a:buFontTx/>
              <a:buNone/>
            </a:pPr>
            <a:r>
              <a:rPr lang="en-US" sz="1600"/>
              <a:t>Likewise, when an electron moves to a lower-energy orbit, the atom is de-excited.  This can happen because of a collision with another atom or because a photon is emitted.</a:t>
            </a:r>
          </a:p>
          <a:p>
            <a:pPr marL="233363" lvl="1" indent="222250" algn="just" eaLnBrk="1" hangingPunct="1">
              <a:buFontTx/>
              <a:buNone/>
            </a:pPr>
            <a:endParaRPr lang="en-US" sz="1600"/>
          </a:p>
          <a:p>
            <a:pPr marL="119063" indent="-119063" algn="ctr" eaLnBrk="1" hangingPunct="1">
              <a:buFontTx/>
              <a:buNone/>
            </a:pPr>
            <a:r>
              <a:rPr lang="en-US" sz="1800" b="1">
                <a:ea typeface="ＭＳ Ｐゴシック" charset="-128"/>
                <a:cs typeface="ＭＳ Ｐゴシック" charset="-128"/>
              </a:rPr>
              <a:t>Ionization and Recombination</a:t>
            </a:r>
            <a:endParaRPr lang="en-US" sz="1800">
              <a:ea typeface="ＭＳ Ｐゴシック" charset="-128"/>
              <a:cs typeface="ＭＳ Ｐゴシック" charset="-128"/>
            </a:endParaRPr>
          </a:p>
          <a:p>
            <a:pPr marL="233363" lvl="1" indent="222250" algn="just" eaLnBrk="1" hangingPunct="1">
              <a:buFontTx/>
              <a:buNone/>
            </a:pPr>
            <a:r>
              <a:rPr lang="en-US" sz="1600"/>
              <a:t>When an electron is not just moved to a higher-energy orbit but is actually ejected for the atom, the atom is ionized.  The atom becomes an “ion” with a net positive charge.  Because the electron escapes with some energy, any photon that has enough energy can ionize an atom.</a:t>
            </a:r>
          </a:p>
          <a:p>
            <a:pPr marL="233363" lvl="1" indent="222250" algn="just" eaLnBrk="1" hangingPunct="1">
              <a:buFontTx/>
              <a:buNone/>
            </a:pPr>
            <a:r>
              <a:rPr lang="en-US" sz="1600"/>
              <a:t>When a free electron becomes bound to an ion, the atom recombines and a photon is emitted to carry away the excess energy.</a:t>
            </a:r>
          </a:p>
        </p:txBody>
      </p:sp>
      <p:sp>
        <p:nvSpPr>
          <p:cNvPr id="67591" name="Rectangle 2"/>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Atomic Processes: What Happens In Real Life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Stellar Atmospheres</a:t>
            </a:r>
          </a:p>
        </p:txBody>
      </p:sp>
      <p:sp>
        <p:nvSpPr>
          <p:cNvPr id="69635" name="Rectangle 3"/>
          <p:cNvSpPr>
            <a:spLocks noGrp="1" noChangeArrowheads="1"/>
          </p:cNvSpPr>
          <p:nvPr>
            <p:ph type="body" idx="1"/>
          </p:nvPr>
        </p:nvSpPr>
        <p:spPr>
          <a:xfrm>
            <a:off x="98425" y="855663"/>
            <a:ext cx="8975725" cy="5486400"/>
          </a:xfrm>
        </p:spPr>
        <p:txBody>
          <a:bodyPr/>
          <a:lstStyle/>
          <a:p>
            <a:pPr marL="6350" indent="-6350" algn="just" eaLnBrk="1" hangingPunct="1">
              <a:buFontTx/>
              <a:buNone/>
            </a:pPr>
            <a:r>
              <a:rPr lang="en-US" sz="1800">
                <a:ea typeface="ＭＳ Ｐゴシック" charset="-128"/>
                <a:cs typeface="ＭＳ Ｐゴシック" charset="-128"/>
              </a:rPr>
              <a:t>Normal stars do not have solid surfaces; they are balls of hot gas. What looks like the “surface” of a star like the Sun is the place where the atmosphere becomes opaque (like the “surface” of a cloud on Earth). This is called the </a:t>
            </a:r>
            <a:r>
              <a:rPr lang="en-US" sz="1800" b="1">
                <a:ea typeface="ＭＳ Ｐゴシック" charset="-128"/>
                <a:cs typeface="ＭＳ Ｐゴシック" charset="-128"/>
              </a:rPr>
              <a:t>photosphere</a:t>
            </a:r>
            <a:r>
              <a:rPr lang="en-US" sz="1800">
                <a:ea typeface="ＭＳ Ｐゴシック" charset="-128"/>
                <a:cs typeface="ＭＳ Ｐゴシック" charset="-128"/>
              </a:rPr>
              <a:t>.</a:t>
            </a:r>
          </a:p>
          <a:p>
            <a:pPr marL="6350" indent="-6350" algn="just" eaLnBrk="1" hangingPunct="1">
              <a:buFontTx/>
              <a:buNone/>
            </a:pPr>
            <a:endParaRPr lang="en-US" sz="1000">
              <a:ea typeface="ＭＳ Ｐゴシック" charset="-128"/>
              <a:cs typeface="ＭＳ Ｐゴシック" charset="-128"/>
            </a:endParaRPr>
          </a:p>
          <a:p>
            <a:pPr marL="6350" indent="-6350" algn="just" eaLnBrk="1" hangingPunct="1">
              <a:buFontTx/>
              <a:buNone/>
            </a:pPr>
            <a:r>
              <a:rPr lang="en-US" sz="1800">
                <a:ea typeface="ＭＳ Ｐゴシック" charset="-128"/>
                <a:cs typeface="ＭＳ Ｐゴシック" charset="-128"/>
              </a:rPr>
              <a:t>A typical star emits enormous amounts of energy.  Energy always flows from hot places to cooler places, so the interior of a star must be much hotter than the “surface”.</a:t>
            </a:r>
          </a:p>
          <a:p>
            <a:pPr marL="6350" indent="-6350" algn="just" eaLnBrk="1" hangingPunct="1">
              <a:buFontTx/>
              <a:buNone/>
            </a:pPr>
            <a:endParaRPr lang="en-US" sz="1000">
              <a:ea typeface="ＭＳ Ｐゴシック" charset="-128"/>
              <a:cs typeface="ＭＳ Ｐゴシック" charset="-128"/>
            </a:endParaRPr>
          </a:p>
          <a:p>
            <a:pPr marL="6350" indent="-6350" algn="just" eaLnBrk="1" hangingPunct="1">
              <a:buFontTx/>
              <a:buNone/>
            </a:pPr>
            <a:r>
              <a:rPr lang="en-US" sz="1800">
                <a:ea typeface="ＭＳ Ｐゴシック" charset="-128"/>
                <a:cs typeface="ＭＳ Ｐゴシック" charset="-128"/>
              </a:rPr>
              <a:t>The photosphere of the Sun is only 300 km thick and has an average temperature of 5800 K.</a:t>
            </a:r>
          </a:p>
          <a:p>
            <a:pPr marL="6350" indent="-6350" algn="just" eaLnBrk="1" hangingPunct="1">
              <a:buFontTx/>
              <a:buNone/>
            </a:pPr>
            <a:endParaRPr lang="en-US" sz="1000">
              <a:ea typeface="ＭＳ Ｐゴシック" charset="-128"/>
              <a:cs typeface="ＭＳ Ｐゴシック" charset="-128"/>
            </a:endParaRPr>
          </a:p>
          <a:p>
            <a:pPr marL="6350" indent="-6350" algn="just" eaLnBrk="1" hangingPunct="1">
              <a:buFontTx/>
              <a:buNone/>
            </a:pPr>
            <a:r>
              <a:rPr lang="en-US" sz="1800">
                <a:solidFill>
                  <a:srgbClr val="CC0000"/>
                </a:solidFill>
                <a:ea typeface="ＭＳ Ｐゴシック" charset="-128"/>
                <a:cs typeface="ＭＳ Ｐゴシック" charset="-128"/>
              </a:rPr>
              <a:t>The temperature of the photosphere decreases with increasing altitude.  Therefore </a:t>
            </a:r>
            <a:r>
              <a:rPr lang="en-US" sz="1800" b="1">
                <a:solidFill>
                  <a:srgbClr val="CC0000"/>
                </a:solidFill>
                <a:ea typeface="ＭＳ Ｐゴシック" charset="-128"/>
                <a:cs typeface="ＭＳ Ｐゴシック" charset="-128"/>
              </a:rPr>
              <a:t>the light emitted from the bottom of the photosphere must pass through cooler gas on its way to us.  </a:t>
            </a:r>
            <a:r>
              <a:rPr lang="en-US" sz="1800">
                <a:solidFill>
                  <a:srgbClr val="CC0000"/>
                </a:solidFill>
                <a:ea typeface="ＭＳ Ｐゴシック" charset="-128"/>
                <a:cs typeface="ＭＳ Ｐゴシック" charset="-128"/>
              </a:rPr>
              <a:t>Atoms in the cooler layers become excited by absorbing photons of certain energies.  </a:t>
            </a:r>
            <a:r>
              <a:rPr lang="en-US" sz="1800" b="1">
                <a:solidFill>
                  <a:srgbClr val="CC0000"/>
                </a:solidFill>
                <a:ea typeface="ＭＳ Ｐゴシック" charset="-128"/>
                <a:cs typeface="ＭＳ Ｐゴシック" charset="-128"/>
              </a:rPr>
              <a:t>This is why the light that reaches us shows dark lines superimposed on a continuous spectrum.</a:t>
            </a:r>
            <a:endParaRPr lang="en-US" sz="1800" b="1">
              <a:ea typeface="ＭＳ Ｐゴシック" charset="-128"/>
              <a:cs typeface="ＭＳ Ｐゴシック" charset="-128"/>
            </a:endParaRPr>
          </a:p>
          <a:p>
            <a:pPr marL="6350" indent="-6350" eaLnBrk="1" hangingPunct="1">
              <a:buFontTx/>
              <a:buNone/>
            </a:pPr>
            <a:endParaRPr lang="en-US" sz="1800">
              <a:ea typeface="ＭＳ Ｐゴシック" charset="-128"/>
              <a:cs typeface="ＭＳ Ｐゴシック" charset="-128"/>
            </a:endParaRPr>
          </a:p>
          <a:p>
            <a:pPr marL="6350" indent="-6350" eaLnBrk="1" hangingPunct="1">
              <a:buFontTx/>
              <a:buNone/>
            </a:pPr>
            <a:endParaRPr lang="en-US" sz="1800">
              <a:ea typeface="ＭＳ Ｐゴシック" charset="-128"/>
              <a:cs typeface="ＭＳ Ｐゴシック" charset="-128"/>
            </a:endParaRPr>
          </a:p>
        </p:txBody>
      </p:sp>
      <p:pic>
        <p:nvPicPr>
          <p:cNvPr id="69636" name="Picture 3" descr="spectra_m.jpg"/>
          <p:cNvPicPr>
            <a:picLocks noChangeAspect="1"/>
          </p:cNvPicPr>
          <p:nvPr/>
        </p:nvPicPr>
        <p:blipFill>
          <a:blip r:embed="rId3"/>
          <a:srcRect/>
          <a:stretch>
            <a:fillRect/>
          </a:stretch>
        </p:blipFill>
        <p:spPr bwMode="auto">
          <a:xfrm>
            <a:off x="1608138" y="4457700"/>
            <a:ext cx="5435600" cy="2400300"/>
          </a:xfrm>
          <a:prstGeom prst="rect">
            <a:avLst/>
          </a:prstGeom>
          <a:noFill/>
          <a:ln w="9525">
            <a:noFill/>
            <a:miter lim="800000"/>
            <a:headEnd/>
            <a:tailEnd/>
          </a:ln>
        </p:spPr>
      </p:pic>
      <p:sp>
        <p:nvSpPr>
          <p:cNvPr id="69637" name="TextBox 4"/>
          <p:cNvSpPr txBox="1">
            <a:spLocks noChangeArrowheads="1"/>
          </p:cNvSpPr>
          <p:nvPr/>
        </p:nvSpPr>
        <p:spPr bwMode="auto">
          <a:xfrm>
            <a:off x="7297738" y="4564063"/>
            <a:ext cx="1724025" cy="461962"/>
          </a:xfrm>
          <a:prstGeom prst="rect">
            <a:avLst/>
          </a:prstGeom>
          <a:noFill/>
          <a:ln w="9525">
            <a:noFill/>
            <a:miter lim="800000"/>
            <a:headEnd/>
            <a:tailEnd/>
          </a:ln>
        </p:spPr>
        <p:txBody>
          <a:bodyPr wrap="none">
            <a:prstTxWarp prst="textNoShape">
              <a:avLst/>
            </a:prstTxWarp>
            <a:spAutoFit/>
          </a:bodyPr>
          <a:lstStyle/>
          <a:p>
            <a:r>
              <a:rPr lang="en-US"/>
              <a:t>very hot star</a:t>
            </a:r>
          </a:p>
        </p:txBody>
      </p:sp>
      <p:sp>
        <p:nvSpPr>
          <p:cNvPr id="69638" name="TextBox 5"/>
          <p:cNvSpPr txBox="1">
            <a:spLocks noChangeArrowheads="1"/>
          </p:cNvSpPr>
          <p:nvPr/>
        </p:nvSpPr>
        <p:spPr bwMode="auto">
          <a:xfrm>
            <a:off x="7324725" y="5721350"/>
            <a:ext cx="1638300" cy="461963"/>
          </a:xfrm>
          <a:prstGeom prst="rect">
            <a:avLst/>
          </a:prstGeom>
          <a:noFill/>
          <a:ln w="9525">
            <a:noFill/>
            <a:miter lim="800000"/>
            <a:headEnd/>
            <a:tailEnd/>
          </a:ln>
        </p:spPr>
        <p:txBody>
          <a:bodyPr wrap="none">
            <a:prstTxWarp prst="textNoShape">
              <a:avLst/>
            </a:prstTxWarp>
            <a:spAutoFit/>
          </a:bodyPr>
          <a:lstStyle/>
          <a:p>
            <a:r>
              <a:rPr lang="en-US"/>
              <a:t>less hot star</a:t>
            </a:r>
          </a:p>
        </p:txBody>
      </p:sp>
      <p:cxnSp>
        <p:nvCxnSpPr>
          <p:cNvPr id="8" name="Straight Arrow Connector 7"/>
          <p:cNvCxnSpPr/>
          <p:nvPr/>
        </p:nvCxnSpPr>
        <p:spPr>
          <a:xfrm rot="10800000">
            <a:off x="6921500" y="4856163"/>
            <a:ext cx="363538"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6948488" y="5986463"/>
            <a:ext cx="363537" cy="15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1682" name="Rectangle 6"/>
          <p:cNvSpPr>
            <a:spLocks noChangeArrowheads="1"/>
          </p:cNvSpPr>
          <p:nvPr/>
        </p:nvSpPr>
        <p:spPr bwMode="auto">
          <a:xfrm>
            <a:off x="236538" y="1395413"/>
            <a:ext cx="5176837" cy="279400"/>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71683" name="Rectangle 5"/>
          <p:cNvSpPr>
            <a:spLocks noChangeArrowheads="1"/>
          </p:cNvSpPr>
          <p:nvPr/>
        </p:nvSpPr>
        <p:spPr bwMode="auto">
          <a:xfrm>
            <a:off x="8332788" y="1133475"/>
            <a:ext cx="592137" cy="263525"/>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71684" name="Rectangle 4"/>
          <p:cNvSpPr>
            <a:spLocks noChangeArrowheads="1"/>
          </p:cNvSpPr>
          <p:nvPr/>
        </p:nvSpPr>
        <p:spPr bwMode="auto">
          <a:xfrm>
            <a:off x="5360988" y="1133475"/>
            <a:ext cx="1298575" cy="263525"/>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71685" name="Rectangle 3"/>
          <p:cNvSpPr>
            <a:spLocks noGrp="1" noChangeArrowheads="1"/>
          </p:cNvSpPr>
          <p:nvPr>
            <p:ph type="body" idx="1"/>
          </p:nvPr>
        </p:nvSpPr>
        <p:spPr>
          <a:xfrm>
            <a:off x="231775" y="766762"/>
            <a:ext cx="8766175" cy="6091237"/>
          </a:xfrm>
        </p:spPr>
        <p:txBody>
          <a:bodyPr/>
          <a:lstStyle/>
          <a:p>
            <a:pPr marL="0" indent="3175" algn="just" eaLnBrk="1" hangingPunct="1">
              <a:buFontTx/>
              <a:buNone/>
              <a:tabLst>
                <a:tab pos="227013" algn="l"/>
              </a:tabLst>
            </a:pPr>
            <a:r>
              <a:rPr lang="en-US" sz="1800" dirty="0">
                <a:ea typeface="ＭＳ Ｐゴシック" charset="-128"/>
                <a:cs typeface="ＭＳ Ｐゴシック" charset="-128"/>
              </a:rPr>
              <a:t>	The dark lines seen in stellar spectra depend on the composition of the star: if an element is absent, its spectral lines</a:t>
            </a:r>
            <a:r>
              <a:rPr lang="en-US" sz="1800" dirty="0" smtClean="0">
                <a:ea typeface="ＭＳ Ｐゴシック" charset="-128"/>
                <a:cs typeface="ＭＳ Ｐゴシック" charset="-128"/>
              </a:rPr>
              <a:t> can </a:t>
            </a:r>
            <a:r>
              <a:rPr lang="en-US" sz="1800" dirty="0">
                <a:ea typeface="ＭＳ Ｐゴシック" charset="-128"/>
                <a:cs typeface="ＭＳ Ｐゴシック" charset="-128"/>
              </a:rPr>
              <a:t>never be observed. But </a:t>
            </a:r>
            <a:r>
              <a:rPr lang="en-US" sz="1800" b="1" dirty="0">
                <a:ea typeface="ＭＳ Ｐゴシック" charset="-128"/>
                <a:cs typeface="ＭＳ Ｐゴシック" charset="-128"/>
              </a:rPr>
              <a:t>temperature</a:t>
            </a:r>
            <a:r>
              <a:rPr lang="en-US" sz="1800" dirty="0">
                <a:ea typeface="ＭＳ Ｐゴシック" charset="-128"/>
                <a:cs typeface="ＭＳ Ｐゴシック" charset="-128"/>
              </a:rPr>
              <a:t>, not composition, is the </a:t>
            </a:r>
            <a:r>
              <a:rPr lang="en-US" sz="1800" dirty="0" smtClean="0">
                <a:ea typeface="ＭＳ Ｐゴシック" charset="-128"/>
                <a:cs typeface="ＭＳ Ｐゴシック" charset="-128"/>
              </a:rPr>
              <a:t>main </a:t>
            </a:r>
            <a:r>
              <a:rPr lang="en-US" sz="1800" dirty="0">
                <a:ea typeface="ＭＳ Ｐゴシック" charset="-128"/>
                <a:cs typeface="ＭＳ Ｐゴシック" charset="-128"/>
              </a:rPr>
              <a:t>factor that creates the diversity of stellar spectra.</a:t>
            </a:r>
            <a:endParaRPr lang="en-US" sz="800" dirty="0">
              <a:ea typeface="ＭＳ Ｐゴシック" charset="-128"/>
              <a:cs typeface="ＭＳ Ｐゴシック" charset="-128"/>
            </a:endParaRPr>
          </a:p>
          <a:p>
            <a:pPr marL="0" indent="3175" eaLnBrk="1" hangingPunct="1">
              <a:buFontTx/>
              <a:buNone/>
              <a:tabLst>
                <a:tab pos="227013" algn="l"/>
              </a:tabLst>
            </a:pPr>
            <a:endParaRPr lang="en-US" sz="1000" dirty="0">
              <a:ea typeface="ＭＳ Ｐゴシック" charset="-128"/>
              <a:cs typeface="ＭＳ Ｐゴシック" charset="-128"/>
            </a:endParaRPr>
          </a:p>
          <a:p>
            <a:pPr marL="0" indent="3175" eaLnBrk="1" hangingPunct="1">
              <a:buFontTx/>
              <a:buNone/>
              <a:tabLst>
                <a:tab pos="227013" algn="l"/>
              </a:tabLst>
            </a:pPr>
            <a:r>
              <a:rPr lang="en-US" sz="1800" dirty="0">
                <a:ea typeface="ＭＳ Ｐゴシック" charset="-128"/>
                <a:cs typeface="ＭＳ Ｐゴシック" charset="-128"/>
              </a:rPr>
              <a:t>Temperature affects the </a:t>
            </a:r>
            <a:r>
              <a:rPr lang="en-US" sz="1800" dirty="0" smtClean="0">
                <a:ea typeface="ＭＳ Ｐゴシック" charset="-128"/>
                <a:cs typeface="ＭＳ Ｐゴシック" charset="-128"/>
              </a:rPr>
              <a:t>spectrum </a:t>
            </a:r>
            <a:r>
              <a:rPr lang="en-US" sz="1800" dirty="0">
                <a:ea typeface="ＭＳ Ｐゴシック" charset="-128"/>
                <a:cs typeface="ＭＳ Ｐゴシック" charset="-128"/>
              </a:rPr>
              <a:t>in two ways</a:t>
            </a:r>
            <a:r>
              <a:rPr lang="en-US" sz="1800" dirty="0" smtClean="0">
                <a:ea typeface="ＭＳ Ｐゴシック" charset="-128"/>
                <a:cs typeface="ＭＳ Ｐゴシック" charset="-128"/>
              </a:rPr>
              <a:t>:</a:t>
            </a:r>
          </a:p>
          <a:p>
            <a:pPr marL="0" indent="3175" eaLnBrk="1" hangingPunct="1">
              <a:buFontTx/>
              <a:buNone/>
              <a:tabLst>
                <a:tab pos="227013" algn="l"/>
              </a:tabLst>
            </a:pPr>
            <a:endParaRPr lang="en-US" sz="800" dirty="0" smtClean="0">
              <a:ea typeface="ＭＳ Ｐゴシック" charset="-128"/>
              <a:cs typeface="ＭＳ Ｐゴシック" charset="-128"/>
            </a:endParaRPr>
          </a:p>
          <a:p>
            <a:pPr marL="0" indent="3175" eaLnBrk="1" hangingPunct="1">
              <a:spcBef>
                <a:spcPct val="0"/>
              </a:spcBef>
              <a:buFontTx/>
              <a:buAutoNum type="arabicPeriod"/>
              <a:tabLst>
                <a:tab pos="227013" algn="l"/>
              </a:tabLst>
            </a:pPr>
            <a:r>
              <a:rPr lang="en-US" sz="1800" dirty="0" smtClean="0">
                <a:ea typeface="ＭＳ Ｐゴシック" charset="-128"/>
                <a:cs typeface="ＭＳ Ｐゴシック" charset="-128"/>
              </a:rPr>
              <a:t>The relative intensities of different wavelengths in the </a:t>
            </a:r>
            <a:r>
              <a:rPr lang="en-US" sz="1800" u="sng" dirty="0" smtClean="0">
                <a:ea typeface="ＭＳ Ｐゴシック" charset="-128"/>
                <a:cs typeface="ＭＳ Ｐゴシック" charset="-128"/>
              </a:rPr>
              <a:t>continuous </a:t>
            </a:r>
            <a:r>
              <a:rPr lang="en-US" sz="1800" u="sng" dirty="0">
                <a:ea typeface="ＭＳ Ｐゴシック" charset="-128"/>
                <a:cs typeface="ＭＳ Ｐゴシック" charset="-128"/>
              </a:rPr>
              <a:t>spectrum</a:t>
            </a:r>
            <a:r>
              <a:rPr lang="en-US" sz="1800" dirty="0">
                <a:ea typeface="ＭＳ Ｐゴシック" charset="-128"/>
                <a:cs typeface="ＭＳ Ｐゴシック" charset="-128"/>
              </a:rPr>
              <a:t> depend on </a:t>
            </a:r>
            <a:r>
              <a:rPr lang="en-US" sz="1800" dirty="0" smtClean="0">
                <a:ea typeface="ＭＳ Ｐゴシック" charset="-128"/>
                <a:cs typeface="ＭＳ Ｐゴシック" charset="-128"/>
              </a:rPr>
              <a:t>the</a:t>
            </a:r>
          </a:p>
          <a:p>
            <a:pPr marL="0" indent="3175" eaLnBrk="1" hangingPunct="1">
              <a:spcBef>
                <a:spcPct val="0"/>
              </a:spcBef>
              <a:buFontTx/>
              <a:buNone/>
              <a:tabLst>
                <a:tab pos="227013" algn="l"/>
              </a:tabLst>
            </a:pPr>
            <a:r>
              <a:rPr lang="en-US" sz="1800" dirty="0" smtClean="0">
                <a:ea typeface="ＭＳ Ｐゴシック" charset="-128"/>
                <a:cs typeface="ＭＳ Ｐゴシック" charset="-128"/>
              </a:rPr>
              <a:t>	</a:t>
            </a:r>
            <a:r>
              <a:rPr lang="en-US" sz="1800" dirty="0">
                <a:ea typeface="ＭＳ Ｐゴシック" charset="-128"/>
                <a:cs typeface="ＭＳ Ｐゴシック" charset="-128"/>
              </a:rPr>
              <a:t>temperature in the lower layers of the photosphere (Wien’s Law).</a:t>
            </a:r>
            <a:endParaRPr lang="en-US" sz="1800" dirty="0" smtClean="0">
              <a:ea typeface="ＭＳ Ｐゴシック" charset="-128"/>
              <a:cs typeface="ＭＳ Ｐゴシック" charset="-128"/>
            </a:endParaRPr>
          </a:p>
          <a:p>
            <a:pPr marL="0" indent="3175" eaLnBrk="1" hangingPunct="1">
              <a:buFontTx/>
              <a:buNone/>
              <a:tabLst>
                <a:tab pos="227013" algn="l"/>
              </a:tabLst>
            </a:pPr>
            <a:endParaRPr lang="en-US" sz="800" dirty="0" smtClean="0">
              <a:ea typeface="ＭＳ Ｐゴシック" charset="-128"/>
              <a:cs typeface="ＭＳ Ｐゴシック" charset="-128"/>
            </a:endParaRPr>
          </a:p>
          <a:p>
            <a:pPr marL="0" indent="3175" eaLnBrk="1" hangingPunct="1">
              <a:spcBef>
                <a:spcPct val="0"/>
              </a:spcBef>
              <a:buFontTx/>
              <a:buNone/>
              <a:tabLst>
                <a:tab pos="227013" algn="l"/>
              </a:tabLst>
            </a:pPr>
            <a:r>
              <a:rPr lang="en-US" sz="1800" dirty="0" smtClean="0">
                <a:ea typeface="ＭＳ Ｐゴシック" charset="-128"/>
                <a:cs typeface="ＭＳ Ｐゴシック" charset="-128"/>
              </a:rPr>
              <a:t>2</a:t>
            </a:r>
            <a:r>
              <a:rPr lang="en-US" sz="1800" dirty="0">
                <a:ea typeface="ＭＳ Ｐゴシック" charset="-128"/>
                <a:cs typeface="ＭＳ Ｐゴシック" charset="-128"/>
              </a:rPr>
              <a:t>.</a:t>
            </a:r>
            <a:r>
              <a:rPr lang="en-US" sz="1800" dirty="0" smtClean="0">
                <a:ea typeface="ＭＳ Ｐゴシック" charset="-128"/>
                <a:cs typeface="ＭＳ Ｐゴシック" charset="-128"/>
              </a:rPr>
              <a:t> To make </a:t>
            </a:r>
            <a:r>
              <a:rPr lang="en-US" sz="1800" u="sng" dirty="0" smtClean="0">
                <a:ea typeface="ＭＳ Ｐゴシック" charset="-128"/>
                <a:cs typeface="ＭＳ Ｐゴシック" charset="-128"/>
              </a:rPr>
              <a:t>absorption lines</a:t>
            </a:r>
            <a:r>
              <a:rPr lang="en-US" sz="1800" dirty="0" smtClean="0">
                <a:ea typeface="ＭＳ Ｐゴシック" charset="-128"/>
                <a:cs typeface="ＭＳ Ｐゴシック" charset="-128"/>
              </a:rPr>
              <a:t> in the continuous spectrum, the atoms </a:t>
            </a:r>
            <a:r>
              <a:rPr lang="en-US" sz="1800" dirty="0">
                <a:ea typeface="ＭＳ Ｐゴシック" charset="-128"/>
                <a:cs typeface="ＭＳ Ｐゴシック" charset="-128"/>
              </a:rPr>
              <a:t>must be in </a:t>
            </a:r>
            <a:r>
              <a:rPr lang="en-US" sz="1800" dirty="0" smtClean="0">
                <a:ea typeface="ＭＳ Ｐゴシック" charset="-128"/>
                <a:cs typeface="ＭＳ Ｐゴシック" charset="-128"/>
              </a:rPr>
              <a:t>the correct state</a:t>
            </a:r>
          </a:p>
          <a:p>
            <a:pPr marL="0" indent="3175" eaLnBrk="1" hangingPunct="1">
              <a:spcBef>
                <a:spcPct val="0"/>
              </a:spcBef>
              <a:buFontTx/>
              <a:buNone/>
              <a:tabLst>
                <a:tab pos="227013" algn="l"/>
              </a:tabLst>
            </a:pPr>
            <a:r>
              <a:rPr lang="en-US" sz="1800" dirty="0" smtClean="0">
                <a:ea typeface="ＭＳ Ｐゴシック" charset="-128"/>
                <a:cs typeface="ＭＳ Ｐゴシック" charset="-128"/>
              </a:rPr>
              <a:t>    to absorb photons.  This is a </a:t>
            </a:r>
            <a:r>
              <a:rPr lang="en-US" sz="1800" dirty="0">
                <a:ea typeface="ＭＳ Ｐゴシック" charset="-128"/>
                <a:cs typeface="ＭＳ Ｐゴシック" charset="-128"/>
              </a:rPr>
              <a:t>complicated function of</a:t>
            </a:r>
            <a:r>
              <a:rPr lang="en-US" sz="1800" dirty="0" smtClean="0">
                <a:ea typeface="ＭＳ Ｐゴシック" charset="-128"/>
                <a:cs typeface="ＭＳ Ｐゴシック" charset="-128"/>
              </a:rPr>
              <a:t>  the </a:t>
            </a:r>
            <a:r>
              <a:rPr lang="en-US" sz="1800" dirty="0">
                <a:ea typeface="ＭＳ Ｐゴシック" charset="-128"/>
                <a:cs typeface="ＭＳ Ｐゴシック" charset="-128"/>
              </a:rPr>
              <a:t>temperature in the </a:t>
            </a:r>
            <a:r>
              <a:rPr lang="en-US" sz="1800" dirty="0" smtClean="0">
                <a:ea typeface="ＭＳ Ｐゴシック" charset="-128"/>
                <a:cs typeface="ＭＳ Ｐゴシック" charset="-128"/>
              </a:rPr>
              <a:t>photosphere.</a:t>
            </a:r>
            <a:endParaRPr lang="en-US" sz="1800" dirty="0">
              <a:ea typeface="ＭＳ Ｐゴシック" charset="-128"/>
              <a:cs typeface="ＭＳ Ｐゴシック" charset="-128"/>
            </a:endParaRPr>
          </a:p>
          <a:p>
            <a:pPr marL="0" indent="3175" eaLnBrk="1" hangingPunct="1">
              <a:buFontTx/>
              <a:buNone/>
              <a:tabLst>
                <a:tab pos="227013" algn="l"/>
              </a:tabLst>
            </a:pPr>
            <a:endParaRPr lang="en-US" sz="800" dirty="0">
              <a:ea typeface="ＭＳ Ｐゴシック" charset="-128"/>
              <a:cs typeface="ＭＳ Ｐゴシック" charset="-128"/>
            </a:endParaRPr>
          </a:p>
          <a:p>
            <a:pPr marL="0" indent="3175" eaLnBrk="1" hangingPunct="1">
              <a:buFontTx/>
              <a:buNone/>
              <a:tabLst>
                <a:tab pos="227013" algn="l"/>
              </a:tabLst>
            </a:pPr>
            <a:r>
              <a:rPr lang="en-US" sz="1800" dirty="0" smtClean="0">
                <a:ea typeface="ＭＳ Ｐゴシック" charset="-128"/>
                <a:cs typeface="ＭＳ Ｐゴシック" charset="-128"/>
              </a:rPr>
              <a:t>	Example of </a:t>
            </a:r>
            <a:r>
              <a:rPr lang="en-US" sz="1800" dirty="0">
                <a:ea typeface="ＭＳ Ｐゴシック" charset="-128"/>
                <a:cs typeface="ＭＳ Ｐゴシック" charset="-128"/>
              </a:rPr>
              <a:t>point </a:t>
            </a:r>
            <a:r>
              <a:rPr lang="en-US" sz="1800" dirty="0" smtClean="0">
                <a:ea typeface="ＭＳ Ｐゴシック" charset="-128"/>
                <a:cs typeface="ＭＳ Ｐゴシック" charset="-128"/>
              </a:rPr>
              <a:t>2</a:t>
            </a:r>
            <a:r>
              <a:rPr lang="en-US" sz="1800" dirty="0" smtClean="0">
                <a:ea typeface="ＭＳ Ｐゴシック" charset="-128"/>
                <a:cs typeface="ＭＳ Ｐゴシック" charset="-128"/>
              </a:rPr>
              <a:t>:</a:t>
            </a:r>
            <a:r>
              <a:rPr lang="en-US" sz="1800" dirty="0" smtClean="0">
                <a:ea typeface="ＭＳ Ｐゴシック" charset="-128"/>
                <a:cs typeface="ＭＳ Ｐゴシック" charset="-128"/>
              </a:rPr>
              <a:t>  </a:t>
            </a:r>
            <a:r>
              <a:rPr lang="en-US" sz="1800" dirty="0">
                <a:ea typeface="ＭＳ Ｐゴシック" charset="-128"/>
                <a:cs typeface="ＭＳ Ｐゴシック" charset="-128"/>
              </a:rPr>
              <a:t>A hydrogen atom in the ground state cannot absorb</a:t>
            </a:r>
            <a:r>
              <a:rPr lang="en-US" sz="1800" dirty="0" smtClean="0">
                <a:ea typeface="ＭＳ Ｐゴシック" charset="-128"/>
                <a:cs typeface="ＭＳ Ｐゴシック" charset="-128"/>
              </a:rPr>
              <a:t> a photon </a:t>
            </a:r>
            <a:r>
              <a:rPr lang="en-US" sz="1800" dirty="0">
                <a:ea typeface="ＭＳ Ｐゴシック" charset="-128"/>
                <a:cs typeface="ＭＳ Ｐゴシック" charset="-128"/>
              </a:rPr>
              <a:t>of visible light; the jump to the first excited state requires an ultraviolet photon.  To produce absorption lines in the visible spectrum, the hydrogen must be hot enough to </a:t>
            </a:r>
            <a:r>
              <a:rPr lang="en-US" sz="1800" dirty="0" err="1">
                <a:ea typeface="ＭＳ Ｐゴシック" charset="-128"/>
                <a:cs typeface="ＭＳ Ｐゴシック" charset="-128"/>
              </a:rPr>
              <a:t>collisionally</a:t>
            </a:r>
            <a:r>
              <a:rPr lang="en-US" sz="1800" dirty="0">
                <a:ea typeface="ＭＳ Ｐゴシック" charset="-128"/>
                <a:cs typeface="ＭＳ Ｐゴシック" charset="-128"/>
              </a:rPr>
              <a:t> excite the atoms to the first excited state.  This requires a temperature above about 6000 K.</a:t>
            </a:r>
            <a:r>
              <a:rPr lang="en-US" sz="1800" dirty="0" smtClean="0">
                <a:ea typeface="ＭＳ Ｐゴシック" charset="-128"/>
                <a:cs typeface="ＭＳ Ｐゴシック" charset="-128"/>
              </a:rPr>
              <a:t>   In level 2, an electron can absorb a photon that knocks it up to level 3 or higher: such a photon has an energy corresponding to visible </a:t>
            </a:r>
            <a:r>
              <a:rPr lang="en-US" sz="1800" dirty="0" smtClean="0">
                <a:ea typeface="ＭＳ Ｐゴシック" charset="-128"/>
                <a:cs typeface="ＭＳ Ｐゴシック" charset="-128"/>
              </a:rPr>
              <a:t>light.  Therefore </a:t>
            </a:r>
            <a:r>
              <a:rPr lang="en-US" sz="1800" dirty="0" smtClean="0">
                <a:ea typeface="ＭＳ Ｐゴシック" charset="-128"/>
                <a:cs typeface="ＭＳ Ｐゴシック" charset="-128"/>
              </a:rPr>
              <a:t>a visible-light photon disappears from the continuous spectrum, producing a (dark) “absorption line”.  But </a:t>
            </a:r>
            <a:r>
              <a:rPr lang="en-US" sz="1800" dirty="0">
                <a:ea typeface="ＭＳ Ｐゴシック" charset="-128"/>
                <a:cs typeface="ＭＳ Ｐゴシック" charset="-128"/>
              </a:rPr>
              <a:t>if the temperature gets</a:t>
            </a:r>
            <a:r>
              <a:rPr lang="en-US" sz="1800" dirty="0" smtClean="0">
                <a:ea typeface="ＭＳ Ｐゴシック" charset="-128"/>
                <a:cs typeface="ＭＳ Ｐゴシック" charset="-128"/>
              </a:rPr>
              <a:t> much above </a:t>
            </a:r>
            <a:r>
              <a:rPr lang="en-US" sz="1800" dirty="0">
                <a:ea typeface="ＭＳ Ｐゴシック" charset="-128"/>
                <a:cs typeface="ＭＳ Ｐゴシック" charset="-128"/>
              </a:rPr>
              <a:t>10,000 K,</a:t>
            </a:r>
            <a:r>
              <a:rPr lang="en-US" sz="1800" dirty="0" smtClean="0">
                <a:ea typeface="ＭＳ Ｐゴシック" charset="-128"/>
                <a:cs typeface="ＭＳ Ｐゴシック" charset="-128"/>
              </a:rPr>
              <a:t> then most </a:t>
            </a:r>
            <a:r>
              <a:rPr lang="en-US" sz="1800" dirty="0">
                <a:ea typeface="ＭＳ Ｐゴシック" charset="-128"/>
                <a:cs typeface="ＭＳ Ｐゴシック" charset="-128"/>
              </a:rPr>
              <a:t>of the hydrogen is ionized, and it cannot produce any</a:t>
            </a:r>
            <a:r>
              <a:rPr lang="en-US" sz="1800" dirty="0" smtClean="0">
                <a:ea typeface="ＭＳ Ｐゴシック" charset="-128"/>
                <a:cs typeface="ＭＳ Ｐゴシック" charset="-128"/>
              </a:rPr>
              <a:t> absorption </a:t>
            </a:r>
            <a:r>
              <a:rPr lang="en-US" sz="1800" dirty="0">
                <a:ea typeface="ＭＳ Ｐゴシック" charset="-128"/>
                <a:cs typeface="ＭＳ Ｐゴシック" charset="-128"/>
              </a:rPr>
              <a:t>lines at all.</a:t>
            </a:r>
          </a:p>
          <a:p>
            <a:pPr marL="0" indent="3175" eaLnBrk="1" hangingPunct="1">
              <a:buFontTx/>
              <a:buNone/>
              <a:tabLst>
                <a:tab pos="227013" algn="l"/>
              </a:tabLst>
            </a:pPr>
            <a:endParaRPr lang="en-US" sz="800" dirty="0">
              <a:ea typeface="ＭＳ Ｐゴシック" charset="-128"/>
              <a:cs typeface="ＭＳ Ｐゴシック" charset="-128"/>
            </a:endParaRPr>
          </a:p>
          <a:p>
            <a:pPr marL="0" indent="3175" eaLnBrk="1" hangingPunct="1">
              <a:buFontTx/>
              <a:buNone/>
              <a:tabLst>
                <a:tab pos="227013" algn="l"/>
              </a:tabLst>
            </a:pPr>
            <a:r>
              <a:rPr lang="en-US" sz="1800" dirty="0">
                <a:ea typeface="ＭＳ Ｐゴシック" charset="-128"/>
                <a:cs typeface="ＭＳ Ｐゴシック" charset="-128"/>
              </a:rPr>
              <a:t>For elements other than hydrogen, the story is</a:t>
            </a:r>
            <a:r>
              <a:rPr lang="en-US" sz="1800" dirty="0" smtClean="0">
                <a:ea typeface="ＭＳ Ｐゴシック" charset="-128"/>
                <a:cs typeface="ＭＳ Ｐゴシック" charset="-128"/>
              </a:rPr>
              <a:t> similar but </a:t>
            </a:r>
            <a:r>
              <a:rPr lang="en-US" sz="1800" dirty="0">
                <a:ea typeface="ＭＳ Ｐゴシック" charset="-128"/>
                <a:cs typeface="ＭＳ Ｐゴシック" charset="-128"/>
              </a:rPr>
              <a:t>more complicated.</a:t>
            </a:r>
          </a:p>
        </p:txBody>
      </p:sp>
      <p:sp>
        <p:nvSpPr>
          <p:cNvPr id="71686" name="Rectangle 2"/>
          <p:cNvSpPr>
            <a:spLocks noGrp="1" noChangeArrowheads="1"/>
          </p:cNvSpPr>
          <p:nvPr>
            <p:ph type="title"/>
          </p:nvPr>
        </p:nvSpPr>
        <p:spPr>
          <a:xfrm>
            <a:off x="228600" y="0"/>
            <a:ext cx="8686800" cy="762000"/>
          </a:xfrm>
        </p:spPr>
        <p:txBody>
          <a:bodyPr/>
          <a:lstStyle/>
          <a:p>
            <a:pPr eaLnBrk="1" hangingPunct="1"/>
            <a:r>
              <a:rPr lang="en-US" sz="3200">
                <a:ea typeface="ＭＳ Ｐゴシック" charset="-128"/>
                <a:cs typeface="ＭＳ Ｐゴシック" charset="-128"/>
              </a:rPr>
              <a:t>Stellar Spectra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3730" name="Picture 1035"/>
          <p:cNvPicPr>
            <a:picLocks noChangeAspect="1" noChangeArrowheads="1"/>
          </p:cNvPicPr>
          <p:nvPr/>
        </p:nvPicPr>
        <p:blipFill>
          <a:blip r:embed="rId3"/>
          <a:srcRect/>
          <a:stretch>
            <a:fillRect/>
          </a:stretch>
        </p:blipFill>
        <p:spPr bwMode="auto">
          <a:xfrm>
            <a:off x="2759075" y="0"/>
            <a:ext cx="3603625" cy="6858000"/>
          </a:xfrm>
          <a:prstGeom prst="rect">
            <a:avLst/>
          </a:prstGeom>
          <a:noFill/>
          <a:ln w="9525">
            <a:noFill/>
            <a:miter lim="800000"/>
            <a:headEnd/>
            <a:tailEnd/>
          </a:ln>
        </p:spPr>
      </p:pic>
      <p:sp>
        <p:nvSpPr>
          <p:cNvPr id="73731" name="Rectangle 1030"/>
          <p:cNvSpPr>
            <a:spLocks noGrp="1" noChangeArrowheads="1"/>
          </p:cNvSpPr>
          <p:nvPr>
            <p:ph type="body" idx="1"/>
          </p:nvPr>
        </p:nvSpPr>
        <p:spPr>
          <a:xfrm>
            <a:off x="166688" y="2513013"/>
            <a:ext cx="2682875" cy="3781425"/>
          </a:xfrm>
        </p:spPr>
        <p:txBody>
          <a:bodyPr/>
          <a:lstStyle/>
          <a:p>
            <a:pPr marL="0" indent="3175" algn="just" eaLnBrk="1" hangingPunct="1">
              <a:buFontTx/>
              <a:buNone/>
              <a:tabLst>
                <a:tab pos="227013" algn="l"/>
              </a:tabLst>
            </a:pPr>
            <a:endParaRPr lang="en-US" sz="1400">
              <a:ea typeface="ＭＳ Ｐゴシック" charset="-128"/>
              <a:cs typeface="ＭＳ Ｐゴシック" charset="-128"/>
            </a:endParaRPr>
          </a:p>
          <a:p>
            <a:pPr marL="0" indent="3175" algn="just" eaLnBrk="1" hangingPunct="1">
              <a:buFontTx/>
              <a:buNone/>
              <a:tabLst>
                <a:tab pos="227013" algn="l"/>
              </a:tabLst>
            </a:pPr>
            <a:r>
              <a:rPr lang="en-US" sz="1800">
                <a:ea typeface="ＭＳ Ｐゴシック" charset="-128"/>
                <a:cs typeface="ＭＳ Ｐゴシック" charset="-128"/>
              </a:rPr>
              <a:t>Different atoms in the atmosphere of a star have spectral lines that depend differently on temperature.</a:t>
            </a:r>
          </a:p>
          <a:p>
            <a:pPr marL="0" indent="3175" algn="just" eaLnBrk="1" hangingPunct="1">
              <a:buFontTx/>
              <a:buNone/>
              <a:tabLst>
                <a:tab pos="227013" algn="l"/>
              </a:tabLst>
            </a:pPr>
            <a:endParaRPr lang="en-US" sz="1800">
              <a:ea typeface="ＭＳ Ｐゴシック" charset="-128"/>
              <a:cs typeface="ＭＳ Ｐゴシック" charset="-128"/>
            </a:endParaRPr>
          </a:p>
          <a:p>
            <a:pPr marL="0" indent="3175" algn="just" eaLnBrk="1" hangingPunct="1">
              <a:buFontTx/>
              <a:buNone/>
              <a:tabLst>
                <a:tab pos="227013" algn="l"/>
              </a:tabLst>
            </a:pPr>
            <a:endParaRPr lang="en-US" sz="1800">
              <a:ea typeface="ＭＳ Ｐゴシック" charset="-128"/>
              <a:cs typeface="ＭＳ Ｐゴシック" charset="-128"/>
            </a:endParaRPr>
          </a:p>
          <a:p>
            <a:pPr marL="0" indent="3175" algn="just" eaLnBrk="1" hangingPunct="1">
              <a:buFontTx/>
              <a:buNone/>
              <a:tabLst>
                <a:tab pos="227013" algn="l"/>
              </a:tabLst>
            </a:pPr>
            <a:endParaRPr lang="en-US" sz="1800">
              <a:ea typeface="ＭＳ Ｐゴシック" charset="-128"/>
              <a:cs typeface="ＭＳ Ｐゴシック" charset="-128"/>
            </a:endParaRPr>
          </a:p>
          <a:p>
            <a:pPr marL="0" indent="3175" algn="just" eaLnBrk="1" hangingPunct="1">
              <a:buFontTx/>
              <a:buNone/>
              <a:tabLst>
                <a:tab pos="227013" algn="l"/>
              </a:tabLst>
            </a:pPr>
            <a:r>
              <a:rPr lang="en-US" sz="1800">
                <a:ea typeface="ＭＳ Ｐゴシック" charset="-128"/>
                <a:cs typeface="ＭＳ Ｐゴシック" charset="-128"/>
              </a:rPr>
              <a:t>By observing many lines of many elements, we can measure the temperature accurately.</a:t>
            </a:r>
          </a:p>
          <a:p>
            <a:pPr marL="0" indent="3175" algn="just" eaLnBrk="1" hangingPunct="1">
              <a:buFontTx/>
              <a:buNone/>
              <a:tabLst>
                <a:tab pos="227013" algn="l"/>
              </a:tabLst>
            </a:pPr>
            <a:r>
              <a:rPr lang="en-US" sz="1800">
                <a:ea typeface="ＭＳ Ｐゴシック" charset="-128"/>
                <a:cs typeface="ＭＳ Ｐゴシック" charset="-128"/>
              </a:rPr>
              <a:t>	</a:t>
            </a:r>
          </a:p>
        </p:txBody>
      </p:sp>
      <p:sp>
        <p:nvSpPr>
          <p:cNvPr id="73732" name="Line 1036"/>
          <p:cNvSpPr>
            <a:spLocks noChangeShapeType="1"/>
          </p:cNvSpPr>
          <p:nvPr/>
        </p:nvSpPr>
        <p:spPr bwMode="auto">
          <a:xfrm flipH="1">
            <a:off x="3438525" y="560388"/>
            <a:ext cx="392113" cy="722312"/>
          </a:xfrm>
          <a:prstGeom prst="line">
            <a:avLst/>
          </a:prstGeom>
          <a:noFill/>
          <a:ln w="19050">
            <a:solidFill>
              <a:srgbClr val="CC0066"/>
            </a:solidFill>
            <a:round/>
            <a:headEnd/>
            <a:tailEnd type="triangle" w="med" len="med"/>
          </a:ln>
        </p:spPr>
        <p:txBody>
          <a:bodyPr wrap="none" anchor="ctr">
            <a:prstTxWarp prst="textNoShape">
              <a:avLst/>
            </a:prstTxWarp>
          </a:bodyPr>
          <a:lstStyle/>
          <a:p>
            <a:endParaRPr lang="en-US"/>
          </a:p>
        </p:txBody>
      </p:sp>
      <p:sp>
        <p:nvSpPr>
          <p:cNvPr id="73733" name="Line 1037"/>
          <p:cNvSpPr>
            <a:spLocks noChangeShapeType="1"/>
          </p:cNvSpPr>
          <p:nvPr/>
        </p:nvSpPr>
        <p:spPr bwMode="auto">
          <a:xfrm flipH="1">
            <a:off x="2309813" y="565150"/>
            <a:ext cx="1512887" cy="255588"/>
          </a:xfrm>
          <a:prstGeom prst="line">
            <a:avLst/>
          </a:prstGeom>
          <a:noFill/>
          <a:ln w="19050">
            <a:solidFill>
              <a:srgbClr val="CC0066"/>
            </a:solidFill>
            <a:round/>
            <a:headEnd/>
            <a:tailEnd/>
          </a:ln>
        </p:spPr>
        <p:txBody>
          <a:bodyPr wrap="none" anchor="ctr">
            <a:prstTxWarp prst="textNoShape">
              <a:avLst/>
            </a:prstTxWarp>
          </a:bodyPr>
          <a:lstStyle/>
          <a:p>
            <a:endParaRPr lang="en-US"/>
          </a:p>
        </p:txBody>
      </p:sp>
      <p:sp>
        <p:nvSpPr>
          <p:cNvPr id="73734" name="Text Box 1038"/>
          <p:cNvSpPr txBox="1">
            <a:spLocks noChangeArrowheads="1"/>
          </p:cNvSpPr>
          <p:nvPr/>
        </p:nvSpPr>
        <p:spPr bwMode="auto">
          <a:xfrm>
            <a:off x="6183313" y="-30163"/>
            <a:ext cx="3235325" cy="2030413"/>
          </a:xfrm>
          <a:prstGeom prst="rect">
            <a:avLst/>
          </a:prstGeom>
          <a:noFill/>
          <a:ln w="9525">
            <a:noFill/>
            <a:miter lim="800000"/>
            <a:headEnd/>
            <a:tailEnd/>
          </a:ln>
        </p:spPr>
        <p:txBody>
          <a:bodyPr>
            <a:prstTxWarp prst="textNoShape">
              <a:avLst/>
            </a:prstTxWarp>
            <a:spAutoFit/>
          </a:bodyPr>
          <a:lstStyle/>
          <a:p>
            <a:r>
              <a:rPr lang="en-US" sz="1800">
                <a:solidFill>
                  <a:srgbClr val="CC0066"/>
                </a:solidFill>
                <a:latin typeface="Times" charset="0"/>
              </a:rPr>
              <a:t>Line strength increases</a:t>
            </a:r>
          </a:p>
          <a:p>
            <a:r>
              <a:rPr lang="en-US" sz="1800">
                <a:solidFill>
                  <a:srgbClr val="CC0066"/>
                </a:solidFill>
                <a:latin typeface="Times" charset="0"/>
              </a:rPr>
              <a:t>with increasing temperature</a:t>
            </a:r>
          </a:p>
          <a:p>
            <a:r>
              <a:rPr lang="en-US" sz="1800">
                <a:solidFill>
                  <a:srgbClr val="CC0066"/>
                </a:solidFill>
                <a:latin typeface="Times" charset="0"/>
              </a:rPr>
              <a:t>because more hydrogen atoms’</a:t>
            </a:r>
          </a:p>
          <a:p>
            <a:r>
              <a:rPr lang="en-US" sz="1800">
                <a:solidFill>
                  <a:srgbClr val="CC0066"/>
                </a:solidFill>
                <a:latin typeface="Times" charset="0"/>
              </a:rPr>
              <a:t>electrons are excited by collisions to energy level 2</a:t>
            </a:r>
          </a:p>
          <a:p>
            <a:r>
              <a:rPr lang="en-US" sz="1800" b="1">
                <a:solidFill>
                  <a:srgbClr val="CC0066"/>
                </a:solidFill>
                <a:latin typeface="Times" charset="0"/>
              </a:rPr>
              <a:t>from</a:t>
            </a:r>
            <a:r>
              <a:rPr lang="en-US" sz="1800">
                <a:solidFill>
                  <a:srgbClr val="CC0066"/>
                </a:solidFill>
                <a:latin typeface="Times" charset="0"/>
              </a:rPr>
              <a:t> which they can cause</a:t>
            </a:r>
          </a:p>
          <a:p>
            <a:r>
              <a:rPr lang="en-US" sz="1800">
                <a:solidFill>
                  <a:srgbClr val="CC0066"/>
                </a:solidFill>
                <a:latin typeface="Times" charset="0"/>
              </a:rPr>
              <a:t>absorption lines.</a:t>
            </a:r>
            <a:endParaRPr lang="en-US">
              <a:latin typeface="Times" charset="0"/>
            </a:endParaRPr>
          </a:p>
        </p:txBody>
      </p:sp>
      <p:sp>
        <p:nvSpPr>
          <p:cNvPr id="73735" name="Text Box 1039"/>
          <p:cNvSpPr txBox="1">
            <a:spLocks noChangeArrowheads="1"/>
          </p:cNvSpPr>
          <p:nvPr/>
        </p:nvSpPr>
        <p:spPr bwMode="auto">
          <a:xfrm>
            <a:off x="153988" y="319088"/>
            <a:ext cx="2732087" cy="2308225"/>
          </a:xfrm>
          <a:prstGeom prst="rect">
            <a:avLst/>
          </a:prstGeom>
          <a:noFill/>
          <a:ln w="9525">
            <a:noFill/>
            <a:miter lim="800000"/>
            <a:headEnd/>
            <a:tailEnd/>
          </a:ln>
        </p:spPr>
        <p:txBody>
          <a:bodyPr>
            <a:prstTxWarp prst="textNoShape">
              <a:avLst/>
            </a:prstTxWarp>
            <a:spAutoFit/>
          </a:bodyPr>
          <a:lstStyle/>
          <a:p>
            <a:r>
              <a:rPr lang="en-US" sz="1800">
                <a:solidFill>
                  <a:srgbClr val="CC0066"/>
                </a:solidFill>
                <a:latin typeface="Times" charset="0"/>
              </a:rPr>
              <a:t>Line strength decreases as temperature increases</a:t>
            </a:r>
          </a:p>
          <a:p>
            <a:r>
              <a:rPr lang="en-US" sz="1800">
                <a:solidFill>
                  <a:srgbClr val="CC0066"/>
                </a:solidFill>
                <a:latin typeface="Times" charset="0"/>
              </a:rPr>
              <a:t>above the optimum value</a:t>
            </a:r>
          </a:p>
          <a:p>
            <a:r>
              <a:rPr lang="en-US" sz="1800">
                <a:solidFill>
                  <a:srgbClr val="CC0066"/>
                </a:solidFill>
                <a:latin typeface="Times" charset="0"/>
              </a:rPr>
              <a:t>because more hydrogen atoms have their electrons</a:t>
            </a:r>
          </a:p>
          <a:p>
            <a:r>
              <a:rPr lang="en-US" sz="1800">
                <a:solidFill>
                  <a:srgbClr val="CC0066"/>
                </a:solidFill>
                <a:latin typeface="Times" charset="0"/>
              </a:rPr>
              <a:t>in energy levels that are too high or because hydrogen is ionized by collisions.</a:t>
            </a:r>
            <a:endParaRPr lang="en-US">
              <a:latin typeface="Times" charset="0"/>
            </a:endParaRPr>
          </a:p>
        </p:txBody>
      </p:sp>
      <p:sp>
        <p:nvSpPr>
          <p:cNvPr id="73736" name="Line 1040"/>
          <p:cNvSpPr>
            <a:spLocks noChangeShapeType="1"/>
          </p:cNvSpPr>
          <p:nvPr/>
        </p:nvSpPr>
        <p:spPr bwMode="auto">
          <a:xfrm flipH="1" flipV="1">
            <a:off x="4375150" y="436563"/>
            <a:ext cx="388938" cy="749300"/>
          </a:xfrm>
          <a:prstGeom prst="line">
            <a:avLst/>
          </a:prstGeom>
          <a:noFill/>
          <a:ln w="19050">
            <a:solidFill>
              <a:srgbClr val="CC0066"/>
            </a:solidFill>
            <a:round/>
            <a:headEnd/>
            <a:tailEnd type="triangle" w="med" len="med"/>
          </a:ln>
        </p:spPr>
        <p:txBody>
          <a:bodyPr wrap="none" anchor="ctr">
            <a:prstTxWarp prst="textNoShape">
              <a:avLst/>
            </a:prstTxWarp>
          </a:bodyPr>
          <a:lstStyle/>
          <a:p>
            <a:endParaRPr lang="en-US"/>
          </a:p>
        </p:txBody>
      </p:sp>
      <p:sp>
        <p:nvSpPr>
          <p:cNvPr id="73737" name="Line 1041"/>
          <p:cNvSpPr>
            <a:spLocks noChangeShapeType="1"/>
          </p:cNvSpPr>
          <p:nvPr/>
        </p:nvSpPr>
        <p:spPr bwMode="auto">
          <a:xfrm flipV="1">
            <a:off x="4764088" y="487363"/>
            <a:ext cx="1457325" cy="700087"/>
          </a:xfrm>
          <a:prstGeom prst="line">
            <a:avLst/>
          </a:prstGeom>
          <a:noFill/>
          <a:ln w="19050">
            <a:solidFill>
              <a:srgbClr val="CC0066"/>
            </a:solidFill>
            <a:round/>
            <a:headEnd/>
            <a:tailEnd/>
          </a:ln>
        </p:spPr>
        <p:txBody>
          <a:bodyPr wrap="none" anchor="ctr">
            <a:prstTxWarp prst="textNoShape">
              <a:avLst/>
            </a:prstTxWarp>
          </a:bodyPr>
          <a:lstStyle/>
          <a:p>
            <a:endParaRPr lang="en-US"/>
          </a:p>
        </p:txBody>
      </p:sp>
      <p:sp>
        <p:nvSpPr>
          <p:cNvPr id="73738" name="Text Box 1042"/>
          <p:cNvSpPr txBox="1">
            <a:spLocks noChangeArrowheads="1"/>
          </p:cNvSpPr>
          <p:nvPr/>
        </p:nvSpPr>
        <p:spPr bwMode="auto">
          <a:xfrm>
            <a:off x="6261100" y="2257425"/>
            <a:ext cx="2882900" cy="3138488"/>
          </a:xfrm>
          <a:prstGeom prst="rect">
            <a:avLst/>
          </a:prstGeom>
          <a:noFill/>
          <a:ln w="9525">
            <a:noFill/>
            <a:miter lim="800000"/>
            <a:headEnd/>
            <a:tailEnd/>
          </a:ln>
        </p:spPr>
        <p:txBody>
          <a:bodyPr>
            <a:prstTxWarp prst="textNoShape">
              <a:avLst/>
            </a:prstTxWarp>
            <a:spAutoFit/>
          </a:bodyPr>
          <a:lstStyle/>
          <a:p>
            <a:r>
              <a:rPr lang="en-US" sz="1800" dirty="0">
                <a:solidFill>
                  <a:srgbClr val="004C98"/>
                </a:solidFill>
                <a:latin typeface="Times" charset="0"/>
              </a:rPr>
              <a:t>Calcium nuclei have more protons than do hydrogen nuclei, so they also have more electrons.  The outer electrons are less tightly bound than in hydrogen.  So it takes less energy — and hence a lower temperature — to excite the outer electrons to the proper levels to make spectral lines.</a:t>
            </a:r>
            <a:endParaRPr lang="en-US" dirty="0">
              <a:solidFill>
                <a:srgbClr val="0066CC"/>
              </a:solidFill>
              <a:latin typeface="Times" charset="0"/>
            </a:endParaRPr>
          </a:p>
        </p:txBody>
      </p:sp>
      <p:sp>
        <p:nvSpPr>
          <p:cNvPr id="73739" name="Line 1043"/>
          <p:cNvSpPr>
            <a:spLocks noChangeShapeType="1"/>
          </p:cNvSpPr>
          <p:nvPr/>
        </p:nvSpPr>
        <p:spPr bwMode="auto">
          <a:xfrm flipH="1">
            <a:off x="5684838" y="2501900"/>
            <a:ext cx="550862" cy="103188"/>
          </a:xfrm>
          <a:prstGeom prst="line">
            <a:avLst/>
          </a:prstGeom>
          <a:noFill/>
          <a:ln w="19050">
            <a:solidFill>
              <a:srgbClr val="004E9C"/>
            </a:solidFill>
            <a:round/>
            <a:headEnd/>
            <a:tailEnd type="triangle" w="med" len="med"/>
          </a:ln>
        </p:spPr>
        <p:txBody>
          <a:bodyPr wrap="none" anchor="ctr">
            <a:prstTxWarp prst="textNoShape">
              <a:avLst/>
            </a:prstTxWarp>
          </a:bodyPr>
          <a:lstStyle/>
          <a:p>
            <a:endParaRPr lang="en-US"/>
          </a:p>
        </p:txBody>
      </p:sp>
      <p:sp>
        <p:nvSpPr>
          <p:cNvPr id="15" name="Rectangle 14"/>
          <p:cNvSpPr/>
          <p:nvPr/>
        </p:nvSpPr>
        <p:spPr>
          <a:xfrm>
            <a:off x="179388" y="4938713"/>
            <a:ext cx="2668587" cy="1219200"/>
          </a:xfrm>
          <a:prstGeom prst="rect">
            <a:avLst/>
          </a:prstGeom>
          <a:noFill/>
          <a:ln w="28575"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73741" name="TextBox 15"/>
          <p:cNvSpPr txBox="1">
            <a:spLocks noChangeArrowheads="1"/>
          </p:cNvSpPr>
          <p:nvPr/>
        </p:nvSpPr>
        <p:spPr bwMode="auto">
          <a:xfrm>
            <a:off x="5753100" y="6026150"/>
            <a:ext cx="457200" cy="4619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M</a:t>
            </a:r>
          </a:p>
        </p:txBody>
      </p:sp>
      <p:sp>
        <p:nvSpPr>
          <p:cNvPr id="73742" name="TextBox 16"/>
          <p:cNvSpPr txBox="1">
            <a:spLocks noChangeArrowheads="1"/>
          </p:cNvSpPr>
          <p:nvPr/>
        </p:nvSpPr>
        <p:spPr bwMode="auto">
          <a:xfrm>
            <a:off x="5319713" y="6016625"/>
            <a:ext cx="406400" cy="461963"/>
          </a:xfrm>
          <a:prstGeom prst="rect">
            <a:avLst/>
          </a:prstGeom>
          <a:noFill/>
          <a:ln w="9525">
            <a:noFill/>
            <a:miter lim="800000"/>
            <a:headEnd/>
            <a:tailEnd/>
          </a:ln>
        </p:spPr>
        <p:txBody>
          <a:bodyPr wrap="none">
            <a:prstTxWarp prst="textNoShape">
              <a:avLst/>
            </a:prstTxWarp>
            <a:spAutoFit/>
          </a:bodyPr>
          <a:lstStyle/>
          <a:p>
            <a:r>
              <a:rPr lang="en-US">
                <a:solidFill>
                  <a:srgbClr val="FF6600"/>
                </a:solidFill>
              </a:rPr>
              <a:t>K</a:t>
            </a:r>
          </a:p>
        </p:txBody>
      </p:sp>
      <p:sp>
        <p:nvSpPr>
          <p:cNvPr id="73743" name="TextBox 17"/>
          <p:cNvSpPr txBox="1">
            <a:spLocks noChangeArrowheads="1"/>
          </p:cNvSpPr>
          <p:nvPr/>
        </p:nvSpPr>
        <p:spPr bwMode="auto">
          <a:xfrm>
            <a:off x="4895850" y="6015038"/>
            <a:ext cx="407988" cy="460375"/>
          </a:xfrm>
          <a:prstGeom prst="rect">
            <a:avLst/>
          </a:prstGeom>
          <a:noFill/>
          <a:ln w="9525">
            <a:noFill/>
            <a:miter lim="800000"/>
            <a:headEnd/>
            <a:tailEnd/>
          </a:ln>
        </p:spPr>
        <p:txBody>
          <a:bodyPr>
            <a:prstTxWarp prst="textNoShape">
              <a:avLst/>
            </a:prstTxWarp>
            <a:spAutoFit/>
          </a:bodyPr>
          <a:lstStyle/>
          <a:p>
            <a:r>
              <a:rPr lang="en-US">
                <a:solidFill>
                  <a:srgbClr val="BBBC01"/>
                </a:solidFill>
              </a:rPr>
              <a:t>G</a:t>
            </a:r>
          </a:p>
        </p:txBody>
      </p:sp>
      <p:sp>
        <p:nvSpPr>
          <p:cNvPr id="73744" name="TextBox 18"/>
          <p:cNvSpPr txBox="1">
            <a:spLocks noChangeArrowheads="1"/>
          </p:cNvSpPr>
          <p:nvPr/>
        </p:nvSpPr>
        <p:spPr bwMode="auto">
          <a:xfrm>
            <a:off x="4386263" y="6016625"/>
            <a:ext cx="355600" cy="461963"/>
          </a:xfrm>
          <a:prstGeom prst="rect">
            <a:avLst/>
          </a:prstGeom>
          <a:noFill/>
          <a:ln w="9525">
            <a:noFill/>
            <a:miter lim="800000"/>
            <a:headEnd/>
            <a:tailEnd/>
          </a:ln>
        </p:spPr>
        <p:txBody>
          <a:bodyPr wrap="none">
            <a:prstTxWarp prst="textNoShape">
              <a:avLst/>
            </a:prstTxWarp>
            <a:spAutoFit/>
          </a:bodyPr>
          <a:lstStyle/>
          <a:p>
            <a:r>
              <a:rPr lang="en-US">
                <a:solidFill>
                  <a:srgbClr val="00BB0C"/>
                </a:solidFill>
              </a:rPr>
              <a:t>F</a:t>
            </a:r>
          </a:p>
        </p:txBody>
      </p:sp>
      <p:sp>
        <p:nvSpPr>
          <p:cNvPr id="20" name="TextBox 19"/>
          <p:cNvSpPr txBox="1"/>
          <p:nvPr/>
        </p:nvSpPr>
        <p:spPr>
          <a:xfrm>
            <a:off x="3850465" y="6017345"/>
            <a:ext cx="415498" cy="461665"/>
          </a:xfrm>
          <a:prstGeom prst="rect">
            <a:avLst/>
          </a:prstGeom>
          <a:noFill/>
        </p:spPr>
        <p:txBody>
          <a:bodyPr wrap="none">
            <a:spAutoFit/>
          </a:bodyPr>
          <a:lstStyle/>
          <a:p>
            <a:pPr>
              <a:defRPr/>
            </a:pPr>
            <a:r>
              <a:rPr lang="en-US" dirty="0">
                <a:ln>
                  <a:solidFill>
                    <a:srgbClr val="00D2E8"/>
                  </a:solidFill>
                </a:ln>
                <a:solidFill>
                  <a:srgbClr val="FF0000"/>
                </a:solidFill>
                <a:latin typeface="Times New Roman" pitchFamily="-97" charset="0"/>
              </a:rPr>
              <a:t>A</a:t>
            </a:r>
          </a:p>
        </p:txBody>
      </p:sp>
      <p:sp>
        <p:nvSpPr>
          <p:cNvPr id="73746" name="TextBox 20"/>
          <p:cNvSpPr txBox="1">
            <a:spLocks noChangeArrowheads="1"/>
          </p:cNvSpPr>
          <p:nvPr/>
        </p:nvSpPr>
        <p:spPr bwMode="auto">
          <a:xfrm>
            <a:off x="3290888" y="6005513"/>
            <a:ext cx="388937" cy="460375"/>
          </a:xfrm>
          <a:prstGeom prst="rect">
            <a:avLst/>
          </a:prstGeom>
          <a:noFill/>
          <a:ln w="9525">
            <a:noFill/>
            <a:miter lim="800000"/>
            <a:headEnd/>
            <a:tailEnd/>
          </a:ln>
        </p:spPr>
        <p:txBody>
          <a:bodyPr wrap="none">
            <a:prstTxWarp prst="textNoShape">
              <a:avLst/>
            </a:prstTxWarp>
            <a:spAutoFit/>
          </a:bodyPr>
          <a:lstStyle/>
          <a:p>
            <a:r>
              <a:rPr lang="en-US">
                <a:solidFill>
                  <a:srgbClr val="0575FF"/>
                </a:solidFill>
              </a:rPr>
              <a:t>B</a:t>
            </a:r>
          </a:p>
        </p:txBody>
      </p:sp>
      <p:sp>
        <p:nvSpPr>
          <p:cNvPr id="73747" name="TextBox 21"/>
          <p:cNvSpPr txBox="1">
            <a:spLocks noChangeArrowheads="1"/>
          </p:cNvSpPr>
          <p:nvPr/>
        </p:nvSpPr>
        <p:spPr bwMode="auto">
          <a:xfrm>
            <a:off x="2792413" y="6002338"/>
            <a:ext cx="406400" cy="461962"/>
          </a:xfrm>
          <a:prstGeom prst="rect">
            <a:avLst/>
          </a:prstGeom>
          <a:noFill/>
          <a:ln w="9525">
            <a:noFill/>
            <a:miter lim="800000"/>
            <a:headEnd/>
            <a:tailEnd/>
          </a:ln>
        </p:spPr>
        <p:txBody>
          <a:bodyPr>
            <a:prstTxWarp prst="textNoShape">
              <a:avLst/>
            </a:prstTxWarp>
            <a:spAutoFit/>
          </a:bodyPr>
          <a:lstStyle/>
          <a:p>
            <a:r>
              <a:rPr lang="en-US">
                <a:solidFill>
                  <a:srgbClr val="0033CC"/>
                </a:solidFill>
              </a:rPr>
              <a:t>O</a:t>
            </a:r>
          </a:p>
        </p:txBody>
      </p:sp>
      <p:sp>
        <p:nvSpPr>
          <p:cNvPr id="73748" name="TextBox 22"/>
          <p:cNvSpPr txBox="1">
            <a:spLocks noChangeArrowheads="1"/>
          </p:cNvSpPr>
          <p:nvPr/>
        </p:nvSpPr>
        <p:spPr bwMode="auto">
          <a:xfrm>
            <a:off x="6415088" y="6029325"/>
            <a:ext cx="2749550" cy="461963"/>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Stellar spectral types</a:t>
            </a:r>
          </a:p>
        </p:txBody>
      </p:sp>
      <p:cxnSp>
        <p:nvCxnSpPr>
          <p:cNvPr id="25" name="Straight Arrow Connector 24"/>
          <p:cNvCxnSpPr/>
          <p:nvPr/>
        </p:nvCxnSpPr>
        <p:spPr>
          <a:xfrm rot="10800000">
            <a:off x="6088063" y="6288088"/>
            <a:ext cx="37465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2"/>
          <p:cNvSpPr txBox="1">
            <a:spLocks noChangeArrowheads="1"/>
          </p:cNvSpPr>
          <p:nvPr/>
        </p:nvSpPr>
        <p:spPr bwMode="auto">
          <a:xfrm>
            <a:off x="5668791" y="1520169"/>
            <a:ext cx="582085"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cool</a:t>
            </a:r>
            <a:endParaRPr lang="en-US" sz="1800" b="1" dirty="0">
              <a:solidFill>
                <a:srgbClr val="FF0000"/>
              </a:solidFill>
            </a:endParaRPr>
          </a:p>
        </p:txBody>
      </p:sp>
      <p:sp>
        <p:nvSpPr>
          <p:cNvPr id="23" name="TextBox 22"/>
          <p:cNvSpPr txBox="1">
            <a:spLocks noChangeArrowheads="1"/>
          </p:cNvSpPr>
          <p:nvPr/>
        </p:nvSpPr>
        <p:spPr bwMode="auto">
          <a:xfrm>
            <a:off x="3169745" y="1519044"/>
            <a:ext cx="505329" cy="369332"/>
          </a:xfrm>
          <a:prstGeom prst="rect">
            <a:avLst/>
          </a:prstGeom>
          <a:noFill/>
          <a:ln w="9525">
            <a:noFill/>
            <a:miter lim="800000"/>
            <a:headEnd/>
            <a:tailEnd/>
          </a:ln>
        </p:spPr>
        <p:txBody>
          <a:bodyPr wrap="none">
            <a:prstTxWarp prst="textNoShape">
              <a:avLst/>
            </a:prstTxWarp>
            <a:spAutoFit/>
          </a:bodyPr>
          <a:lstStyle/>
          <a:p>
            <a:r>
              <a:rPr lang="en-US" sz="1800" b="1" dirty="0" smtClean="0">
                <a:solidFill>
                  <a:srgbClr val="FF0000"/>
                </a:solidFill>
              </a:rPr>
              <a:t>hot</a:t>
            </a:r>
            <a:endParaRPr lang="en-US" sz="1800" b="1"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a:xfrm>
            <a:off x="228600" y="104775"/>
            <a:ext cx="8686800" cy="762000"/>
          </a:xfrm>
        </p:spPr>
        <p:txBody>
          <a:bodyPr/>
          <a:lstStyle/>
          <a:p>
            <a:pPr eaLnBrk="1" hangingPunct="1"/>
            <a:r>
              <a:rPr lang="en-US">
                <a:ea typeface="ＭＳ Ｐゴシック" charset="-128"/>
                <a:cs typeface="ＭＳ Ｐゴシック" charset="-128"/>
              </a:rPr>
              <a:t>Spectral Types of Stars </a:t>
            </a:r>
          </a:p>
        </p:txBody>
      </p:sp>
      <p:pic>
        <p:nvPicPr>
          <p:cNvPr id="75779" name="Picture 1027"/>
          <p:cNvPicPr>
            <a:picLocks noChangeAspect="1" noChangeArrowheads="1"/>
          </p:cNvPicPr>
          <p:nvPr/>
        </p:nvPicPr>
        <p:blipFill>
          <a:blip r:embed="rId3"/>
          <a:srcRect/>
          <a:stretch>
            <a:fillRect/>
          </a:stretch>
        </p:blipFill>
        <p:spPr bwMode="auto">
          <a:xfrm>
            <a:off x="0" y="1149350"/>
            <a:ext cx="9144000" cy="5565775"/>
          </a:xfrm>
          <a:prstGeom prst="rect">
            <a:avLst/>
          </a:prstGeom>
          <a:noFill/>
          <a:ln w="9525">
            <a:noFill/>
            <a:miter lim="800000"/>
            <a:headEnd/>
            <a:tailEnd/>
          </a:ln>
        </p:spPr>
      </p:pic>
      <p:sp>
        <p:nvSpPr>
          <p:cNvPr id="75780" name="Text Box 1028"/>
          <p:cNvSpPr txBox="1">
            <a:spLocks noChangeArrowheads="1"/>
          </p:cNvSpPr>
          <p:nvPr/>
        </p:nvSpPr>
        <p:spPr bwMode="auto">
          <a:xfrm>
            <a:off x="412750" y="1993900"/>
            <a:ext cx="1009650" cy="336550"/>
          </a:xfrm>
          <a:prstGeom prst="rect">
            <a:avLst/>
          </a:prstGeom>
          <a:noFill/>
          <a:ln w="9525">
            <a:noFill/>
            <a:miter lim="800000"/>
            <a:headEnd/>
            <a:tailEnd/>
          </a:ln>
        </p:spPr>
        <p:txBody>
          <a:bodyPr wrap="none">
            <a:prstTxWarp prst="textNoShape">
              <a:avLst/>
            </a:prstTxWarp>
            <a:spAutoFit/>
          </a:bodyPr>
          <a:lstStyle/>
          <a:p>
            <a:r>
              <a:rPr lang="en-US" sz="1600" b="1">
                <a:solidFill>
                  <a:srgbClr val="0000CC"/>
                </a:solidFill>
                <a:latin typeface="Arial" charset="0"/>
              </a:rPr>
              <a:t>40,000 K</a:t>
            </a:r>
            <a:endParaRPr lang="en-US">
              <a:latin typeface="Times" charset="0"/>
            </a:endParaRPr>
          </a:p>
        </p:txBody>
      </p:sp>
      <p:sp>
        <p:nvSpPr>
          <p:cNvPr id="75781" name="Text Box 1029"/>
          <p:cNvSpPr txBox="1">
            <a:spLocks noChangeArrowheads="1"/>
          </p:cNvSpPr>
          <p:nvPr/>
        </p:nvSpPr>
        <p:spPr bwMode="auto">
          <a:xfrm>
            <a:off x="406400" y="2492375"/>
            <a:ext cx="1009650" cy="336550"/>
          </a:xfrm>
          <a:prstGeom prst="rect">
            <a:avLst/>
          </a:prstGeom>
          <a:noFill/>
          <a:ln w="9525">
            <a:noFill/>
            <a:miter lim="800000"/>
            <a:headEnd/>
            <a:tailEnd/>
          </a:ln>
        </p:spPr>
        <p:txBody>
          <a:bodyPr wrap="none">
            <a:prstTxWarp prst="textNoShape">
              <a:avLst/>
            </a:prstTxWarp>
            <a:spAutoFit/>
          </a:bodyPr>
          <a:lstStyle/>
          <a:p>
            <a:r>
              <a:rPr lang="en-US" sz="1600" b="1">
                <a:solidFill>
                  <a:srgbClr val="0099FF"/>
                </a:solidFill>
                <a:latin typeface="Arial" charset="0"/>
              </a:rPr>
              <a:t>20,000 K</a:t>
            </a:r>
            <a:endParaRPr lang="en-US">
              <a:latin typeface="Times" charset="0"/>
            </a:endParaRPr>
          </a:p>
        </p:txBody>
      </p:sp>
      <p:sp>
        <p:nvSpPr>
          <p:cNvPr id="75782" name="Text Box 1030"/>
          <p:cNvSpPr txBox="1">
            <a:spLocks noChangeArrowheads="1"/>
          </p:cNvSpPr>
          <p:nvPr/>
        </p:nvSpPr>
        <p:spPr bwMode="auto">
          <a:xfrm>
            <a:off x="412750" y="2992438"/>
            <a:ext cx="1009650" cy="336550"/>
          </a:xfrm>
          <a:prstGeom prst="rect">
            <a:avLst/>
          </a:prstGeom>
          <a:noFill/>
          <a:ln w="9525">
            <a:noFill/>
            <a:miter lim="800000"/>
            <a:headEnd/>
            <a:tailEnd/>
          </a:ln>
        </p:spPr>
        <p:txBody>
          <a:bodyPr wrap="none">
            <a:prstTxWarp prst="textNoShape">
              <a:avLst/>
            </a:prstTxWarp>
            <a:spAutoFit/>
          </a:bodyPr>
          <a:lstStyle/>
          <a:p>
            <a:r>
              <a:rPr lang="en-US" sz="1600" b="1">
                <a:solidFill>
                  <a:srgbClr val="00CCFF"/>
                </a:solidFill>
                <a:latin typeface="Arial" charset="0"/>
              </a:rPr>
              <a:t>10,000 K</a:t>
            </a:r>
            <a:endParaRPr lang="en-US">
              <a:latin typeface="Times" charset="0"/>
            </a:endParaRPr>
          </a:p>
        </p:txBody>
      </p:sp>
      <p:sp>
        <p:nvSpPr>
          <p:cNvPr id="75783" name="Text Box 1031"/>
          <p:cNvSpPr txBox="1">
            <a:spLocks noChangeArrowheads="1"/>
          </p:cNvSpPr>
          <p:nvPr/>
        </p:nvSpPr>
        <p:spPr bwMode="auto">
          <a:xfrm>
            <a:off x="474663" y="3468688"/>
            <a:ext cx="952500" cy="336550"/>
          </a:xfrm>
          <a:prstGeom prst="rect">
            <a:avLst/>
          </a:prstGeom>
          <a:noFill/>
          <a:ln w="9525">
            <a:noFill/>
            <a:miter lim="800000"/>
            <a:headEnd/>
            <a:tailEnd/>
          </a:ln>
        </p:spPr>
        <p:txBody>
          <a:bodyPr wrap="none">
            <a:prstTxWarp prst="textNoShape">
              <a:avLst/>
            </a:prstTxWarp>
            <a:spAutoFit/>
          </a:bodyPr>
          <a:lstStyle/>
          <a:p>
            <a:r>
              <a:rPr lang="en-US" sz="1600" b="1">
                <a:solidFill>
                  <a:srgbClr val="0000CC"/>
                </a:solidFill>
                <a:latin typeface="Arial" charset="0"/>
              </a:rPr>
              <a:t> </a:t>
            </a:r>
            <a:r>
              <a:rPr lang="en-US" sz="1600" b="1">
                <a:solidFill>
                  <a:srgbClr val="33CC33"/>
                </a:solidFill>
                <a:latin typeface="Arial" charset="0"/>
              </a:rPr>
              <a:t>7,500 K</a:t>
            </a:r>
            <a:endParaRPr lang="en-US">
              <a:latin typeface="Times" charset="0"/>
            </a:endParaRPr>
          </a:p>
        </p:txBody>
      </p:sp>
      <p:sp>
        <p:nvSpPr>
          <p:cNvPr id="75784" name="Text Box 1032"/>
          <p:cNvSpPr txBox="1">
            <a:spLocks noChangeArrowheads="1"/>
          </p:cNvSpPr>
          <p:nvPr/>
        </p:nvSpPr>
        <p:spPr bwMode="auto">
          <a:xfrm>
            <a:off x="479425" y="3957638"/>
            <a:ext cx="952500" cy="336550"/>
          </a:xfrm>
          <a:prstGeom prst="rect">
            <a:avLst/>
          </a:prstGeom>
          <a:noFill/>
          <a:ln w="9525">
            <a:noFill/>
            <a:miter lim="800000"/>
            <a:headEnd/>
            <a:tailEnd/>
          </a:ln>
        </p:spPr>
        <p:txBody>
          <a:bodyPr wrap="none">
            <a:prstTxWarp prst="textNoShape">
              <a:avLst/>
            </a:prstTxWarp>
            <a:spAutoFit/>
          </a:bodyPr>
          <a:lstStyle/>
          <a:p>
            <a:r>
              <a:rPr lang="en-US" sz="1600" b="1">
                <a:solidFill>
                  <a:srgbClr val="0000CC"/>
                </a:solidFill>
                <a:latin typeface="Arial" charset="0"/>
              </a:rPr>
              <a:t> </a:t>
            </a:r>
            <a:r>
              <a:rPr lang="en-US" sz="1600" b="1">
                <a:solidFill>
                  <a:srgbClr val="FFFF00"/>
                </a:solidFill>
                <a:latin typeface="Arial" charset="0"/>
              </a:rPr>
              <a:t>5,500 K</a:t>
            </a:r>
            <a:endParaRPr lang="en-US">
              <a:latin typeface="Times" charset="0"/>
            </a:endParaRPr>
          </a:p>
        </p:txBody>
      </p:sp>
      <p:sp>
        <p:nvSpPr>
          <p:cNvPr id="75785" name="Text Box 1033"/>
          <p:cNvSpPr txBox="1">
            <a:spLocks noChangeArrowheads="1"/>
          </p:cNvSpPr>
          <p:nvPr/>
        </p:nvSpPr>
        <p:spPr bwMode="auto">
          <a:xfrm>
            <a:off x="530225" y="4476750"/>
            <a:ext cx="895350" cy="336550"/>
          </a:xfrm>
          <a:prstGeom prst="rect">
            <a:avLst/>
          </a:prstGeom>
          <a:noFill/>
          <a:ln w="9525">
            <a:noFill/>
            <a:miter lim="800000"/>
            <a:headEnd/>
            <a:tailEnd/>
          </a:ln>
        </p:spPr>
        <p:txBody>
          <a:bodyPr wrap="none">
            <a:prstTxWarp prst="textNoShape">
              <a:avLst/>
            </a:prstTxWarp>
            <a:spAutoFit/>
          </a:bodyPr>
          <a:lstStyle/>
          <a:p>
            <a:r>
              <a:rPr lang="en-US" sz="1600" b="1">
                <a:solidFill>
                  <a:srgbClr val="FF9933"/>
                </a:solidFill>
                <a:latin typeface="Arial" charset="0"/>
              </a:rPr>
              <a:t>4,500 K</a:t>
            </a:r>
            <a:endParaRPr lang="en-US">
              <a:latin typeface="Times" charset="0"/>
            </a:endParaRPr>
          </a:p>
        </p:txBody>
      </p:sp>
      <p:sp>
        <p:nvSpPr>
          <p:cNvPr id="75786" name="Text Box 1034"/>
          <p:cNvSpPr txBox="1">
            <a:spLocks noChangeArrowheads="1"/>
          </p:cNvSpPr>
          <p:nvPr/>
        </p:nvSpPr>
        <p:spPr bwMode="auto">
          <a:xfrm>
            <a:off x="525463" y="4986338"/>
            <a:ext cx="895350" cy="336550"/>
          </a:xfrm>
          <a:prstGeom prst="rect">
            <a:avLst/>
          </a:prstGeom>
          <a:noFill/>
          <a:ln w="9525">
            <a:noFill/>
            <a:miter lim="800000"/>
            <a:headEnd/>
            <a:tailEnd/>
          </a:ln>
        </p:spPr>
        <p:txBody>
          <a:bodyPr wrap="none">
            <a:prstTxWarp prst="textNoShape">
              <a:avLst/>
            </a:prstTxWarp>
            <a:spAutoFit/>
          </a:bodyPr>
          <a:lstStyle/>
          <a:p>
            <a:r>
              <a:rPr lang="en-US" sz="1600" b="1">
                <a:solidFill>
                  <a:srgbClr val="FF5050"/>
                </a:solidFill>
                <a:latin typeface="Arial" charset="0"/>
              </a:rPr>
              <a:t>3,000 K</a:t>
            </a:r>
            <a:endParaRPr lang="en-US">
              <a:latin typeface="Times" charset="0"/>
            </a:endParaRPr>
          </a:p>
        </p:txBody>
      </p:sp>
      <p:sp>
        <p:nvSpPr>
          <p:cNvPr id="75787" name="Text Box 1035"/>
          <p:cNvSpPr txBox="1">
            <a:spLocks noChangeArrowheads="1"/>
          </p:cNvSpPr>
          <p:nvPr/>
        </p:nvSpPr>
        <p:spPr bwMode="auto">
          <a:xfrm>
            <a:off x="334963" y="1685925"/>
            <a:ext cx="2160587" cy="336550"/>
          </a:xfrm>
          <a:prstGeom prst="rect">
            <a:avLst/>
          </a:prstGeom>
          <a:noFill/>
          <a:ln w="9525">
            <a:noFill/>
            <a:miter lim="800000"/>
            <a:headEnd/>
            <a:tailEnd/>
          </a:ln>
        </p:spPr>
        <p:txBody>
          <a:bodyPr wrap="none">
            <a:prstTxWarp prst="textNoShape">
              <a:avLst/>
            </a:prstTxWarp>
            <a:spAutoFit/>
          </a:bodyPr>
          <a:lstStyle/>
          <a:p>
            <a:r>
              <a:rPr lang="en-US" sz="1600" b="1">
                <a:solidFill>
                  <a:srgbClr val="0000CC"/>
                </a:solidFill>
                <a:latin typeface="Arial" charset="0"/>
              </a:rPr>
              <a:t>Surface temperature</a:t>
            </a:r>
            <a:endParaRPr lang="en-US">
              <a:latin typeface="Times"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8600" y="114300"/>
            <a:ext cx="8686800" cy="762000"/>
          </a:xfrm>
        </p:spPr>
        <p:txBody>
          <a:bodyPr/>
          <a:lstStyle/>
          <a:p>
            <a:pPr eaLnBrk="1" hangingPunct="1"/>
            <a:r>
              <a:rPr lang="en-US" smtClean="0">
                <a:ea typeface="ＭＳ Ｐゴシック" charset="-128"/>
                <a:cs typeface="ＭＳ Ｐゴシック" charset="-128"/>
              </a:rPr>
              <a:t>Spectral Types of Stars</a:t>
            </a:r>
          </a:p>
        </p:txBody>
      </p:sp>
      <p:sp>
        <p:nvSpPr>
          <p:cNvPr id="91139" name="Rectangle 3"/>
          <p:cNvSpPr>
            <a:spLocks noGrp="1" noChangeArrowheads="1"/>
          </p:cNvSpPr>
          <p:nvPr>
            <p:ph type="body" idx="1"/>
          </p:nvPr>
        </p:nvSpPr>
        <p:spPr>
          <a:xfrm>
            <a:off x="166688" y="1500188"/>
            <a:ext cx="8866187" cy="3386137"/>
          </a:xfrm>
        </p:spPr>
        <p:txBody>
          <a:bodyPr/>
          <a:lstStyle/>
          <a:p>
            <a:pPr marL="0" indent="1588" algn="ctr" eaLnBrk="1" hangingPunct="1">
              <a:spcBef>
                <a:spcPct val="0"/>
              </a:spcBef>
              <a:buFontTx/>
              <a:buNone/>
              <a:tabLst>
                <a:tab pos="2740025" algn="ctr"/>
                <a:tab pos="4227513" algn="ctr"/>
                <a:tab pos="5715000" algn="ctr"/>
              </a:tabLst>
              <a:defRPr/>
            </a:pPr>
            <a:r>
              <a:rPr lang="en-US">
                <a:latin typeface="Arial" charset="0"/>
                <a:ea typeface="Arial" charset="0"/>
                <a:cs typeface="Arial" charset="0"/>
              </a:rPr>
              <a:t>With apologies for our sexist past, </a:t>
            </a:r>
          </a:p>
          <a:p>
            <a:pPr marL="0" indent="1588" algn="ctr" eaLnBrk="1" hangingPunct="1">
              <a:spcBef>
                <a:spcPct val="0"/>
              </a:spcBef>
              <a:buFontTx/>
              <a:buNone/>
              <a:tabLst>
                <a:tab pos="2740025" algn="ctr"/>
                <a:tab pos="4227513" algn="ctr"/>
                <a:tab pos="5715000" algn="ctr"/>
              </a:tabLst>
              <a:defRPr/>
            </a:pPr>
            <a:r>
              <a:rPr lang="en-US">
                <a:latin typeface="Arial" charset="0"/>
                <a:ea typeface="Arial" charset="0"/>
                <a:cs typeface="Arial" charset="0"/>
              </a:rPr>
              <a:t>the standard mnemonic to help you remember spectral types is:</a:t>
            </a:r>
          </a:p>
          <a:p>
            <a:pPr marL="0" indent="1588" eaLnBrk="1" hangingPunct="1">
              <a:buFontTx/>
              <a:buNone/>
              <a:tabLst>
                <a:tab pos="2740025" algn="ctr"/>
                <a:tab pos="4227513" algn="ctr"/>
                <a:tab pos="5715000" algn="ctr"/>
              </a:tabLst>
              <a:defRPr/>
            </a:pPr>
            <a:endParaRPr lang="en-US">
              <a:latin typeface="Arial" charset="0"/>
              <a:ea typeface="Arial" charset="0"/>
              <a:cs typeface="Arial" charset="0"/>
            </a:endParaRPr>
          </a:p>
          <a:p>
            <a:pPr marL="0" indent="1588" eaLnBrk="1" hangingPunct="1">
              <a:buFontTx/>
              <a:buNone/>
              <a:tabLst>
                <a:tab pos="2740025" algn="ctr"/>
                <a:tab pos="4227513" algn="ctr"/>
                <a:tab pos="5715000" algn="ctr"/>
              </a:tabLst>
              <a:defRPr/>
            </a:pPr>
            <a:r>
              <a:rPr lang="en-US">
                <a:latin typeface="Arial" charset="0"/>
                <a:ea typeface="Arial" charset="0"/>
                <a:cs typeface="Arial" charset="0"/>
              </a:rPr>
              <a:t>                                               or: </a:t>
            </a:r>
            <a:r>
              <a:rPr lang="en-US">
                <a:solidFill>
                  <a:srgbClr val="FF9900"/>
                </a:solidFill>
                <a:latin typeface="Arial" charset="0"/>
                <a:ea typeface="Arial" charset="0"/>
                <a:cs typeface="Arial" charset="0"/>
              </a:rPr>
              <a:t>G</a:t>
            </a:r>
            <a:r>
              <a:rPr lang="en-US">
                <a:latin typeface="Arial" charset="0"/>
                <a:ea typeface="Arial" charset="0"/>
                <a:cs typeface="Arial" charset="0"/>
              </a:rPr>
              <a:t>uy</a:t>
            </a:r>
          </a:p>
          <a:p>
            <a:pPr marL="0" indent="1588" algn="ctr" eaLnBrk="1" hangingPunct="1">
              <a:buFontTx/>
              <a:buNone/>
              <a:tabLst>
                <a:tab pos="2740025" algn="ctr"/>
                <a:tab pos="4227513" algn="ctr"/>
                <a:tab pos="5715000" algn="ctr"/>
              </a:tabLst>
              <a:defRPr/>
            </a:pPr>
            <a:r>
              <a:rPr lang="en-US">
                <a:solidFill>
                  <a:srgbClr val="00CCFF"/>
                </a:solidFill>
                <a:effectLst>
                  <a:outerShdw blurRad="38100" dist="38100" dir="2700000" algn="tl">
                    <a:srgbClr val="DDDDDD"/>
                  </a:outerShdw>
                </a:effectLst>
                <a:latin typeface="Arial" charset="0"/>
                <a:ea typeface="Arial" charset="0"/>
                <a:cs typeface="Arial" charset="0"/>
              </a:rPr>
              <a:t>O</a:t>
            </a:r>
            <a:r>
              <a:rPr lang="en-US">
                <a:latin typeface="Arial" charset="0"/>
                <a:ea typeface="Arial" charset="0"/>
                <a:cs typeface="Arial" charset="0"/>
              </a:rPr>
              <a:t>h </a:t>
            </a:r>
            <a:r>
              <a:rPr lang="en-US">
                <a:solidFill>
                  <a:schemeClr val="accent1"/>
                </a:solidFill>
                <a:effectLst>
                  <a:outerShdw blurRad="38100" dist="38100" dir="2700000" algn="tl">
                    <a:srgbClr val="DDDDDD"/>
                  </a:outerShdw>
                </a:effectLst>
                <a:latin typeface="Arial" charset="0"/>
                <a:ea typeface="Arial" charset="0"/>
                <a:cs typeface="Arial" charset="0"/>
              </a:rPr>
              <a:t>B</a:t>
            </a:r>
            <a:r>
              <a:rPr lang="en-US">
                <a:latin typeface="Arial" charset="0"/>
                <a:ea typeface="Arial" charset="0"/>
                <a:cs typeface="Arial" charset="0"/>
              </a:rPr>
              <a:t>e </a:t>
            </a:r>
            <a:r>
              <a:rPr lang="en-US">
                <a:solidFill>
                  <a:srgbClr val="33CC33"/>
                </a:solidFill>
                <a:effectLst>
                  <a:outerShdw blurRad="38100" dist="38100" dir="2700000" algn="tl">
                    <a:srgbClr val="DDDDDD"/>
                  </a:outerShdw>
                </a:effectLst>
                <a:latin typeface="Arial" charset="0"/>
                <a:ea typeface="Arial" charset="0"/>
                <a:cs typeface="Arial" charset="0"/>
              </a:rPr>
              <a:t>A</a:t>
            </a:r>
            <a:r>
              <a:rPr lang="en-US">
                <a:latin typeface="Arial" charset="0"/>
                <a:ea typeface="Arial" charset="0"/>
                <a:cs typeface="Arial" charset="0"/>
              </a:rPr>
              <a:t> </a:t>
            </a:r>
            <a:r>
              <a:rPr lang="en-US">
                <a:solidFill>
                  <a:srgbClr val="FFCC00"/>
                </a:solidFill>
                <a:effectLst>
                  <a:outerShdw blurRad="38100" dist="38100" dir="2700000" algn="tl">
                    <a:srgbClr val="DDDDDD"/>
                  </a:outerShdw>
                </a:effectLst>
                <a:latin typeface="Arial" charset="0"/>
                <a:ea typeface="Arial" charset="0"/>
                <a:cs typeface="Arial" charset="0"/>
              </a:rPr>
              <a:t>F</a:t>
            </a:r>
            <a:r>
              <a:rPr lang="en-US">
                <a:latin typeface="Arial" charset="0"/>
                <a:ea typeface="Arial" charset="0"/>
                <a:cs typeface="Arial" charset="0"/>
              </a:rPr>
              <a:t>ine </a:t>
            </a:r>
            <a:r>
              <a:rPr lang="en-US">
                <a:solidFill>
                  <a:srgbClr val="FF9900"/>
                </a:solidFill>
                <a:effectLst>
                  <a:outerShdw blurRad="38100" dist="38100" dir="2700000" algn="tl">
                    <a:srgbClr val="DDDDDD"/>
                  </a:outerShdw>
                </a:effectLst>
                <a:latin typeface="Arial" charset="0"/>
                <a:ea typeface="Arial" charset="0"/>
                <a:cs typeface="Arial" charset="0"/>
              </a:rPr>
              <a:t>G</a:t>
            </a:r>
            <a:r>
              <a:rPr lang="en-US">
                <a:latin typeface="Arial" charset="0"/>
                <a:ea typeface="Arial" charset="0"/>
                <a:cs typeface="Arial" charset="0"/>
              </a:rPr>
              <a:t>irl, </a:t>
            </a:r>
            <a:r>
              <a:rPr lang="en-US">
                <a:solidFill>
                  <a:srgbClr val="FF6600"/>
                </a:solidFill>
                <a:effectLst>
                  <a:outerShdw blurRad="38100" dist="38100" dir="2700000" algn="tl">
                    <a:srgbClr val="DDDDDD"/>
                  </a:outerShdw>
                </a:effectLst>
                <a:latin typeface="Arial" charset="0"/>
                <a:ea typeface="Arial" charset="0"/>
                <a:cs typeface="Arial" charset="0"/>
              </a:rPr>
              <a:t>K</a:t>
            </a:r>
            <a:r>
              <a:rPr lang="en-US">
                <a:latin typeface="Arial" charset="0"/>
                <a:ea typeface="Arial" charset="0"/>
                <a:cs typeface="Arial" charset="0"/>
              </a:rPr>
              <a:t>iss </a:t>
            </a:r>
            <a:r>
              <a:rPr lang="en-US">
                <a:solidFill>
                  <a:srgbClr val="FF0000"/>
                </a:solidFill>
                <a:effectLst>
                  <a:outerShdw blurRad="38100" dist="38100" dir="2700000" algn="tl">
                    <a:srgbClr val="DDDDDD"/>
                  </a:outerShdw>
                </a:effectLst>
                <a:latin typeface="Arial" charset="0"/>
                <a:ea typeface="Arial" charset="0"/>
                <a:cs typeface="Arial" charset="0"/>
              </a:rPr>
              <a:t>M</a:t>
            </a:r>
            <a:r>
              <a:rPr lang="en-US">
                <a:latin typeface="Arial" charset="0"/>
                <a:ea typeface="Arial" charset="0"/>
                <a:cs typeface="Arial" charset="0"/>
              </a:rPr>
              <a:t>e</a:t>
            </a:r>
          </a:p>
          <a:p>
            <a:pPr marL="0" indent="1588" eaLnBrk="1" hangingPunct="1">
              <a:spcBef>
                <a:spcPct val="0"/>
              </a:spcBef>
              <a:buFontTx/>
              <a:buNone/>
              <a:tabLst>
                <a:tab pos="2740025" algn="ctr"/>
                <a:tab pos="4227513" algn="ctr"/>
                <a:tab pos="5715000" algn="ctr"/>
              </a:tabLst>
              <a:defRPr/>
            </a:pPr>
            <a:endParaRPr lang="en-US">
              <a:latin typeface="Arial" charset="0"/>
              <a:ea typeface="Arial" charset="0"/>
              <a:cs typeface="Arial" charset="0"/>
            </a:endParaRPr>
          </a:p>
          <a:p>
            <a:pPr marL="0" indent="1588" eaLnBrk="1" hangingPunct="1">
              <a:spcBef>
                <a:spcPct val="0"/>
              </a:spcBef>
              <a:buFontTx/>
              <a:buNone/>
              <a:tabLst>
                <a:tab pos="2740025" algn="ctr"/>
                <a:tab pos="4227513" algn="ctr"/>
                <a:tab pos="5715000" algn="ctr"/>
              </a:tabLst>
              <a:defRPr/>
            </a:pPr>
            <a:r>
              <a:rPr lang="en-US">
                <a:latin typeface="Arial" charset="0"/>
                <a:ea typeface="Arial" charset="0"/>
                <a:cs typeface="Arial" charset="0"/>
              </a:rPr>
              <a:t>                                hottest   	               	coolest</a:t>
            </a:r>
          </a:p>
          <a:p>
            <a:pPr marL="0" indent="1588" eaLnBrk="1" hangingPunct="1">
              <a:spcBef>
                <a:spcPct val="0"/>
              </a:spcBef>
              <a:buFontTx/>
              <a:buNone/>
              <a:tabLst>
                <a:tab pos="2740025" algn="ctr"/>
                <a:tab pos="4227513" algn="ctr"/>
                <a:tab pos="5715000" algn="ctr"/>
              </a:tabLst>
              <a:defRPr/>
            </a:pPr>
            <a:r>
              <a:rPr lang="en-US">
                <a:latin typeface="Arial" charset="0"/>
                <a:ea typeface="Arial" charset="0"/>
                <a:cs typeface="Arial" charset="0"/>
              </a:rPr>
              <a:t>                                 stars	                      stars</a:t>
            </a:r>
          </a:p>
        </p:txBody>
      </p:sp>
      <p:sp>
        <p:nvSpPr>
          <p:cNvPr id="77828" name="Line 4"/>
          <p:cNvSpPr>
            <a:spLocks noChangeShapeType="1"/>
          </p:cNvSpPr>
          <p:nvPr/>
        </p:nvSpPr>
        <p:spPr bwMode="auto">
          <a:xfrm>
            <a:off x="4822825" y="3117850"/>
            <a:ext cx="0" cy="158750"/>
          </a:xfrm>
          <a:prstGeom prst="line">
            <a:avLst/>
          </a:prstGeom>
          <a:noFill/>
          <a:ln w="9525">
            <a:solidFill>
              <a:srgbClr val="FF99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114300"/>
            <a:ext cx="8686800" cy="762000"/>
          </a:xfrm>
        </p:spPr>
        <p:txBody>
          <a:bodyPr/>
          <a:lstStyle/>
          <a:p>
            <a:pPr eaLnBrk="1" hangingPunct="1"/>
            <a:r>
              <a:rPr lang="en-US" smtClean="0">
                <a:ea typeface="ＭＳ Ｐゴシック" charset="-128"/>
                <a:cs typeface="ＭＳ Ｐゴシック" charset="-128"/>
              </a:rPr>
              <a:t>Compositions of Stars</a:t>
            </a:r>
          </a:p>
        </p:txBody>
      </p:sp>
      <p:sp>
        <p:nvSpPr>
          <p:cNvPr id="79875" name="Rectangle 3"/>
          <p:cNvSpPr>
            <a:spLocks noGrp="1" noChangeArrowheads="1"/>
          </p:cNvSpPr>
          <p:nvPr>
            <p:ph type="body" idx="1"/>
          </p:nvPr>
        </p:nvSpPr>
        <p:spPr>
          <a:xfrm>
            <a:off x="125413" y="1143000"/>
            <a:ext cx="8867775" cy="5486400"/>
          </a:xfrm>
        </p:spPr>
        <p:txBody>
          <a:bodyPr/>
          <a:lstStyle/>
          <a:p>
            <a:pPr marL="6350" indent="-6350" eaLnBrk="1" hangingPunct="1">
              <a:buFontTx/>
              <a:buNone/>
              <a:tabLst>
                <a:tab pos="455613" algn="l"/>
                <a:tab pos="2058988" algn="dec"/>
                <a:tab pos="4116388" algn="l"/>
                <a:tab pos="5657850" algn="dec"/>
              </a:tabLst>
            </a:pPr>
            <a:r>
              <a:rPr lang="en-US" sz="1900">
                <a:latin typeface="Arial" charset="0"/>
                <a:ea typeface="Arial" charset="0"/>
                <a:cs typeface="Arial" charset="0"/>
              </a:rPr>
              <a:t>By taking the effects of temperature into account, we can use spectral lines to measure the compositions of stars.  Despite their different spectra, most stars turn out to have very similar compositions.</a:t>
            </a:r>
          </a:p>
          <a:p>
            <a:pPr marL="6350" indent="-6350" eaLnBrk="1" hangingPunct="1">
              <a:buFontTx/>
              <a:buNone/>
              <a:tabLst>
                <a:tab pos="455613" algn="l"/>
                <a:tab pos="2058988" algn="dec"/>
                <a:tab pos="4116388" algn="l"/>
                <a:tab pos="5657850" algn="dec"/>
              </a:tabLst>
            </a:pPr>
            <a:endParaRPr lang="en-US" sz="1900">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r>
              <a:rPr lang="en-US" sz="1900">
                <a:latin typeface="Arial" charset="0"/>
                <a:ea typeface="Arial" charset="0"/>
                <a:cs typeface="Arial" charset="0"/>
              </a:rPr>
              <a:t>The Sun’s composition is typical of most stars in our neighborhood.  Some of the more common elements are listed below with their abundances in the Sun.</a:t>
            </a:r>
          </a:p>
          <a:p>
            <a:pPr marL="6350" indent="-6350" eaLnBrk="1" hangingPunct="1">
              <a:buFontTx/>
              <a:buNone/>
              <a:tabLst>
                <a:tab pos="455613" algn="l"/>
                <a:tab pos="2058988" algn="dec"/>
                <a:tab pos="4116388" algn="l"/>
                <a:tab pos="5657850" algn="dec"/>
              </a:tabLst>
            </a:pPr>
            <a:endParaRPr lang="en-US" sz="1900">
              <a:latin typeface="Arial" charset="0"/>
              <a:ea typeface="Arial" charset="0"/>
              <a:cs typeface="Arial" charset="0"/>
            </a:endParaRPr>
          </a:p>
          <a:p>
            <a:pPr marL="6350" indent="-6350" eaLnBrk="1" hangingPunct="1">
              <a:spcBef>
                <a:spcPct val="0"/>
              </a:spcBef>
              <a:buFontTx/>
              <a:buNone/>
              <a:tabLst>
                <a:tab pos="455613" algn="l"/>
                <a:tab pos="2058988" algn="dec"/>
                <a:tab pos="4116388" algn="l"/>
                <a:tab pos="5657850" algn="dec"/>
              </a:tabLst>
            </a:pPr>
            <a:r>
              <a:rPr lang="en-US" sz="1900">
                <a:latin typeface="Arial" charset="0"/>
                <a:ea typeface="Arial" charset="0"/>
                <a:cs typeface="Arial" charset="0"/>
              </a:rPr>
              <a:t>		Hydrogen	73.4%	Oxygen	0.8%</a:t>
            </a:r>
          </a:p>
          <a:p>
            <a:pPr marL="6350" indent="-6350" eaLnBrk="1" hangingPunct="1">
              <a:spcBef>
                <a:spcPct val="0"/>
              </a:spcBef>
              <a:buFontTx/>
              <a:buNone/>
              <a:tabLst>
                <a:tab pos="455613" algn="l"/>
                <a:tab pos="2058988" algn="dec"/>
                <a:tab pos="4116388" algn="l"/>
                <a:tab pos="5657850" algn="dec"/>
              </a:tabLst>
            </a:pPr>
            <a:r>
              <a:rPr lang="en-US" sz="1900">
                <a:latin typeface="Arial" charset="0"/>
                <a:ea typeface="Arial" charset="0"/>
                <a:cs typeface="Arial" charset="0"/>
              </a:rPr>
              <a:t>		Helium	25.0%	Carbon	0.3%</a:t>
            </a:r>
          </a:p>
          <a:p>
            <a:pPr marL="6350" indent="-6350" eaLnBrk="1" hangingPunct="1">
              <a:spcBef>
                <a:spcPct val="0"/>
              </a:spcBef>
              <a:buFontTx/>
              <a:buNone/>
              <a:tabLst>
                <a:tab pos="455613" algn="l"/>
                <a:tab pos="2058988" algn="dec"/>
                <a:tab pos="4116388" algn="l"/>
                <a:tab pos="5657850" algn="dec"/>
              </a:tabLst>
            </a:pPr>
            <a:r>
              <a:rPr lang="en-US" sz="1900">
                <a:latin typeface="Arial" charset="0"/>
                <a:ea typeface="Arial" charset="0"/>
                <a:cs typeface="Arial" charset="0"/>
              </a:rPr>
              <a:t>		“metals”	1.6%	Iron	0.2%</a:t>
            </a:r>
          </a:p>
          <a:p>
            <a:pPr marL="6350" indent="-6350" eaLnBrk="1" hangingPunct="1">
              <a:spcBef>
                <a:spcPct val="0"/>
              </a:spcBef>
              <a:buFontTx/>
              <a:buNone/>
              <a:tabLst>
                <a:tab pos="455613" algn="l"/>
                <a:tab pos="2058988" algn="dec"/>
                <a:tab pos="4116388" algn="l"/>
                <a:tab pos="5657850" algn="dec"/>
              </a:tabLst>
            </a:pPr>
            <a:r>
              <a:rPr lang="en-US" sz="1900">
                <a:latin typeface="Arial" charset="0"/>
                <a:ea typeface="Arial" charset="0"/>
                <a:cs typeface="Arial" charset="0"/>
              </a:rPr>
              <a:t>				Nitrogen    </a:t>
            </a:r>
            <a:r>
              <a:rPr lang="en-US" sz="1000">
                <a:latin typeface="Arial" charset="0"/>
                <a:ea typeface="Arial" charset="0"/>
                <a:cs typeface="Arial" charset="0"/>
              </a:rPr>
              <a:t> </a:t>
            </a:r>
            <a:r>
              <a:rPr lang="en-US" sz="1900">
                <a:latin typeface="Arial" charset="0"/>
                <a:ea typeface="Arial" charset="0"/>
                <a:cs typeface="Arial" charset="0"/>
              </a:rPr>
              <a:t>   0.1%</a:t>
            </a:r>
          </a:p>
          <a:p>
            <a:pPr marL="6350" indent="-6350" eaLnBrk="1" hangingPunct="1">
              <a:spcBef>
                <a:spcPct val="0"/>
              </a:spcBef>
              <a:buFontTx/>
              <a:buNone/>
              <a:tabLst>
                <a:tab pos="455613" algn="l"/>
                <a:tab pos="2058988" algn="dec"/>
                <a:tab pos="4116388" algn="l"/>
                <a:tab pos="5657850" algn="dec"/>
              </a:tabLst>
            </a:pPr>
            <a:r>
              <a:rPr lang="en-US" sz="1900">
                <a:latin typeface="Arial" charset="0"/>
                <a:ea typeface="Arial" charset="0"/>
                <a:cs typeface="Arial" charset="0"/>
              </a:rPr>
              <a:t>				others	0.2%</a:t>
            </a:r>
          </a:p>
          <a:p>
            <a:pPr marL="6350" indent="-6350" eaLnBrk="1" hangingPunct="1">
              <a:spcBef>
                <a:spcPct val="0"/>
              </a:spcBef>
              <a:buFontTx/>
              <a:buNone/>
              <a:tabLst>
                <a:tab pos="455613" algn="l"/>
                <a:tab pos="2058988" algn="dec"/>
                <a:tab pos="4116388" algn="l"/>
                <a:tab pos="5657850" algn="dec"/>
              </a:tabLst>
            </a:pPr>
            <a:endParaRPr lang="en-US" sz="1900">
              <a:latin typeface="Arial" charset="0"/>
              <a:ea typeface="Arial" charset="0"/>
              <a:cs typeface="Arial" charset="0"/>
            </a:endParaRPr>
          </a:p>
          <a:p>
            <a:pPr marL="6350" indent="-6350" eaLnBrk="1" hangingPunct="1">
              <a:spcBef>
                <a:spcPct val="0"/>
              </a:spcBef>
              <a:buFontTx/>
              <a:buNone/>
              <a:tabLst>
                <a:tab pos="455613" algn="l"/>
                <a:tab pos="2058988" algn="dec"/>
                <a:tab pos="4116388" algn="l"/>
                <a:tab pos="5657850" algn="dec"/>
              </a:tabLst>
            </a:pPr>
            <a:r>
              <a:rPr lang="en-US" sz="1900">
                <a:latin typeface="Arial" charset="0"/>
                <a:ea typeface="Arial" charset="0"/>
                <a:cs typeface="Arial" charset="0"/>
              </a:rPr>
              <a:t>In other stars, the ratio of Hydrogen to Helium is generally very close to 3:1, as it is in the Sun.  “Metals” are everything else.  Their contribution varies from less than 0.01% to as much as 3%.  However, the mixture of different metals is almost the same over this entire range.</a:t>
            </a:r>
          </a:p>
        </p:txBody>
      </p:sp>
      <p:sp>
        <p:nvSpPr>
          <p:cNvPr id="79876" name="AutoShape 4"/>
          <p:cNvSpPr>
            <a:spLocks/>
          </p:cNvSpPr>
          <p:nvPr/>
        </p:nvSpPr>
        <p:spPr bwMode="auto">
          <a:xfrm>
            <a:off x="3989388" y="3506788"/>
            <a:ext cx="298450" cy="1252537"/>
          </a:xfrm>
          <a:prstGeom prst="leftBrace">
            <a:avLst>
              <a:gd name="adj1" fmla="val 34973"/>
              <a:gd name="adj2" fmla="val 50000"/>
            </a:avLst>
          </a:prstGeom>
          <a:noFill/>
          <a:ln w="19050">
            <a:solidFill>
              <a:srgbClr val="008000"/>
            </a:solidFill>
            <a:round/>
            <a:headEnd/>
            <a:tailEnd/>
          </a:ln>
        </p:spPr>
        <p:txBody>
          <a:bodyPr wrap="none" anchor="ctr">
            <a:prstTxWarp prst="textNoShape">
              <a:avLst/>
            </a:prstTxWarp>
          </a:bodyPr>
          <a:lstStyle/>
          <a:p>
            <a:endParaRPr lang="en-US"/>
          </a:p>
        </p:txBody>
      </p:sp>
      <p:sp>
        <p:nvSpPr>
          <p:cNvPr id="79877" name="Line 5"/>
          <p:cNvSpPr>
            <a:spLocks noChangeShapeType="1"/>
          </p:cNvSpPr>
          <p:nvPr/>
        </p:nvSpPr>
        <p:spPr bwMode="auto">
          <a:xfrm flipH="1">
            <a:off x="2865438" y="4133850"/>
            <a:ext cx="1127125" cy="0"/>
          </a:xfrm>
          <a:prstGeom prst="line">
            <a:avLst/>
          </a:prstGeom>
          <a:noFill/>
          <a:ln w="19050">
            <a:solidFill>
              <a:srgbClr val="008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pic>
        <p:nvPicPr>
          <p:cNvPr id="81922" name="Picture 1026"/>
          <p:cNvPicPr>
            <a:picLocks noChangeAspect="1" noChangeArrowheads="1"/>
          </p:cNvPicPr>
          <p:nvPr/>
        </p:nvPicPr>
        <p:blipFill>
          <a:blip r:embed="rId3"/>
          <a:srcRect/>
          <a:stretch>
            <a:fillRect/>
          </a:stretch>
        </p:blipFill>
        <p:spPr bwMode="auto">
          <a:xfrm>
            <a:off x="0" y="760413"/>
            <a:ext cx="9144000" cy="6097587"/>
          </a:xfrm>
          <a:prstGeom prst="rect">
            <a:avLst/>
          </a:prstGeom>
          <a:noFill/>
          <a:ln w="9525">
            <a:noFill/>
            <a:miter lim="800000"/>
            <a:headEnd/>
            <a:tailEnd/>
          </a:ln>
        </p:spPr>
      </p:pic>
      <p:sp>
        <p:nvSpPr>
          <p:cNvPr id="81923" name="Rectangle 1027"/>
          <p:cNvSpPr>
            <a:spLocks noGrp="1" noChangeArrowheads="1"/>
          </p:cNvSpPr>
          <p:nvPr>
            <p:ph type="title"/>
          </p:nvPr>
        </p:nvSpPr>
        <p:spPr>
          <a:xfrm>
            <a:off x="228600" y="-26988"/>
            <a:ext cx="8686800" cy="762001"/>
          </a:xfrm>
        </p:spPr>
        <p:txBody>
          <a:bodyPr/>
          <a:lstStyle/>
          <a:p>
            <a:pPr eaLnBrk="1" hangingPunct="1"/>
            <a:r>
              <a:rPr lang="en-US">
                <a:solidFill>
                  <a:srgbClr val="FF0000"/>
                </a:solidFill>
                <a:ea typeface="ＭＳ Ｐゴシック" charset="-128"/>
                <a:cs typeface="ＭＳ Ｐゴシック" charset="-128"/>
              </a:rPr>
              <a:t>The spectrum of the Sun</a:t>
            </a:r>
            <a:endParaRPr lang="en-US">
              <a:ea typeface="ＭＳ Ｐゴシック" charset="-128"/>
              <a:cs typeface="ＭＳ Ｐゴシック" charset="-128"/>
            </a:endParaRPr>
          </a:p>
        </p:txBody>
      </p:sp>
      <p:sp>
        <p:nvSpPr>
          <p:cNvPr id="81924" name="Text Box 1028"/>
          <p:cNvSpPr txBox="1">
            <a:spLocks noChangeArrowheads="1"/>
          </p:cNvSpPr>
          <p:nvPr/>
        </p:nvSpPr>
        <p:spPr bwMode="auto">
          <a:xfrm>
            <a:off x="5918200" y="1751013"/>
            <a:ext cx="1131888" cy="336550"/>
          </a:xfrm>
          <a:prstGeom prst="rect">
            <a:avLst/>
          </a:prstGeom>
          <a:noFill/>
          <a:ln w="9525">
            <a:noFill/>
            <a:miter lim="800000"/>
            <a:headEnd/>
            <a:tailEnd/>
          </a:ln>
        </p:spPr>
        <p:txBody>
          <a:bodyPr wrap="none">
            <a:prstTxWarp prst="textNoShape">
              <a:avLst/>
            </a:prstTxWarp>
            <a:spAutoFit/>
          </a:bodyPr>
          <a:lstStyle/>
          <a:p>
            <a:r>
              <a:rPr lang="en-US" sz="1600" b="1">
                <a:solidFill>
                  <a:srgbClr val="FFFF00"/>
                </a:solidFill>
                <a:latin typeface="Arial" charset="0"/>
              </a:rPr>
              <a:t>Hydrogen</a:t>
            </a:r>
            <a:endParaRPr lang="en-US">
              <a:latin typeface="Times" charset="0"/>
            </a:endParaRPr>
          </a:p>
        </p:txBody>
      </p:sp>
      <p:sp>
        <p:nvSpPr>
          <p:cNvPr id="81925" name="Text Box 1029"/>
          <p:cNvSpPr txBox="1">
            <a:spLocks noChangeArrowheads="1"/>
          </p:cNvSpPr>
          <p:nvPr/>
        </p:nvSpPr>
        <p:spPr bwMode="auto">
          <a:xfrm>
            <a:off x="4516438" y="2608263"/>
            <a:ext cx="928687" cy="336550"/>
          </a:xfrm>
          <a:prstGeom prst="rect">
            <a:avLst/>
          </a:prstGeom>
          <a:noFill/>
          <a:ln w="9525">
            <a:noFill/>
            <a:miter lim="800000"/>
            <a:headEnd/>
            <a:tailEnd/>
          </a:ln>
        </p:spPr>
        <p:txBody>
          <a:bodyPr wrap="none">
            <a:prstTxWarp prst="textNoShape">
              <a:avLst/>
            </a:prstTxWarp>
            <a:spAutoFit/>
          </a:bodyPr>
          <a:lstStyle/>
          <a:p>
            <a:r>
              <a:rPr lang="en-US" sz="1600" b="1">
                <a:solidFill>
                  <a:srgbClr val="00FF00"/>
                </a:solidFill>
                <a:latin typeface="Arial" charset="0"/>
              </a:rPr>
              <a:t>Sodium</a:t>
            </a:r>
            <a:endParaRPr lang="en-US">
              <a:solidFill>
                <a:srgbClr val="00FF00"/>
              </a:solidFill>
              <a:latin typeface="Times" charset="0"/>
            </a:endParaRPr>
          </a:p>
        </p:txBody>
      </p:sp>
      <p:sp>
        <p:nvSpPr>
          <p:cNvPr id="81926" name="Oval 1030"/>
          <p:cNvSpPr>
            <a:spLocks noChangeArrowheads="1"/>
          </p:cNvSpPr>
          <p:nvPr/>
        </p:nvSpPr>
        <p:spPr bwMode="auto">
          <a:xfrm>
            <a:off x="5299075" y="2890838"/>
            <a:ext cx="279400" cy="261937"/>
          </a:xfrm>
          <a:prstGeom prst="ellipse">
            <a:avLst/>
          </a:prstGeom>
          <a:noFill/>
          <a:ln w="19050">
            <a:solidFill>
              <a:srgbClr val="00FF00"/>
            </a:solidFill>
            <a:round/>
            <a:headEnd/>
            <a:tailEnd/>
          </a:ln>
        </p:spPr>
        <p:txBody>
          <a:bodyPr wrap="none" anchor="ctr">
            <a:prstTxWarp prst="textNoShape">
              <a:avLst/>
            </a:prstTxWarp>
          </a:bodyPr>
          <a:lstStyle/>
          <a:p>
            <a:endParaRPr lang="en-US"/>
          </a:p>
        </p:txBody>
      </p:sp>
      <p:sp>
        <p:nvSpPr>
          <p:cNvPr id="81927" name="Oval 1031"/>
          <p:cNvSpPr>
            <a:spLocks noChangeArrowheads="1"/>
          </p:cNvSpPr>
          <p:nvPr/>
        </p:nvSpPr>
        <p:spPr bwMode="auto">
          <a:xfrm>
            <a:off x="4418013" y="2886075"/>
            <a:ext cx="279400" cy="261938"/>
          </a:xfrm>
          <a:prstGeom prst="ellipse">
            <a:avLst/>
          </a:prstGeom>
          <a:noFill/>
          <a:ln w="19050">
            <a:solidFill>
              <a:srgbClr val="00FF00"/>
            </a:solidFill>
            <a:round/>
            <a:headEnd/>
            <a:tailEnd/>
          </a:ln>
        </p:spPr>
        <p:txBody>
          <a:bodyPr wrap="none" anchor="ctr">
            <a:prstTxWarp prst="textNoShape">
              <a:avLst/>
            </a:prstTxWarp>
          </a:bodyPr>
          <a:lstStyle/>
          <a:p>
            <a:endParaRPr lang="en-US"/>
          </a:p>
        </p:txBody>
      </p:sp>
      <p:sp>
        <p:nvSpPr>
          <p:cNvPr id="81928" name="Oval 1032"/>
          <p:cNvSpPr>
            <a:spLocks noChangeArrowheads="1"/>
          </p:cNvSpPr>
          <p:nvPr/>
        </p:nvSpPr>
        <p:spPr bwMode="auto">
          <a:xfrm>
            <a:off x="6318250" y="1554163"/>
            <a:ext cx="279400" cy="261937"/>
          </a:xfrm>
          <a:prstGeom prst="ellipse">
            <a:avLst/>
          </a:prstGeom>
          <a:noFill/>
          <a:ln w="19050">
            <a:solidFill>
              <a:srgbClr val="FFFF00"/>
            </a:solidFill>
            <a:round/>
            <a:headEnd/>
            <a:tailEnd/>
          </a:ln>
        </p:spPr>
        <p:txBody>
          <a:bodyPr wrap="none" anchor="ctr">
            <a:prstTxWarp prst="textNoShape">
              <a:avLst/>
            </a:prstTxWarp>
          </a:bodyPr>
          <a:lstStyle/>
          <a:p>
            <a:endParaRPr lang="en-US"/>
          </a:p>
        </p:txBody>
      </p:sp>
      <p:sp>
        <p:nvSpPr>
          <p:cNvPr id="81929" name="Oval 1033"/>
          <p:cNvSpPr>
            <a:spLocks noChangeArrowheads="1"/>
          </p:cNvSpPr>
          <p:nvPr/>
        </p:nvSpPr>
        <p:spPr bwMode="auto">
          <a:xfrm>
            <a:off x="4041775" y="4349750"/>
            <a:ext cx="279400" cy="261938"/>
          </a:xfrm>
          <a:prstGeom prst="ellipse">
            <a:avLst/>
          </a:prstGeom>
          <a:noFill/>
          <a:ln w="19050">
            <a:solidFill>
              <a:schemeClr val="accent2"/>
            </a:solidFill>
            <a:round/>
            <a:headEnd/>
            <a:tailEnd/>
          </a:ln>
        </p:spPr>
        <p:txBody>
          <a:bodyPr wrap="none" anchor="ctr">
            <a:prstTxWarp prst="textNoShape">
              <a:avLst/>
            </a:prstTxWarp>
          </a:bodyPr>
          <a:lstStyle/>
          <a:p>
            <a:endParaRPr lang="en-US"/>
          </a:p>
        </p:txBody>
      </p:sp>
      <p:sp>
        <p:nvSpPr>
          <p:cNvPr id="81930" name="Oval 1034"/>
          <p:cNvSpPr>
            <a:spLocks noChangeArrowheads="1"/>
          </p:cNvSpPr>
          <p:nvPr/>
        </p:nvSpPr>
        <p:spPr bwMode="auto">
          <a:xfrm>
            <a:off x="4829175" y="4348163"/>
            <a:ext cx="279400" cy="261937"/>
          </a:xfrm>
          <a:prstGeom prst="ellipse">
            <a:avLst/>
          </a:prstGeom>
          <a:noFill/>
          <a:ln w="19050">
            <a:solidFill>
              <a:schemeClr val="accent2"/>
            </a:solidFill>
            <a:round/>
            <a:headEnd/>
            <a:tailEnd/>
          </a:ln>
        </p:spPr>
        <p:txBody>
          <a:bodyPr wrap="none" anchor="ctr">
            <a:prstTxWarp prst="textNoShape">
              <a:avLst/>
            </a:prstTxWarp>
          </a:bodyPr>
          <a:lstStyle/>
          <a:p>
            <a:endParaRPr lang="en-US"/>
          </a:p>
        </p:txBody>
      </p:sp>
      <p:sp>
        <p:nvSpPr>
          <p:cNvPr id="81931" name="Oval 1035"/>
          <p:cNvSpPr>
            <a:spLocks noChangeArrowheads="1"/>
          </p:cNvSpPr>
          <p:nvPr/>
        </p:nvSpPr>
        <p:spPr bwMode="auto">
          <a:xfrm>
            <a:off x="6440488" y="4348163"/>
            <a:ext cx="279400" cy="261937"/>
          </a:xfrm>
          <a:prstGeom prst="ellipse">
            <a:avLst/>
          </a:prstGeom>
          <a:noFill/>
          <a:ln w="19050">
            <a:solidFill>
              <a:schemeClr val="accent2"/>
            </a:solidFill>
            <a:round/>
            <a:headEnd/>
            <a:tailEnd/>
          </a:ln>
        </p:spPr>
        <p:txBody>
          <a:bodyPr wrap="none" anchor="ctr">
            <a:prstTxWarp prst="textNoShape">
              <a:avLst/>
            </a:prstTxWarp>
          </a:bodyPr>
          <a:lstStyle/>
          <a:p>
            <a:endParaRPr lang="en-US"/>
          </a:p>
        </p:txBody>
      </p:sp>
      <p:sp>
        <p:nvSpPr>
          <p:cNvPr id="81932" name="Text Box 1036"/>
          <p:cNvSpPr txBox="1">
            <a:spLocks noChangeArrowheads="1"/>
          </p:cNvSpPr>
          <p:nvPr/>
        </p:nvSpPr>
        <p:spPr bwMode="auto">
          <a:xfrm>
            <a:off x="5140325" y="4294188"/>
            <a:ext cx="1301750" cy="336550"/>
          </a:xfrm>
          <a:prstGeom prst="rect">
            <a:avLst/>
          </a:prstGeom>
          <a:noFill/>
          <a:ln w="9525">
            <a:noFill/>
            <a:miter lim="800000"/>
            <a:headEnd/>
            <a:tailEnd/>
          </a:ln>
        </p:spPr>
        <p:txBody>
          <a:bodyPr wrap="none">
            <a:prstTxWarp prst="textNoShape">
              <a:avLst/>
            </a:prstTxWarp>
            <a:spAutoFit/>
          </a:bodyPr>
          <a:lstStyle/>
          <a:p>
            <a:r>
              <a:rPr lang="en-US" sz="1600" b="1">
                <a:solidFill>
                  <a:schemeClr val="accent2"/>
                </a:solidFill>
                <a:latin typeface="Arial" charset="0"/>
              </a:rPr>
              <a:t>Magnesium</a:t>
            </a:r>
            <a:endParaRPr lang="en-US">
              <a:solidFill>
                <a:srgbClr val="00FF00"/>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601663" y="4146550"/>
            <a:ext cx="7966075" cy="314325"/>
          </a:xfrm>
          <a:prstGeom prst="rect">
            <a:avLst/>
          </a:prstGeom>
          <a:solidFill>
            <a:srgbClr val="FFFF66"/>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28675" name="Rectangle 6"/>
          <p:cNvSpPr>
            <a:spLocks noChangeArrowheads="1"/>
          </p:cNvSpPr>
          <p:nvPr/>
        </p:nvSpPr>
        <p:spPr bwMode="auto">
          <a:xfrm>
            <a:off x="390525" y="3594100"/>
            <a:ext cx="5184775" cy="314325"/>
          </a:xfrm>
          <a:prstGeom prst="rect">
            <a:avLst/>
          </a:prstGeom>
          <a:solidFill>
            <a:srgbClr val="FFFF66"/>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28676" name="Rectangle 4"/>
          <p:cNvSpPr>
            <a:spLocks noChangeArrowheads="1"/>
          </p:cNvSpPr>
          <p:nvPr/>
        </p:nvSpPr>
        <p:spPr bwMode="auto">
          <a:xfrm>
            <a:off x="168275" y="1273175"/>
            <a:ext cx="8785225" cy="314325"/>
          </a:xfrm>
          <a:prstGeom prst="rect">
            <a:avLst/>
          </a:prstGeom>
          <a:solidFill>
            <a:srgbClr val="FFFF66"/>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28677" name="Rectangle 2"/>
          <p:cNvSpPr>
            <a:spLocks noGrp="1" noChangeArrowheads="1"/>
          </p:cNvSpPr>
          <p:nvPr>
            <p:ph type="title"/>
          </p:nvPr>
        </p:nvSpPr>
        <p:spPr>
          <a:xfrm>
            <a:off x="228600" y="109538"/>
            <a:ext cx="8686800" cy="762000"/>
          </a:xfrm>
        </p:spPr>
        <p:txBody>
          <a:bodyPr/>
          <a:lstStyle/>
          <a:p>
            <a:r>
              <a:rPr lang="en-US" smtClean="0">
                <a:ea typeface="ＭＳ Ｐゴシック" charset="-128"/>
                <a:cs typeface="ＭＳ Ｐゴシック" charset="-128"/>
              </a:rPr>
              <a:t>Review:  Spectra</a:t>
            </a:r>
          </a:p>
        </p:txBody>
      </p:sp>
      <p:sp>
        <p:nvSpPr>
          <p:cNvPr id="28678" name="Rectangle 3"/>
          <p:cNvSpPr>
            <a:spLocks noGrp="1" noChangeArrowheads="1"/>
          </p:cNvSpPr>
          <p:nvPr>
            <p:ph type="body" idx="1"/>
          </p:nvPr>
        </p:nvSpPr>
        <p:spPr>
          <a:xfrm>
            <a:off x="131763" y="1233488"/>
            <a:ext cx="8885237" cy="5486400"/>
          </a:xfrm>
        </p:spPr>
        <p:txBody>
          <a:bodyPr/>
          <a:lstStyle/>
          <a:p>
            <a:pPr marL="7938" indent="-6350" algn="ctr">
              <a:buFontTx/>
              <a:buNone/>
              <a:tabLst>
                <a:tab pos="225425" algn="l"/>
              </a:tabLst>
            </a:pPr>
            <a:r>
              <a:rPr lang="en-US" sz="1800">
                <a:solidFill>
                  <a:srgbClr val="CC0000"/>
                </a:solidFill>
                <a:latin typeface="Arial" charset="0"/>
                <a:ea typeface="Arial" charset="0"/>
                <a:cs typeface="Arial" charset="0"/>
              </a:rPr>
              <a:t>The spectrum of an object is the amount of energy that it radiates at each wavelength.</a:t>
            </a:r>
            <a:endParaRPr lang="en-US" sz="1800">
              <a:latin typeface="Arial" charset="0"/>
              <a:ea typeface="Arial" charset="0"/>
              <a:cs typeface="Arial" charset="0"/>
            </a:endParaRPr>
          </a:p>
          <a:p>
            <a:pPr marL="7938" indent="-6350" algn="ctr">
              <a:buFontTx/>
              <a:buNone/>
              <a:tabLst>
                <a:tab pos="225425" algn="l"/>
              </a:tabLst>
            </a:pPr>
            <a:endParaRPr lang="en-US" sz="1800">
              <a:latin typeface="Arial" charset="0"/>
              <a:ea typeface="Arial" charset="0"/>
              <a:cs typeface="Arial" charset="0"/>
            </a:endParaRPr>
          </a:p>
          <a:p>
            <a:pPr marL="7938" indent="-6350" algn="ctr">
              <a:buFontTx/>
              <a:buNone/>
              <a:tabLst>
                <a:tab pos="225425" algn="l"/>
              </a:tabLst>
            </a:pPr>
            <a:r>
              <a:rPr lang="en-US" sz="1800">
                <a:latin typeface="Arial" charset="0"/>
                <a:ea typeface="Arial" charset="0"/>
                <a:cs typeface="Arial" charset="0"/>
              </a:rPr>
              <a:t>Much of what we know about the Universe comes from spectra.</a:t>
            </a:r>
          </a:p>
          <a:p>
            <a:pPr marL="7938" indent="-6350" algn="ctr">
              <a:spcBef>
                <a:spcPct val="0"/>
              </a:spcBef>
              <a:buFontTx/>
              <a:buNone/>
              <a:tabLst>
                <a:tab pos="225425" algn="l"/>
              </a:tabLst>
            </a:pPr>
            <a:r>
              <a:rPr lang="en-US" sz="1800">
                <a:latin typeface="Arial" charset="0"/>
                <a:ea typeface="Arial" charset="0"/>
                <a:cs typeface="Arial" charset="0"/>
              </a:rPr>
              <a:t>They tell us much more than images do.</a:t>
            </a:r>
          </a:p>
          <a:p>
            <a:pPr marL="7938" indent="-6350" algn="ctr">
              <a:buFontTx/>
              <a:buNone/>
              <a:tabLst>
                <a:tab pos="225425" algn="l"/>
              </a:tabLst>
            </a:pPr>
            <a:endParaRPr lang="en-US" sz="2000">
              <a:latin typeface="Arial" charset="0"/>
              <a:ea typeface="Arial" charset="0"/>
              <a:cs typeface="Arial" charset="0"/>
            </a:endParaRPr>
          </a:p>
          <a:p>
            <a:pPr marL="7938" indent="-6350" algn="ctr">
              <a:buFontTx/>
              <a:buNone/>
              <a:tabLst>
                <a:tab pos="225425" algn="l"/>
              </a:tabLst>
            </a:pPr>
            <a:r>
              <a:rPr lang="en-US" sz="2600" b="1">
                <a:latin typeface="Arial" charset="0"/>
                <a:ea typeface="Arial" charset="0"/>
                <a:cs typeface="Arial" charset="0"/>
              </a:rPr>
              <a:t>Continuous Spectra</a:t>
            </a:r>
          </a:p>
          <a:p>
            <a:pPr marL="7938" indent="-6350" algn="ctr">
              <a:buFontTx/>
              <a:buNone/>
              <a:tabLst>
                <a:tab pos="225425" algn="l"/>
              </a:tabLst>
            </a:pPr>
            <a:endParaRPr lang="en-US" sz="1000" b="1">
              <a:latin typeface="Arial" charset="0"/>
              <a:ea typeface="Arial" charset="0"/>
              <a:cs typeface="Arial" charset="0"/>
            </a:endParaRPr>
          </a:p>
          <a:p>
            <a:pPr marL="7938" indent="-6350" algn="ctr">
              <a:buFontTx/>
              <a:buNone/>
              <a:tabLst>
                <a:tab pos="225425" algn="l"/>
              </a:tabLst>
            </a:pPr>
            <a:r>
              <a:rPr lang="en-US" sz="2000">
                <a:latin typeface="Arial" charset="0"/>
                <a:ea typeface="Arial" charset="0"/>
                <a:cs typeface="Arial" charset="0"/>
              </a:rPr>
              <a:t>		</a:t>
            </a:r>
            <a:r>
              <a:rPr lang="en-US" sz="1800">
                <a:solidFill>
                  <a:srgbClr val="CC0000"/>
                </a:solidFill>
                <a:latin typeface="Arial" charset="0"/>
                <a:ea typeface="Arial" charset="0"/>
                <a:cs typeface="Arial" charset="0"/>
              </a:rPr>
              <a:t>All macroscopic objects emit radiation at all times.</a:t>
            </a:r>
            <a:r>
              <a:rPr lang="en-US" sz="1800">
                <a:latin typeface="Arial" charset="0"/>
                <a:ea typeface="Arial" charset="0"/>
                <a:cs typeface="Arial" charset="0"/>
              </a:rPr>
              <a:t> Their atoms jiggle around by an amount that increases with temperature.  Accelerated charged particles radiate.  So: </a:t>
            </a:r>
            <a:r>
              <a:rPr lang="en-US" sz="1800">
                <a:solidFill>
                  <a:srgbClr val="CC0000"/>
                </a:solidFill>
                <a:latin typeface="Arial" charset="0"/>
                <a:ea typeface="Arial" charset="0"/>
                <a:cs typeface="Arial" charset="0"/>
              </a:rPr>
              <a:t>Everything radiates with a spectrum that is directly related to its temperature.</a:t>
            </a:r>
            <a:endParaRPr lang="en-US" sz="1800">
              <a:latin typeface="Arial" charset="0"/>
              <a:ea typeface="Arial" charset="0"/>
              <a:cs typeface="Arial" charset="0"/>
            </a:endParaRPr>
          </a:p>
          <a:p>
            <a:pPr marL="7938" indent="-6350" algn="ctr">
              <a:buFontTx/>
              <a:buNone/>
              <a:tabLst>
                <a:tab pos="225425" algn="l"/>
              </a:tabLst>
            </a:pPr>
            <a:endParaRPr lang="en-US" sz="1800">
              <a:latin typeface="Arial" charset="0"/>
              <a:ea typeface="Arial" charset="0"/>
              <a:cs typeface="Arial" charset="0"/>
            </a:endParaRPr>
          </a:p>
          <a:p>
            <a:pPr marL="7938" indent="-6350" algn="ctr">
              <a:buFontTx/>
              <a:buNone/>
              <a:tabLst>
                <a:tab pos="225425" algn="l"/>
              </a:tabLst>
            </a:pPr>
            <a:r>
              <a:rPr lang="en-US" sz="1800">
                <a:solidFill>
                  <a:schemeClr val="bg1"/>
                </a:solidFill>
                <a:latin typeface="Arial" charset="0"/>
                <a:ea typeface="Arial" charset="0"/>
                <a:cs typeface="Arial" charset="0"/>
              </a:rPr>
              <a:t>  	For example: people are warm; they glow brightly in the infrared.  Similarly, a warm iron glows in the infrared but not in visible light.  Then, as it is heated to higher and higher temperatures, it glows red, then white, then blue.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6070600"/>
            <a:ext cx="9144000" cy="447675"/>
          </a:xfrm>
          <a:prstGeom prst="rect">
            <a:avLst/>
          </a:prstGeom>
          <a:solidFill>
            <a:srgbClr val="EBCD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3971" name="Rectangle 1027"/>
          <p:cNvSpPr>
            <a:spLocks noGrp="1" noChangeArrowheads="1"/>
          </p:cNvSpPr>
          <p:nvPr>
            <p:ph type="body" idx="1"/>
          </p:nvPr>
        </p:nvSpPr>
        <p:spPr>
          <a:xfrm>
            <a:off x="125413" y="1143000"/>
            <a:ext cx="9018587" cy="5486400"/>
          </a:xfrm>
        </p:spPr>
        <p:txBody>
          <a:bodyPr/>
          <a:lstStyle/>
          <a:p>
            <a:pPr marL="6350" indent="-6350" eaLnBrk="1" hangingPunct="1">
              <a:buFontTx/>
              <a:buNone/>
              <a:tabLst>
                <a:tab pos="455613" algn="l"/>
                <a:tab pos="2058988" algn="dec"/>
                <a:tab pos="4116388" algn="l"/>
                <a:tab pos="5657850" algn="dec"/>
              </a:tabLst>
            </a:pPr>
            <a:r>
              <a:rPr lang="en-US" sz="1900">
                <a:latin typeface="Arial" charset="0"/>
                <a:ea typeface="Arial" charset="0"/>
                <a:cs typeface="Arial" charset="0"/>
              </a:rPr>
              <a:t>Wavelengths of spectral lines in gas that is at rest have been measured very accurately in laboratories on Earth.  The wavelengths of the same spectral lines can be measured very accurately in stars.  </a:t>
            </a:r>
          </a:p>
          <a:p>
            <a:pPr marL="6350" indent="-6350" eaLnBrk="1" hangingPunct="1">
              <a:buFontTx/>
              <a:buNone/>
              <a:tabLst>
                <a:tab pos="455613" algn="l"/>
                <a:tab pos="2058988" algn="dec"/>
                <a:tab pos="4116388" algn="l"/>
                <a:tab pos="5657850" algn="dec"/>
              </a:tabLst>
            </a:pPr>
            <a:endParaRPr lang="en-US" sz="1900">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endParaRPr lang="en-US" sz="1900">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endParaRPr lang="en-US" sz="1900">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r>
              <a:rPr lang="en-US" sz="1900">
                <a:latin typeface="Arial" charset="0"/>
                <a:ea typeface="Arial" charset="0"/>
                <a:cs typeface="Arial" charset="0"/>
              </a:rPr>
              <a:t>When we observe that the lines are shifted from the wavelengths that we see on Earth, then we know that </a:t>
            </a:r>
            <a:r>
              <a:rPr lang="en-US" sz="1900">
                <a:solidFill>
                  <a:srgbClr val="FF0000"/>
                </a:solidFill>
                <a:latin typeface="Arial" charset="0"/>
                <a:ea typeface="Arial" charset="0"/>
                <a:cs typeface="Arial" charset="0"/>
              </a:rPr>
              <a:t>the star is moving away from us </a:t>
            </a:r>
            <a:r>
              <a:rPr lang="en-US" sz="1900">
                <a:latin typeface="Arial" charset="0"/>
                <a:ea typeface="Arial" charset="0"/>
                <a:cs typeface="Arial" charset="0"/>
              </a:rPr>
              <a:t>or </a:t>
            </a:r>
            <a:r>
              <a:rPr lang="en-US" sz="1900">
                <a:solidFill>
                  <a:srgbClr val="0010FF"/>
                </a:solidFill>
                <a:latin typeface="Arial" charset="0"/>
                <a:ea typeface="Arial" charset="0"/>
                <a:cs typeface="Arial" charset="0"/>
              </a:rPr>
              <a:t>toward us</a:t>
            </a:r>
            <a:r>
              <a:rPr lang="en-US" sz="1900">
                <a:latin typeface="Arial" charset="0"/>
                <a:ea typeface="Arial" charset="0"/>
                <a:cs typeface="Arial" charset="0"/>
              </a:rPr>
              <a:t>. </a:t>
            </a:r>
          </a:p>
          <a:p>
            <a:pPr marL="6350" indent="-6350" eaLnBrk="1" hangingPunct="1">
              <a:buFontTx/>
              <a:buNone/>
              <a:tabLst>
                <a:tab pos="455613" algn="l"/>
                <a:tab pos="2058988" algn="dec"/>
                <a:tab pos="4116388" algn="l"/>
                <a:tab pos="5657850" algn="dec"/>
              </a:tabLst>
            </a:pPr>
            <a:endParaRPr lang="en-US" sz="1200">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r>
              <a:rPr lang="en-US" sz="1900">
                <a:solidFill>
                  <a:srgbClr val="0000CC"/>
                </a:solidFill>
                <a:latin typeface="Arial" charset="0"/>
                <a:ea typeface="Arial" charset="0"/>
                <a:cs typeface="Arial" charset="0"/>
              </a:rPr>
              <a:t>When a star moves toward us, the wavelengths of spectral lines are blueshifted.</a:t>
            </a:r>
          </a:p>
          <a:p>
            <a:pPr marL="6350" indent="-6350" eaLnBrk="1" hangingPunct="1">
              <a:buFontTx/>
              <a:buNone/>
              <a:tabLst>
                <a:tab pos="455613" algn="l"/>
                <a:tab pos="2058988" algn="dec"/>
                <a:tab pos="4116388" algn="l"/>
                <a:tab pos="5657850" algn="dec"/>
              </a:tabLst>
            </a:pPr>
            <a:endParaRPr lang="en-US" sz="1200">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r>
              <a:rPr lang="en-US" sz="1900">
                <a:solidFill>
                  <a:srgbClr val="FF0000"/>
                </a:solidFill>
                <a:latin typeface="Arial" charset="0"/>
                <a:ea typeface="Arial" charset="0"/>
                <a:cs typeface="Arial" charset="0"/>
              </a:rPr>
              <a:t>When a star moves away from us, the spectral lines are redshifted.</a:t>
            </a:r>
          </a:p>
          <a:p>
            <a:pPr marL="6350" indent="-6350" eaLnBrk="1" hangingPunct="1">
              <a:buFontTx/>
              <a:buNone/>
              <a:tabLst>
                <a:tab pos="455613" algn="l"/>
                <a:tab pos="2058988" algn="dec"/>
                <a:tab pos="4116388" algn="l"/>
                <a:tab pos="5657850" algn="dec"/>
              </a:tabLst>
            </a:pPr>
            <a:endParaRPr lang="en-US" sz="1200">
              <a:solidFill>
                <a:srgbClr val="CC0000"/>
              </a:solidFill>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r>
              <a:rPr lang="en-US" sz="1900">
                <a:latin typeface="Arial" charset="0"/>
                <a:ea typeface="Arial" charset="0"/>
                <a:cs typeface="Arial" charset="0"/>
              </a:rPr>
              <a:t>The Doppler effect is familiar as applied to sound.  The pitch of a siren is </a:t>
            </a:r>
            <a:r>
              <a:rPr lang="en-US" sz="1900">
                <a:solidFill>
                  <a:srgbClr val="0010FF"/>
                </a:solidFill>
                <a:latin typeface="Arial" charset="0"/>
                <a:ea typeface="Arial" charset="0"/>
                <a:cs typeface="Arial" charset="0"/>
              </a:rPr>
              <a:t>higher</a:t>
            </a:r>
            <a:r>
              <a:rPr lang="en-US" sz="1900">
                <a:latin typeface="Arial" charset="0"/>
                <a:ea typeface="Arial" charset="0"/>
                <a:cs typeface="Arial" charset="0"/>
              </a:rPr>
              <a:t> </a:t>
            </a:r>
            <a:r>
              <a:rPr lang="en-US" sz="1900">
                <a:solidFill>
                  <a:srgbClr val="0010FF"/>
                </a:solidFill>
                <a:latin typeface="Arial" charset="0"/>
                <a:ea typeface="Arial" charset="0"/>
                <a:cs typeface="Arial" charset="0"/>
              </a:rPr>
              <a:t>when the emitting vehicle moves toward us </a:t>
            </a:r>
            <a:r>
              <a:rPr lang="en-US" sz="1900">
                <a:latin typeface="Arial" charset="0"/>
                <a:ea typeface="Arial" charset="0"/>
                <a:cs typeface="Arial" charset="0"/>
              </a:rPr>
              <a:t>than when </a:t>
            </a:r>
            <a:r>
              <a:rPr lang="en-US" sz="1900">
                <a:solidFill>
                  <a:srgbClr val="FF0000"/>
                </a:solidFill>
                <a:latin typeface="Arial" charset="0"/>
                <a:ea typeface="Arial" charset="0"/>
                <a:cs typeface="Arial" charset="0"/>
              </a:rPr>
              <a:t>it moves away from us</a:t>
            </a:r>
            <a:r>
              <a:rPr lang="en-US" sz="1900">
                <a:latin typeface="Arial" charset="0"/>
                <a:ea typeface="Arial" charset="0"/>
                <a:cs typeface="Arial" charset="0"/>
              </a:rPr>
              <a:t>.</a:t>
            </a:r>
          </a:p>
          <a:p>
            <a:pPr marL="6350" indent="-6350" eaLnBrk="1" hangingPunct="1">
              <a:buFontTx/>
              <a:buNone/>
              <a:tabLst>
                <a:tab pos="455613" algn="l"/>
                <a:tab pos="2058988" algn="dec"/>
                <a:tab pos="4116388" algn="l"/>
                <a:tab pos="5657850" algn="dec"/>
              </a:tabLst>
            </a:pPr>
            <a:endParaRPr lang="en-US" sz="1900" b="1">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r>
              <a:rPr lang="en-US" sz="1900" b="1">
                <a:latin typeface="Arial" charset="0"/>
                <a:ea typeface="Arial" charset="0"/>
                <a:cs typeface="Arial" charset="0"/>
              </a:rPr>
              <a:t>The class web site has an applet and a movie illustrating the Doppler effect</a:t>
            </a:r>
            <a:r>
              <a:rPr lang="en-US" sz="1900">
                <a:latin typeface="Arial" charset="0"/>
                <a:ea typeface="Arial" charset="0"/>
                <a:cs typeface="Arial" charset="0"/>
              </a:rPr>
              <a:t>.</a:t>
            </a:r>
          </a:p>
        </p:txBody>
      </p:sp>
      <p:sp>
        <p:nvSpPr>
          <p:cNvPr id="83972" name="Rectangle 1026"/>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Stellar Velocities</a:t>
            </a:r>
          </a:p>
        </p:txBody>
      </p:sp>
      <p:sp>
        <p:nvSpPr>
          <p:cNvPr id="83973" name="Rectangle 1030"/>
          <p:cNvSpPr>
            <a:spLocks noChangeArrowheads="1"/>
          </p:cNvSpPr>
          <p:nvPr/>
        </p:nvSpPr>
        <p:spPr bwMode="auto">
          <a:xfrm>
            <a:off x="233363" y="2330450"/>
            <a:ext cx="8686800" cy="762000"/>
          </a:xfrm>
          <a:prstGeom prst="rect">
            <a:avLst/>
          </a:prstGeom>
          <a:noFill/>
          <a:ln w="9525">
            <a:noFill/>
            <a:miter lim="800000"/>
            <a:headEnd/>
            <a:tailEnd/>
          </a:ln>
        </p:spPr>
        <p:txBody>
          <a:bodyPr anchor="ctr">
            <a:prstTxWarp prst="textNoShape">
              <a:avLst/>
            </a:prstTxWarp>
          </a:bodyPr>
          <a:lstStyle/>
          <a:p>
            <a:pPr algn="ctr"/>
            <a:r>
              <a:rPr lang="en-US" sz="2800" b="1">
                <a:solidFill>
                  <a:schemeClr val="tx2"/>
                </a:solidFill>
                <a:latin typeface="Arial" charset="0"/>
              </a:rPr>
              <a:t>The Doppler Effect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6018" name="Oval 2"/>
          <p:cNvSpPr>
            <a:spLocks noChangeAspect="1" noChangeArrowheads="1"/>
          </p:cNvSpPr>
          <p:nvPr/>
        </p:nvSpPr>
        <p:spPr bwMode="auto">
          <a:xfrm>
            <a:off x="3136900" y="-635000"/>
            <a:ext cx="9507538" cy="9507538"/>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19" name="Oval 3"/>
          <p:cNvSpPr>
            <a:spLocks noChangeAspect="1" noChangeArrowheads="1"/>
          </p:cNvSpPr>
          <p:nvPr/>
        </p:nvSpPr>
        <p:spPr bwMode="auto">
          <a:xfrm>
            <a:off x="3092450" y="-1136650"/>
            <a:ext cx="10512425" cy="10512425"/>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20" name="Oval 4"/>
          <p:cNvSpPr>
            <a:spLocks noChangeAspect="1" noChangeArrowheads="1"/>
          </p:cNvSpPr>
          <p:nvPr/>
        </p:nvSpPr>
        <p:spPr bwMode="auto">
          <a:xfrm>
            <a:off x="3046413" y="-1639888"/>
            <a:ext cx="11517312" cy="11517313"/>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21" name="Oval 5"/>
          <p:cNvSpPr>
            <a:spLocks noChangeAspect="1" noChangeArrowheads="1"/>
          </p:cNvSpPr>
          <p:nvPr/>
        </p:nvSpPr>
        <p:spPr bwMode="auto">
          <a:xfrm>
            <a:off x="3000375" y="-2143125"/>
            <a:ext cx="12523788" cy="12523788"/>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22" name="Oval 6"/>
          <p:cNvSpPr>
            <a:spLocks noChangeArrowheads="1"/>
          </p:cNvSpPr>
          <p:nvPr/>
        </p:nvSpPr>
        <p:spPr bwMode="auto">
          <a:xfrm>
            <a:off x="3541713" y="3889375"/>
            <a:ext cx="457200" cy="457200"/>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23" name="Oval 7"/>
          <p:cNvSpPr>
            <a:spLocks noChangeArrowheads="1"/>
          </p:cNvSpPr>
          <p:nvPr/>
        </p:nvSpPr>
        <p:spPr bwMode="auto">
          <a:xfrm>
            <a:off x="4183063" y="4073525"/>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24" name="Oval 8"/>
          <p:cNvSpPr>
            <a:spLocks noChangeArrowheads="1"/>
          </p:cNvSpPr>
          <p:nvPr/>
        </p:nvSpPr>
        <p:spPr bwMode="auto">
          <a:xfrm>
            <a:off x="4640263" y="4073525"/>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25" name="Oval 9"/>
          <p:cNvSpPr>
            <a:spLocks noChangeArrowheads="1"/>
          </p:cNvSpPr>
          <p:nvPr/>
        </p:nvSpPr>
        <p:spPr bwMode="auto">
          <a:xfrm>
            <a:off x="5561013" y="4073525"/>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26" name="Oval 10"/>
          <p:cNvSpPr>
            <a:spLocks noChangeArrowheads="1"/>
          </p:cNvSpPr>
          <p:nvPr/>
        </p:nvSpPr>
        <p:spPr bwMode="auto">
          <a:xfrm>
            <a:off x="6011863" y="4073525"/>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27" name="Oval 11"/>
          <p:cNvSpPr>
            <a:spLocks noChangeArrowheads="1"/>
          </p:cNvSpPr>
          <p:nvPr/>
        </p:nvSpPr>
        <p:spPr bwMode="auto">
          <a:xfrm>
            <a:off x="6469063" y="4073525"/>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28" name="Oval 12"/>
          <p:cNvSpPr>
            <a:spLocks noChangeArrowheads="1"/>
          </p:cNvSpPr>
          <p:nvPr/>
        </p:nvSpPr>
        <p:spPr bwMode="auto">
          <a:xfrm>
            <a:off x="6932613" y="4073525"/>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29" name="Oval 13"/>
          <p:cNvSpPr>
            <a:spLocks noChangeArrowheads="1"/>
          </p:cNvSpPr>
          <p:nvPr/>
        </p:nvSpPr>
        <p:spPr bwMode="auto">
          <a:xfrm>
            <a:off x="7383463" y="4073525"/>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30" name="Oval 14"/>
          <p:cNvSpPr>
            <a:spLocks noChangeAspect="1" noChangeArrowheads="1"/>
          </p:cNvSpPr>
          <p:nvPr/>
        </p:nvSpPr>
        <p:spPr bwMode="auto">
          <a:xfrm>
            <a:off x="3495675" y="3386138"/>
            <a:ext cx="1462088" cy="1462087"/>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31" name="Oval 15"/>
          <p:cNvSpPr>
            <a:spLocks noChangeAspect="1" noChangeArrowheads="1"/>
          </p:cNvSpPr>
          <p:nvPr/>
        </p:nvSpPr>
        <p:spPr bwMode="auto">
          <a:xfrm>
            <a:off x="3449638" y="2882900"/>
            <a:ext cx="2468562" cy="2468563"/>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32" name="Oval 16"/>
          <p:cNvSpPr>
            <a:spLocks noChangeAspect="1" noChangeArrowheads="1"/>
          </p:cNvSpPr>
          <p:nvPr/>
        </p:nvSpPr>
        <p:spPr bwMode="auto">
          <a:xfrm>
            <a:off x="3405188" y="2381250"/>
            <a:ext cx="3473450" cy="3473450"/>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33" name="Oval 17"/>
          <p:cNvSpPr>
            <a:spLocks noChangeArrowheads="1"/>
          </p:cNvSpPr>
          <p:nvPr/>
        </p:nvSpPr>
        <p:spPr bwMode="auto">
          <a:xfrm>
            <a:off x="5103813" y="4073525"/>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34" name="Oval 18"/>
          <p:cNvSpPr>
            <a:spLocks noChangeAspect="1" noChangeArrowheads="1"/>
          </p:cNvSpPr>
          <p:nvPr/>
        </p:nvSpPr>
        <p:spPr bwMode="auto">
          <a:xfrm>
            <a:off x="3355975" y="1852613"/>
            <a:ext cx="4479925" cy="4479925"/>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35" name="Oval 19"/>
          <p:cNvSpPr>
            <a:spLocks noChangeAspect="1" noChangeArrowheads="1"/>
          </p:cNvSpPr>
          <p:nvPr/>
        </p:nvSpPr>
        <p:spPr bwMode="auto">
          <a:xfrm>
            <a:off x="3309938" y="1349375"/>
            <a:ext cx="5484812" cy="5484813"/>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36" name="Oval 20"/>
          <p:cNvSpPr>
            <a:spLocks noChangeAspect="1" noChangeArrowheads="1"/>
          </p:cNvSpPr>
          <p:nvPr/>
        </p:nvSpPr>
        <p:spPr bwMode="auto">
          <a:xfrm>
            <a:off x="3265488" y="847725"/>
            <a:ext cx="6489700" cy="6489700"/>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37" name="Oval 21"/>
          <p:cNvSpPr>
            <a:spLocks noChangeAspect="1" noChangeArrowheads="1"/>
          </p:cNvSpPr>
          <p:nvPr/>
        </p:nvSpPr>
        <p:spPr bwMode="auto">
          <a:xfrm>
            <a:off x="3225800" y="344488"/>
            <a:ext cx="7496175" cy="7496175"/>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38" name="Oval 22"/>
          <p:cNvSpPr>
            <a:spLocks noChangeAspect="1" noChangeArrowheads="1"/>
          </p:cNvSpPr>
          <p:nvPr/>
        </p:nvSpPr>
        <p:spPr bwMode="auto">
          <a:xfrm>
            <a:off x="3179763" y="-158750"/>
            <a:ext cx="8501062" cy="8501063"/>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86039" name="Rectangle 23"/>
          <p:cNvSpPr>
            <a:spLocks noChangeArrowheads="1"/>
          </p:cNvSpPr>
          <p:nvPr/>
        </p:nvSpPr>
        <p:spPr bwMode="auto">
          <a:xfrm>
            <a:off x="3314700" y="450850"/>
            <a:ext cx="2549525" cy="46355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86040" name="Rectangle 24"/>
          <p:cNvSpPr>
            <a:spLocks noGrp="1" noChangeArrowheads="1"/>
          </p:cNvSpPr>
          <p:nvPr>
            <p:ph type="title"/>
          </p:nvPr>
        </p:nvSpPr>
        <p:spPr>
          <a:xfrm>
            <a:off x="225425" y="263525"/>
            <a:ext cx="8686800" cy="762000"/>
          </a:xfrm>
          <a:noFill/>
        </p:spPr>
        <p:txBody>
          <a:bodyPr/>
          <a:lstStyle/>
          <a:p>
            <a:pPr eaLnBrk="1" hangingPunct="1"/>
            <a:r>
              <a:rPr lang="en-US">
                <a:ea typeface="ＭＳ Ｐゴシック" charset="-128"/>
                <a:cs typeface="ＭＳ Ｐゴシック" charset="-128"/>
              </a:rPr>
              <a:t>Doppler Effect</a:t>
            </a:r>
          </a:p>
        </p:txBody>
      </p:sp>
      <p:pic>
        <p:nvPicPr>
          <p:cNvPr id="86041" name="Picture 25" descr="BD06159_"/>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17513" y="4195763"/>
            <a:ext cx="935037" cy="971550"/>
          </a:xfrm>
          <a:prstGeom prst="rect">
            <a:avLst/>
          </a:prstGeom>
          <a:noFill/>
          <a:ln w="9525">
            <a:noFill/>
            <a:miter lim="800000"/>
            <a:headEnd/>
            <a:tailEnd/>
          </a:ln>
        </p:spPr>
      </p:pic>
      <p:sp>
        <p:nvSpPr>
          <p:cNvPr id="86042" name="Rectangle 26"/>
          <p:cNvSpPr>
            <a:spLocks noChangeArrowheads="1"/>
          </p:cNvSpPr>
          <p:nvPr/>
        </p:nvSpPr>
        <p:spPr bwMode="auto">
          <a:xfrm>
            <a:off x="3576638" y="4195763"/>
            <a:ext cx="5776912" cy="2662237"/>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86043" name="Oval 27"/>
          <p:cNvSpPr>
            <a:spLocks noChangeArrowheads="1"/>
          </p:cNvSpPr>
          <p:nvPr/>
        </p:nvSpPr>
        <p:spPr bwMode="auto">
          <a:xfrm>
            <a:off x="3725863" y="4073525"/>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44" name="Oval 28"/>
          <p:cNvSpPr>
            <a:spLocks noChangeArrowheads="1"/>
          </p:cNvSpPr>
          <p:nvPr/>
        </p:nvSpPr>
        <p:spPr bwMode="auto">
          <a:xfrm>
            <a:off x="7848600" y="4075113"/>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45" name="Oval 29"/>
          <p:cNvSpPr>
            <a:spLocks noChangeArrowheads="1"/>
          </p:cNvSpPr>
          <p:nvPr/>
        </p:nvSpPr>
        <p:spPr bwMode="auto">
          <a:xfrm>
            <a:off x="8305800" y="4075113"/>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46" name="Oval 30"/>
          <p:cNvSpPr>
            <a:spLocks noChangeArrowheads="1"/>
          </p:cNvSpPr>
          <p:nvPr/>
        </p:nvSpPr>
        <p:spPr bwMode="auto">
          <a:xfrm>
            <a:off x="8769350" y="4075113"/>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47" name="Oval 31"/>
          <p:cNvSpPr>
            <a:spLocks noChangeArrowheads="1"/>
          </p:cNvSpPr>
          <p:nvPr/>
        </p:nvSpPr>
        <p:spPr bwMode="auto">
          <a:xfrm>
            <a:off x="9220200" y="4075113"/>
            <a:ext cx="88900" cy="889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6048" name="Rectangle 32"/>
          <p:cNvSpPr>
            <a:spLocks noChangeArrowheads="1"/>
          </p:cNvSpPr>
          <p:nvPr/>
        </p:nvSpPr>
        <p:spPr bwMode="auto">
          <a:xfrm>
            <a:off x="3051175" y="4916488"/>
            <a:ext cx="828675" cy="194151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86049" name="Picture 33" descr="BD06287_"/>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014663" y="4195763"/>
            <a:ext cx="7542212" cy="981075"/>
          </a:xfrm>
          <a:prstGeom prst="rect">
            <a:avLst/>
          </a:prstGeom>
          <a:noFill/>
          <a:ln w="9525">
            <a:noFill/>
            <a:miter lim="800000"/>
            <a:headEnd/>
            <a:tailEnd/>
          </a:ln>
        </p:spPr>
      </p:pic>
      <p:sp>
        <p:nvSpPr>
          <p:cNvPr id="86050" name="Line 34"/>
          <p:cNvSpPr>
            <a:spLocks noChangeShapeType="1"/>
          </p:cNvSpPr>
          <p:nvPr/>
        </p:nvSpPr>
        <p:spPr bwMode="auto">
          <a:xfrm>
            <a:off x="227013" y="5138738"/>
            <a:ext cx="9363075" cy="1587"/>
          </a:xfrm>
          <a:prstGeom prst="line">
            <a:avLst/>
          </a:prstGeom>
          <a:noFill/>
          <a:ln w="38100">
            <a:solidFill>
              <a:schemeClr val="tx1"/>
            </a:solidFill>
            <a:round/>
            <a:headEnd/>
            <a:tailEnd/>
          </a:ln>
        </p:spPr>
        <p:txBody>
          <a:bodyPr>
            <a:prstTxWarp prst="textNoShape">
              <a:avLst/>
            </a:prstTxWarp>
          </a:bodyPr>
          <a:lstStyle/>
          <a:p>
            <a:endParaRPr lang="en-US"/>
          </a:p>
        </p:txBody>
      </p:sp>
      <p:pic>
        <p:nvPicPr>
          <p:cNvPr id="86051" name="Picture 35" descr="AN00572_"/>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8226425" y="5354638"/>
            <a:ext cx="1036638" cy="982662"/>
          </a:xfrm>
          <a:prstGeom prst="rect">
            <a:avLst/>
          </a:prstGeom>
          <a:noFill/>
          <a:ln w="9525">
            <a:noFill/>
            <a:miter lim="800000"/>
            <a:headEnd/>
            <a:tailEnd/>
          </a:ln>
        </p:spPr>
      </p:pic>
      <p:sp>
        <p:nvSpPr>
          <p:cNvPr id="86052" name="Text Box 36"/>
          <p:cNvSpPr txBox="1">
            <a:spLocks noChangeArrowheads="1"/>
          </p:cNvSpPr>
          <p:nvPr/>
        </p:nvSpPr>
        <p:spPr bwMode="auto">
          <a:xfrm>
            <a:off x="-31750" y="5173663"/>
            <a:ext cx="2476500" cy="830262"/>
          </a:xfrm>
          <a:prstGeom prst="rect">
            <a:avLst/>
          </a:prstGeom>
          <a:noFill/>
          <a:ln w="9525">
            <a:noFill/>
            <a:miter lim="800000"/>
            <a:headEnd/>
            <a:tailEnd/>
          </a:ln>
        </p:spPr>
        <p:txBody>
          <a:bodyPr wrap="none">
            <a:prstTxWarp prst="textNoShape">
              <a:avLst/>
            </a:prstTxWarp>
            <a:spAutoFit/>
          </a:bodyPr>
          <a:lstStyle/>
          <a:p>
            <a:pPr algn="ctr"/>
            <a:r>
              <a:rPr lang="en-US">
                <a:latin typeface="Arial" charset="0"/>
                <a:ea typeface="Arial" charset="0"/>
                <a:cs typeface="Arial" charset="0"/>
              </a:rPr>
              <a:t>hear higher pitch</a:t>
            </a:r>
          </a:p>
          <a:p>
            <a:pPr algn="ctr"/>
            <a:r>
              <a:rPr lang="en-US">
                <a:solidFill>
                  <a:schemeClr val="accent2"/>
                </a:solidFill>
                <a:latin typeface="Arial" charset="0"/>
                <a:ea typeface="Arial" charset="0"/>
                <a:cs typeface="Arial" charset="0"/>
              </a:rPr>
              <a:t>see blueshift</a:t>
            </a:r>
          </a:p>
        </p:txBody>
      </p:sp>
      <p:sp>
        <p:nvSpPr>
          <p:cNvPr id="86053" name="Text Box 37"/>
          <p:cNvSpPr txBox="1">
            <a:spLocks noChangeArrowheads="1"/>
          </p:cNvSpPr>
          <p:nvPr/>
        </p:nvSpPr>
        <p:spPr bwMode="auto">
          <a:xfrm>
            <a:off x="5907088" y="5500688"/>
            <a:ext cx="2357437" cy="830262"/>
          </a:xfrm>
          <a:prstGeom prst="rect">
            <a:avLst/>
          </a:prstGeom>
          <a:noFill/>
          <a:ln w="9525">
            <a:noFill/>
            <a:miter lim="800000"/>
            <a:headEnd/>
            <a:tailEnd/>
          </a:ln>
        </p:spPr>
        <p:txBody>
          <a:bodyPr wrap="none">
            <a:prstTxWarp prst="textNoShape">
              <a:avLst/>
            </a:prstTxWarp>
            <a:spAutoFit/>
          </a:bodyPr>
          <a:lstStyle/>
          <a:p>
            <a:pPr algn="ctr"/>
            <a:r>
              <a:rPr lang="en-US">
                <a:latin typeface="Arial" charset="0"/>
                <a:ea typeface="Arial" charset="0"/>
                <a:cs typeface="Arial" charset="0"/>
              </a:rPr>
              <a:t>hear lower pitch</a:t>
            </a:r>
          </a:p>
          <a:p>
            <a:pPr algn="ctr"/>
            <a:r>
              <a:rPr lang="en-US">
                <a:solidFill>
                  <a:srgbClr val="FF3300"/>
                </a:solidFill>
                <a:latin typeface="Arial" charset="0"/>
                <a:ea typeface="Arial" charset="0"/>
                <a:cs typeface="Arial" charset="0"/>
              </a:rPr>
              <a:t>see redshift</a:t>
            </a:r>
          </a:p>
        </p:txBody>
      </p:sp>
      <p:pic>
        <p:nvPicPr>
          <p:cNvPr id="86054" name="Picture 38"/>
          <p:cNvPicPr>
            <a:picLocks noChangeAspect="1" noChangeArrowheads="1"/>
          </p:cNvPicPr>
          <p:nvPr/>
        </p:nvPicPr>
        <p:blipFill>
          <a:blip r:embed="rId9"/>
          <a:srcRect/>
          <a:stretch>
            <a:fillRect/>
          </a:stretch>
        </p:blipFill>
        <p:spPr bwMode="auto">
          <a:xfrm>
            <a:off x="1201738" y="5972175"/>
            <a:ext cx="5054600" cy="885825"/>
          </a:xfrm>
          <a:prstGeom prst="rect">
            <a:avLst/>
          </a:prstGeom>
          <a:noFill/>
          <a:ln w="9525">
            <a:noFill/>
            <a:miter lim="800000"/>
            <a:headEnd/>
            <a:tailEnd/>
          </a:ln>
        </p:spPr>
      </p:pic>
      <p:sp>
        <p:nvSpPr>
          <p:cNvPr id="86055" name="Line 39"/>
          <p:cNvSpPr>
            <a:spLocks noChangeShapeType="1"/>
          </p:cNvSpPr>
          <p:nvPr/>
        </p:nvSpPr>
        <p:spPr bwMode="auto">
          <a:xfrm>
            <a:off x="600075" y="6027738"/>
            <a:ext cx="582613" cy="200025"/>
          </a:xfrm>
          <a:prstGeom prst="line">
            <a:avLst/>
          </a:prstGeom>
          <a:noFill/>
          <a:ln w="28575">
            <a:solidFill>
              <a:schemeClr val="accent2"/>
            </a:solidFill>
            <a:round/>
            <a:headEnd/>
            <a:tailEnd type="triangle" w="med" len="med"/>
          </a:ln>
        </p:spPr>
        <p:txBody>
          <a:bodyPr wrap="none" anchor="ctr">
            <a:prstTxWarp prst="textNoShape">
              <a:avLst/>
            </a:prstTxWarp>
          </a:bodyPr>
          <a:lstStyle/>
          <a:p>
            <a:endParaRPr lang="en-US"/>
          </a:p>
        </p:txBody>
      </p:sp>
      <p:sp>
        <p:nvSpPr>
          <p:cNvPr id="86056" name="Line 40"/>
          <p:cNvSpPr>
            <a:spLocks noChangeShapeType="1"/>
          </p:cNvSpPr>
          <p:nvPr/>
        </p:nvSpPr>
        <p:spPr bwMode="auto">
          <a:xfrm flipH="1">
            <a:off x="6297613" y="6254750"/>
            <a:ext cx="1035050" cy="330200"/>
          </a:xfrm>
          <a:prstGeom prst="line">
            <a:avLst/>
          </a:prstGeom>
          <a:noFill/>
          <a:ln w="28575">
            <a:solidFill>
              <a:srgbClr val="FF33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69850" y="1143000"/>
            <a:ext cx="9074150" cy="5486400"/>
          </a:xfrm>
        </p:spPr>
        <p:txBody>
          <a:bodyPr/>
          <a:lstStyle/>
          <a:p>
            <a:pPr marL="6350" indent="-6350" algn="ctr" eaLnBrk="1" hangingPunct="1">
              <a:buFontTx/>
              <a:buNone/>
              <a:tabLst>
                <a:tab pos="455613" algn="l"/>
                <a:tab pos="2058988" algn="dec"/>
                <a:tab pos="4116388" algn="l"/>
                <a:tab pos="5657850" algn="dec"/>
              </a:tabLst>
            </a:pPr>
            <a:endParaRPr lang="en-US" sz="2000">
              <a:ea typeface="ＭＳ Ｐゴシック" charset="-128"/>
              <a:cs typeface="ＭＳ Ｐゴシック" charset="-128"/>
            </a:endParaRPr>
          </a:p>
          <a:p>
            <a:pPr marL="6350" indent="-6350" algn="ctr" eaLnBrk="1" hangingPunct="1">
              <a:buFontTx/>
              <a:buNone/>
              <a:tabLst>
                <a:tab pos="455613" algn="l"/>
                <a:tab pos="2058988" algn="dec"/>
                <a:tab pos="4116388" algn="l"/>
                <a:tab pos="5657850" algn="dec"/>
              </a:tabLst>
            </a:pPr>
            <a:endParaRPr lang="en-US" sz="2000">
              <a:ea typeface="ＭＳ Ｐゴシック" charset="-128"/>
              <a:cs typeface="ＭＳ Ｐゴシック" charset="-128"/>
            </a:endParaRPr>
          </a:p>
          <a:p>
            <a:pPr marL="6350" indent="-6350" eaLnBrk="1" hangingPunct="1">
              <a:buFontTx/>
              <a:buNone/>
              <a:tabLst>
                <a:tab pos="455613" algn="l"/>
                <a:tab pos="2058988" algn="dec"/>
                <a:tab pos="4116388" algn="l"/>
                <a:tab pos="5657850" algn="dec"/>
              </a:tabLst>
            </a:pPr>
            <a:r>
              <a:rPr lang="en-US" sz="1800">
                <a:latin typeface="Arial" charset="0"/>
                <a:ea typeface="Arial" charset="0"/>
                <a:cs typeface="Arial" charset="0"/>
              </a:rPr>
              <a:t>                                            velocity               change in wavelength</a:t>
            </a:r>
          </a:p>
          <a:p>
            <a:pPr marL="6350" indent="-6350" eaLnBrk="1" hangingPunct="1">
              <a:buFontTx/>
              <a:buNone/>
              <a:tabLst>
                <a:tab pos="455613" algn="l"/>
                <a:tab pos="2058988" algn="dec"/>
                <a:tab pos="4116388" algn="l"/>
                <a:tab pos="5657850" algn="dec"/>
              </a:tabLst>
            </a:pPr>
            <a:r>
              <a:rPr lang="en-US" sz="1800">
                <a:latin typeface="Arial" charset="0"/>
                <a:ea typeface="Arial" charset="0"/>
                <a:cs typeface="Arial" charset="0"/>
              </a:rPr>
              <a:t>                                       ——————    =     ————————— </a:t>
            </a:r>
          </a:p>
          <a:p>
            <a:pPr marL="6350" indent="-6350" eaLnBrk="1" hangingPunct="1">
              <a:buFontTx/>
              <a:buNone/>
              <a:tabLst>
                <a:tab pos="455613" algn="l"/>
                <a:tab pos="2058988" algn="dec"/>
                <a:tab pos="4116388" algn="l"/>
                <a:tab pos="5657850" algn="dec"/>
              </a:tabLst>
            </a:pPr>
            <a:r>
              <a:rPr lang="en-US" sz="1800">
                <a:latin typeface="Arial" charset="0"/>
                <a:ea typeface="Arial" charset="0"/>
                <a:cs typeface="Arial" charset="0"/>
              </a:rPr>
              <a:t>                                        speed of light                  wavelength</a:t>
            </a:r>
          </a:p>
          <a:p>
            <a:pPr marL="6350" indent="-6350" eaLnBrk="1" hangingPunct="1">
              <a:buFontTx/>
              <a:buNone/>
              <a:tabLst>
                <a:tab pos="455613" algn="l"/>
                <a:tab pos="2058988" algn="dec"/>
                <a:tab pos="4116388" algn="l"/>
                <a:tab pos="5657850" algn="dec"/>
              </a:tabLst>
            </a:pPr>
            <a:endParaRPr lang="en-US" sz="1800">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endParaRPr lang="en-US" sz="1800">
              <a:latin typeface="Arial" charset="0"/>
              <a:ea typeface="Arial" charset="0"/>
              <a:cs typeface="Arial" charset="0"/>
            </a:endParaRPr>
          </a:p>
          <a:p>
            <a:pPr marL="6350" indent="-6350" eaLnBrk="1" hangingPunct="1">
              <a:buFontTx/>
              <a:buNone/>
              <a:tabLst>
                <a:tab pos="455613" algn="l"/>
                <a:tab pos="2058988" algn="dec"/>
                <a:tab pos="4116388" algn="l"/>
                <a:tab pos="5657850" algn="dec"/>
              </a:tabLst>
            </a:pPr>
            <a:r>
              <a:rPr lang="en-US" sz="1800">
                <a:latin typeface="Arial" charset="0"/>
                <a:ea typeface="Arial" charset="0"/>
                <a:cs typeface="Arial" charset="0"/>
              </a:rPr>
              <a:t>                   The speed of light is 300,000 km/s.</a:t>
            </a:r>
          </a:p>
          <a:p>
            <a:pPr marL="6350" indent="-6350" eaLnBrk="1" hangingPunct="1">
              <a:buFontTx/>
              <a:buNone/>
              <a:tabLst>
                <a:tab pos="455613" algn="l"/>
                <a:tab pos="2058988" algn="dec"/>
                <a:tab pos="4116388" algn="l"/>
                <a:tab pos="5657850" algn="dec"/>
              </a:tabLst>
            </a:pPr>
            <a:endParaRPr lang="en-US" sz="1800">
              <a:latin typeface="Arial" charset="0"/>
              <a:ea typeface="Arial" charset="0"/>
              <a:cs typeface="Arial" charset="0"/>
            </a:endParaRPr>
          </a:p>
          <a:p>
            <a:pPr marL="6350" indent="-6350" eaLnBrk="1" hangingPunct="1">
              <a:spcBef>
                <a:spcPct val="0"/>
              </a:spcBef>
              <a:buFontTx/>
              <a:buNone/>
              <a:tabLst>
                <a:tab pos="455613" algn="l"/>
                <a:tab pos="2058988" algn="dec"/>
                <a:tab pos="4116388" algn="l"/>
                <a:tab pos="5657850" algn="dec"/>
              </a:tabLst>
            </a:pPr>
            <a:r>
              <a:rPr lang="en-US" sz="1800">
                <a:latin typeface="Arial" charset="0"/>
                <a:ea typeface="Arial" charset="0"/>
                <a:cs typeface="Arial" charset="0"/>
              </a:rPr>
              <a:t>Example 1: Suppose that we observe a spectral line whose laboratory wavelength is</a:t>
            </a:r>
          </a:p>
          <a:p>
            <a:pPr marL="6350" indent="-6350" eaLnBrk="1" hangingPunct="1">
              <a:spcBef>
                <a:spcPct val="0"/>
              </a:spcBef>
              <a:buFontTx/>
              <a:buNone/>
              <a:tabLst>
                <a:tab pos="455613" algn="l"/>
                <a:tab pos="2058988" algn="dec"/>
                <a:tab pos="4116388" algn="l"/>
                <a:tab pos="5657850" algn="dec"/>
              </a:tabLst>
            </a:pPr>
            <a:r>
              <a:rPr lang="en-US" sz="1800">
                <a:latin typeface="Arial" charset="0"/>
                <a:ea typeface="Arial" charset="0"/>
                <a:cs typeface="Arial" charset="0"/>
              </a:rPr>
              <a:t>                   known to be 6000 Å, but we see it at 6001 Å.  Therefore the star is</a:t>
            </a:r>
          </a:p>
          <a:p>
            <a:pPr marL="6350" indent="-6350" eaLnBrk="1" hangingPunct="1">
              <a:spcBef>
                <a:spcPct val="0"/>
              </a:spcBef>
              <a:buFontTx/>
              <a:buNone/>
              <a:tabLst>
                <a:tab pos="455613" algn="l"/>
                <a:tab pos="2058988" algn="dec"/>
                <a:tab pos="4116388" algn="l"/>
                <a:tab pos="5657850" algn="dec"/>
              </a:tabLst>
            </a:pPr>
            <a:r>
              <a:rPr lang="en-US" sz="1800">
                <a:latin typeface="Arial" charset="0"/>
                <a:ea typeface="Arial" charset="0"/>
                <a:cs typeface="Arial" charset="0"/>
              </a:rPr>
              <a:t>                   moving away from us at (300,000) x (1/6000) = 50 km/s. </a:t>
            </a:r>
          </a:p>
          <a:p>
            <a:pPr marL="6350" indent="-6350" eaLnBrk="1" hangingPunct="1">
              <a:spcBef>
                <a:spcPct val="0"/>
              </a:spcBef>
              <a:buFontTx/>
              <a:buNone/>
              <a:tabLst>
                <a:tab pos="455613" algn="l"/>
                <a:tab pos="2058988" algn="dec"/>
                <a:tab pos="4116388" algn="l"/>
                <a:tab pos="5657850" algn="dec"/>
              </a:tabLst>
            </a:pPr>
            <a:endParaRPr lang="en-US" sz="1800">
              <a:latin typeface="Arial" charset="0"/>
              <a:ea typeface="Arial" charset="0"/>
              <a:cs typeface="Arial" charset="0"/>
            </a:endParaRPr>
          </a:p>
          <a:p>
            <a:pPr marL="6350" indent="-6350" eaLnBrk="1" hangingPunct="1">
              <a:spcBef>
                <a:spcPct val="0"/>
              </a:spcBef>
              <a:buFontTx/>
              <a:buNone/>
              <a:tabLst>
                <a:tab pos="455613" algn="l"/>
                <a:tab pos="2058988" algn="dec"/>
                <a:tab pos="4116388" algn="l"/>
                <a:tab pos="5657850" algn="dec"/>
              </a:tabLst>
            </a:pPr>
            <a:r>
              <a:rPr lang="en-US" sz="1800">
                <a:latin typeface="Arial" charset="0"/>
                <a:ea typeface="Arial" charset="0"/>
                <a:cs typeface="Arial" charset="0"/>
              </a:rPr>
              <a:t>Example 2: Suppose that the same line is observed in another star at 5990 Å.</a:t>
            </a:r>
          </a:p>
          <a:p>
            <a:pPr marL="6350" indent="-6350" eaLnBrk="1" hangingPunct="1">
              <a:spcBef>
                <a:spcPct val="0"/>
              </a:spcBef>
              <a:buFontTx/>
              <a:buNone/>
              <a:tabLst>
                <a:tab pos="455613" algn="l"/>
                <a:tab pos="2058988" algn="dec"/>
                <a:tab pos="4116388" algn="l"/>
                <a:tab pos="5657850" algn="dec"/>
              </a:tabLst>
            </a:pPr>
            <a:r>
              <a:rPr lang="en-US" sz="1800">
                <a:latin typeface="Arial" charset="0"/>
                <a:ea typeface="Arial" charset="0"/>
                <a:cs typeface="Arial" charset="0"/>
              </a:rPr>
              <a:t>                   This star is moving toward us at (300,000) x (10/6000) = 500 km/s.</a:t>
            </a:r>
          </a:p>
        </p:txBody>
      </p:sp>
      <p:sp>
        <p:nvSpPr>
          <p:cNvPr id="88067" name="Rectangle 3"/>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 Measuring Velocities Using The Doppler Effect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131763" y="2274888"/>
            <a:ext cx="6927850" cy="325437"/>
          </a:xfrm>
          <a:prstGeom prst="rect">
            <a:avLst/>
          </a:prstGeom>
          <a:solidFill>
            <a:srgbClr val="FFFF66"/>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30723" name="Rectangle 7"/>
          <p:cNvSpPr>
            <a:spLocks noChangeArrowheads="1"/>
          </p:cNvSpPr>
          <p:nvPr/>
        </p:nvSpPr>
        <p:spPr bwMode="auto">
          <a:xfrm>
            <a:off x="687388" y="4065588"/>
            <a:ext cx="8367712" cy="1695450"/>
          </a:xfrm>
          <a:prstGeom prst="rect">
            <a:avLst/>
          </a:prstGeom>
          <a:solidFill>
            <a:srgbClr val="FFFF66"/>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30724" name="Rectangle 6"/>
          <p:cNvSpPr>
            <a:spLocks noChangeArrowheads="1"/>
          </p:cNvSpPr>
          <p:nvPr/>
        </p:nvSpPr>
        <p:spPr bwMode="auto">
          <a:xfrm>
            <a:off x="711200" y="2706688"/>
            <a:ext cx="2257425" cy="325437"/>
          </a:xfrm>
          <a:prstGeom prst="rect">
            <a:avLst/>
          </a:prstGeom>
          <a:solidFill>
            <a:srgbClr val="FFFF66"/>
          </a:solidFill>
          <a:ln w="9525">
            <a:noFill/>
            <a:miter lim="800000"/>
            <a:headEnd/>
            <a:tailEnd/>
          </a:ln>
        </p:spPr>
        <p:txBody>
          <a:bodyPr wrap="none" anchor="ctr">
            <a:prstTxWarp prst="textNoShape">
              <a:avLst/>
            </a:prstTxWarp>
          </a:bodyPr>
          <a:lstStyle/>
          <a:p>
            <a:endParaRPr lang="en-US">
              <a:solidFill>
                <a:srgbClr val="000000"/>
              </a:solidFill>
            </a:endParaRPr>
          </a:p>
        </p:txBody>
      </p:sp>
      <p:sp>
        <p:nvSpPr>
          <p:cNvPr id="30725" name="Rectangle 2"/>
          <p:cNvSpPr>
            <a:spLocks noGrp="1" noChangeArrowheads="1"/>
          </p:cNvSpPr>
          <p:nvPr>
            <p:ph type="title"/>
          </p:nvPr>
        </p:nvSpPr>
        <p:spPr>
          <a:xfrm>
            <a:off x="228600" y="109538"/>
            <a:ext cx="8686800" cy="762000"/>
          </a:xfrm>
        </p:spPr>
        <p:txBody>
          <a:bodyPr/>
          <a:lstStyle/>
          <a:p>
            <a:r>
              <a:rPr lang="en-US" smtClean="0">
                <a:ea typeface="ＭＳ Ｐゴシック" charset="-128"/>
                <a:cs typeface="ＭＳ Ｐゴシック" charset="-128"/>
              </a:rPr>
              <a:t>Continuous Spectra</a:t>
            </a:r>
          </a:p>
        </p:txBody>
      </p:sp>
      <p:pic>
        <p:nvPicPr>
          <p:cNvPr id="30726" name="Picture 4"/>
          <p:cNvPicPr>
            <a:picLocks noChangeAspect="1" noChangeArrowheads="1"/>
          </p:cNvPicPr>
          <p:nvPr/>
        </p:nvPicPr>
        <p:blipFill>
          <a:blip r:embed="rId3"/>
          <a:srcRect/>
          <a:stretch>
            <a:fillRect/>
          </a:stretch>
        </p:blipFill>
        <p:spPr bwMode="auto">
          <a:xfrm>
            <a:off x="7008813" y="2695575"/>
            <a:ext cx="1905000" cy="381000"/>
          </a:xfrm>
          <a:prstGeom prst="rect">
            <a:avLst/>
          </a:prstGeom>
          <a:noFill/>
          <a:ln w="9525">
            <a:noFill/>
            <a:miter lim="800000"/>
            <a:headEnd/>
            <a:tailEnd/>
          </a:ln>
        </p:spPr>
      </p:pic>
      <p:sp>
        <p:nvSpPr>
          <p:cNvPr id="30727" name="Rectangle 3"/>
          <p:cNvSpPr>
            <a:spLocks noGrp="1" noChangeArrowheads="1"/>
          </p:cNvSpPr>
          <p:nvPr>
            <p:ph type="body" idx="1"/>
          </p:nvPr>
        </p:nvSpPr>
        <p:spPr>
          <a:xfrm>
            <a:off x="57150" y="1274763"/>
            <a:ext cx="9144000" cy="5486400"/>
          </a:xfrm>
        </p:spPr>
        <p:txBody>
          <a:bodyPr/>
          <a:lstStyle/>
          <a:p>
            <a:pPr marL="7938" indent="-6350">
              <a:buFontTx/>
              <a:buNone/>
            </a:pPr>
            <a:endParaRPr lang="en-US" sz="600">
              <a:ea typeface="ＭＳ Ｐゴシック" charset="-128"/>
              <a:cs typeface="ＭＳ Ｐゴシック" charset="-128"/>
            </a:endParaRPr>
          </a:p>
          <a:p>
            <a:pPr marL="7938" indent="-6350">
              <a:buFontTx/>
              <a:buNone/>
            </a:pPr>
            <a:r>
              <a:rPr lang="en-US" sz="1800">
                <a:solidFill>
                  <a:srgbClr val="CC0000"/>
                </a:solidFill>
                <a:latin typeface="Arial" charset="0"/>
                <a:ea typeface="Arial" charset="0"/>
                <a:cs typeface="Arial" charset="0"/>
              </a:rPr>
              <a:t>An idealized object that absorbs all radiation that hits it is called a </a:t>
            </a:r>
            <a:r>
              <a:rPr lang="en-US" sz="1800" b="1">
                <a:solidFill>
                  <a:srgbClr val="FF0000"/>
                </a:solidFill>
                <a:latin typeface="Arial" charset="0"/>
                <a:ea typeface="Arial" charset="0"/>
                <a:cs typeface="Arial" charset="0"/>
              </a:rPr>
              <a:t>black body</a:t>
            </a:r>
            <a:r>
              <a:rPr lang="en-US" sz="1800">
                <a:solidFill>
                  <a:srgbClr val="CC0000"/>
                </a:solidFill>
                <a:latin typeface="Arial" charset="0"/>
                <a:ea typeface="Arial" charset="0"/>
                <a:cs typeface="Arial" charset="0"/>
              </a:rPr>
              <a:t>.</a:t>
            </a:r>
            <a:r>
              <a:rPr lang="en-US" sz="1800">
                <a:latin typeface="Arial" charset="0"/>
                <a:ea typeface="Arial" charset="0"/>
                <a:cs typeface="Arial" charset="0"/>
              </a:rPr>
              <a:t>              In equilibrium with its surroundings, it emits exactly as much radiation as it absorbs.  Then it emits a spectrum as described in Figure 6-6 of (most editions of) the text.      This </a:t>
            </a:r>
            <a:r>
              <a:rPr lang="en-US" sz="1800" b="1">
                <a:solidFill>
                  <a:srgbClr val="FF0000"/>
                </a:solidFill>
                <a:latin typeface="Arial" charset="0"/>
                <a:ea typeface="Arial" charset="0"/>
                <a:cs typeface="Arial" charset="0"/>
              </a:rPr>
              <a:t>black body</a:t>
            </a:r>
            <a:r>
              <a:rPr lang="en-US" sz="1800">
                <a:latin typeface="Arial" charset="0"/>
                <a:ea typeface="Arial" charset="0"/>
                <a:cs typeface="Arial" charset="0"/>
              </a:rPr>
              <a:t> or </a:t>
            </a:r>
            <a:r>
              <a:rPr lang="en-US" sz="1800" b="1">
                <a:solidFill>
                  <a:srgbClr val="FF0000"/>
                </a:solidFill>
                <a:latin typeface="Arial" charset="0"/>
                <a:ea typeface="Arial" charset="0"/>
                <a:cs typeface="Arial" charset="0"/>
              </a:rPr>
              <a:t>thermal radiation</a:t>
            </a:r>
            <a:r>
              <a:rPr lang="en-US" sz="1800">
                <a:latin typeface="Arial" charset="0"/>
                <a:ea typeface="Arial" charset="0"/>
                <a:cs typeface="Arial" charset="0"/>
              </a:rPr>
              <a:t> has the following properties:</a:t>
            </a:r>
          </a:p>
          <a:p>
            <a:pPr marL="7938" indent="-6350">
              <a:buFontTx/>
              <a:buNone/>
            </a:pPr>
            <a:endParaRPr lang="en-US" sz="600">
              <a:ea typeface="ＭＳ Ｐゴシック" charset="-128"/>
              <a:cs typeface="ＭＳ Ｐゴシック" charset="-128"/>
            </a:endParaRPr>
          </a:p>
          <a:p>
            <a:pPr marL="617538" lvl="1"/>
            <a:r>
              <a:rPr lang="en-US" sz="1600">
                <a:latin typeface="Arial" charset="0"/>
                <a:ea typeface="Arial" charset="0"/>
                <a:cs typeface="Arial" charset="0"/>
              </a:rPr>
              <a:t>It is continuous radiation (there are no emission or absorption lines):</a:t>
            </a:r>
          </a:p>
          <a:p>
            <a:pPr marL="617538" lvl="1"/>
            <a:endParaRPr lang="en-US" sz="1600">
              <a:latin typeface="Arial" charset="0"/>
              <a:ea typeface="Arial" charset="0"/>
              <a:cs typeface="Arial" charset="0"/>
            </a:endParaRPr>
          </a:p>
          <a:p>
            <a:pPr marL="617538" lvl="1"/>
            <a:r>
              <a:rPr lang="en-US" sz="1600">
                <a:latin typeface="Arial" charset="0"/>
                <a:ea typeface="Arial" charset="0"/>
                <a:cs typeface="Arial" charset="0"/>
              </a:rPr>
              <a:t>Its spectrum is brightest at a wavelength that depends on temperature, and the brightness falls more quickly toward the blue than toward the red.  Specifically:</a:t>
            </a:r>
          </a:p>
          <a:p>
            <a:pPr marL="617538" lvl="1"/>
            <a:endParaRPr lang="en-US" sz="1600">
              <a:latin typeface="Arial" charset="0"/>
              <a:ea typeface="Arial" charset="0"/>
              <a:cs typeface="Arial" charset="0"/>
            </a:endParaRPr>
          </a:p>
          <a:p>
            <a:pPr marL="617538" lvl="1"/>
            <a:r>
              <a:rPr lang="en-US" sz="1600" b="1">
                <a:solidFill>
                  <a:srgbClr val="FF0000"/>
                </a:solidFill>
                <a:latin typeface="Arial" charset="0"/>
                <a:ea typeface="Arial" charset="0"/>
                <a:cs typeface="Arial" charset="0"/>
              </a:rPr>
              <a:t>Wien’s Law</a:t>
            </a:r>
            <a:r>
              <a:rPr lang="en-US" sz="1600">
                <a:latin typeface="Arial" charset="0"/>
                <a:ea typeface="Arial" charset="0"/>
                <a:cs typeface="Arial" charset="0"/>
              </a:rPr>
              <a:t>:  The wavelength of maximum brightness in </a:t>
            </a:r>
            <a:r>
              <a:rPr lang="en-US" sz="1600">
                <a:latin typeface="Arial" charset="0"/>
                <a:ea typeface="Times New Roman" charset="0"/>
                <a:cs typeface="Times New Roman" charset="0"/>
                <a:sym typeface="Symbol" charset="2"/>
              </a:rPr>
              <a:t>Å is 30,000,000 K divided by the temperature in K. That is,</a:t>
            </a:r>
            <a:r>
              <a:rPr lang="en-US" sz="1600">
                <a:latin typeface="Arial" charset="0"/>
                <a:ea typeface="Arial" charset="0"/>
                <a:cs typeface="Arial" charset="0"/>
              </a:rPr>
              <a:t>  </a:t>
            </a:r>
            <a:r>
              <a:rPr lang="en-US" sz="1600" i="1">
                <a:latin typeface="Arial" charset="0"/>
                <a:ea typeface="Arial" charset="0"/>
                <a:cs typeface="Arial" charset="0"/>
              </a:rPr>
              <a:t>l</a:t>
            </a:r>
            <a:r>
              <a:rPr lang="en-US" sz="1600" baseline="-25000">
                <a:latin typeface="Arial" charset="0"/>
                <a:ea typeface="Arial" charset="0"/>
                <a:cs typeface="Arial" charset="0"/>
              </a:rPr>
              <a:t>max</a:t>
            </a:r>
            <a:r>
              <a:rPr lang="en-US" sz="1600">
                <a:latin typeface="Arial" charset="0"/>
                <a:ea typeface="Arial" charset="0"/>
                <a:cs typeface="Arial" charset="0"/>
              </a:rPr>
              <a:t> = 3.0 </a:t>
            </a:r>
            <a:r>
              <a:rPr lang="en-US" sz="1600">
                <a:latin typeface="Arial" charset="0"/>
                <a:ea typeface="Arial" charset="0"/>
                <a:cs typeface="Arial" charset="0"/>
                <a:sym typeface="Symbol" charset="2"/>
              </a:rPr>
              <a:t> 10</a:t>
            </a:r>
            <a:r>
              <a:rPr lang="en-US" sz="1600" baseline="30000">
                <a:latin typeface="Arial" charset="0"/>
                <a:ea typeface="Arial" charset="0"/>
                <a:cs typeface="Arial" charset="0"/>
                <a:sym typeface="Symbol" charset="2"/>
              </a:rPr>
              <a:t>7</a:t>
            </a:r>
            <a:r>
              <a:rPr lang="en-US" sz="1600">
                <a:latin typeface="Arial" charset="0"/>
                <a:ea typeface="Arial" charset="0"/>
                <a:cs typeface="Arial" charset="0"/>
                <a:sym typeface="Symbol" charset="2"/>
              </a:rPr>
              <a:t> </a:t>
            </a:r>
            <a:r>
              <a:rPr lang="en-US" sz="1600">
                <a:latin typeface="Arial" charset="0"/>
                <a:ea typeface="Times New Roman" charset="0"/>
                <a:cs typeface="Times New Roman" charset="0"/>
                <a:sym typeface="Symbol" charset="2"/>
              </a:rPr>
              <a:t>Å / T(K).  Hotter things radiate bluer light.  If the temperature doubles, the wavelength of maximum brightness gets 2 times shorter.</a:t>
            </a:r>
          </a:p>
          <a:p>
            <a:pPr marL="617538" lvl="1"/>
            <a:endParaRPr lang="en-US" sz="1600">
              <a:latin typeface="Arial" charset="0"/>
              <a:ea typeface="Times New Roman" charset="0"/>
              <a:cs typeface="Times New Roman" charset="0"/>
              <a:sym typeface="Symbol" charset="2"/>
            </a:endParaRPr>
          </a:p>
          <a:p>
            <a:pPr marL="617538" lvl="1"/>
            <a:r>
              <a:rPr lang="en-US" sz="1600" b="1">
                <a:solidFill>
                  <a:srgbClr val="FF0000"/>
                </a:solidFill>
                <a:latin typeface="Arial" charset="0"/>
                <a:ea typeface="Times New Roman" charset="0"/>
                <a:cs typeface="Times New Roman" charset="0"/>
                <a:sym typeface="Symbol" charset="2"/>
              </a:rPr>
              <a:t>Stefan-Boltzmann Law</a:t>
            </a:r>
            <a:r>
              <a:rPr lang="en-US" sz="1600">
                <a:latin typeface="Arial" charset="0"/>
                <a:ea typeface="Times New Roman" charset="0"/>
                <a:cs typeface="Times New Roman" charset="0"/>
                <a:sym typeface="Symbol" charset="2"/>
              </a:rPr>
              <a:t>: The total energy emitted varies as the 4</a:t>
            </a:r>
            <a:r>
              <a:rPr lang="en-US" sz="1600" b="1" baseline="30000">
                <a:latin typeface="Arial" charset="0"/>
                <a:ea typeface="Times New Roman" charset="0"/>
                <a:cs typeface="Times New Roman" charset="0"/>
                <a:sym typeface="Symbol" charset="2"/>
              </a:rPr>
              <a:t>th</a:t>
            </a:r>
            <a:r>
              <a:rPr lang="en-US" sz="1600">
                <a:latin typeface="Arial" charset="0"/>
                <a:ea typeface="Times New Roman" charset="0"/>
                <a:cs typeface="Times New Roman" charset="0"/>
                <a:sym typeface="Symbol" charset="2"/>
              </a:rPr>
              <a:t> power of temperature:    </a:t>
            </a:r>
            <a:r>
              <a:rPr lang="en-US" sz="1600" i="1">
                <a:latin typeface="Arial" charset="0"/>
                <a:ea typeface="Times New Roman" charset="0"/>
                <a:cs typeface="Times New Roman" charset="0"/>
                <a:sym typeface="Symbol" charset="2"/>
              </a:rPr>
              <a:t>E = σT</a:t>
            </a:r>
            <a:r>
              <a:rPr lang="en-US" sz="1600" baseline="30000">
                <a:latin typeface="Arial" charset="0"/>
                <a:ea typeface="Times New Roman" charset="0"/>
                <a:cs typeface="Times New Roman" charset="0"/>
                <a:sym typeface="Symbol" charset="2"/>
              </a:rPr>
              <a:t>4</a:t>
            </a:r>
            <a:r>
              <a:rPr lang="en-US" sz="1600">
                <a:latin typeface="Arial" charset="0"/>
                <a:ea typeface="Times New Roman" charset="0"/>
                <a:cs typeface="Times New Roman" charset="0"/>
                <a:sym typeface="Symbol" charset="2"/>
              </a:rPr>
              <a:t> = </a:t>
            </a:r>
            <a:r>
              <a:rPr lang="en-US" sz="1600" i="1">
                <a:latin typeface="Arial" charset="0"/>
                <a:ea typeface="Times New Roman" charset="0"/>
                <a:cs typeface="Times New Roman" charset="0"/>
                <a:sym typeface="Symbol" charset="2"/>
              </a:rPr>
              <a:t>σ</a:t>
            </a:r>
            <a:r>
              <a:rPr lang="en-US" sz="1600">
                <a:latin typeface="Arial" charset="0"/>
                <a:ea typeface="Times New Roman" charset="0"/>
                <a:cs typeface="Times New Roman" charset="0"/>
                <a:sym typeface="Symbol" charset="2"/>
              </a:rPr>
              <a:t> </a:t>
            </a:r>
            <a:r>
              <a:rPr lang="en-US" sz="1600">
                <a:latin typeface="Arial" charset="0"/>
                <a:ea typeface="Arial" charset="0"/>
                <a:cs typeface="Arial" charset="0"/>
                <a:sym typeface="Symbol" charset="2"/>
              </a:rPr>
              <a:t> </a:t>
            </a:r>
            <a:r>
              <a:rPr lang="en-US" sz="1600" i="1">
                <a:latin typeface="Arial" charset="0"/>
                <a:ea typeface="Times New Roman" charset="0"/>
                <a:cs typeface="Times New Roman" charset="0"/>
                <a:sym typeface="Symbol" charset="2"/>
              </a:rPr>
              <a:t>T</a:t>
            </a:r>
            <a:r>
              <a:rPr lang="en-US" sz="1600">
                <a:latin typeface="Arial" charset="0"/>
                <a:ea typeface="Times New Roman" charset="0"/>
                <a:cs typeface="Times New Roman" charset="0"/>
                <a:sym typeface="Symbol" charset="2"/>
              </a:rPr>
              <a:t> </a:t>
            </a:r>
            <a:r>
              <a:rPr lang="en-US" sz="1600">
                <a:latin typeface="Arial" charset="0"/>
                <a:ea typeface="Arial" charset="0"/>
                <a:cs typeface="Arial" charset="0"/>
                <a:sym typeface="Symbol" charset="2"/>
              </a:rPr>
              <a:t> </a:t>
            </a:r>
            <a:r>
              <a:rPr lang="en-US" sz="1600" i="1">
                <a:latin typeface="Arial" charset="0"/>
                <a:ea typeface="Times New Roman" charset="0"/>
                <a:cs typeface="Times New Roman" charset="0"/>
                <a:sym typeface="Symbol" charset="2"/>
              </a:rPr>
              <a:t>T</a:t>
            </a:r>
            <a:r>
              <a:rPr lang="en-US" sz="1600">
                <a:latin typeface="Arial" charset="0"/>
                <a:ea typeface="Times New Roman" charset="0"/>
                <a:cs typeface="Times New Roman" charset="0"/>
                <a:sym typeface="Symbol" charset="2"/>
              </a:rPr>
              <a:t> </a:t>
            </a:r>
            <a:r>
              <a:rPr lang="en-US" sz="1600">
                <a:latin typeface="Arial" charset="0"/>
                <a:ea typeface="Arial" charset="0"/>
                <a:cs typeface="Arial" charset="0"/>
                <a:sym typeface="Symbol" charset="2"/>
              </a:rPr>
              <a:t> </a:t>
            </a:r>
            <a:r>
              <a:rPr lang="en-US" sz="1600" i="1">
                <a:latin typeface="Arial" charset="0"/>
                <a:ea typeface="Times New Roman" charset="0"/>
                <a:cs typeface="Times New Roman" charset="0"/>
                <a:sym typeface="Symbol" charset="2"/>
              </a:rPr>
              <a:t>T</a:t>
            </a:r>
            <a:r>
              <a:rPr lang="en-US" sz="1600">
                <a:latin typeface="Arial" charset="0"/>
                <a:ea typeface="Times New Roman" charset="0"/>
                <a:cs typeface="Times New Roman" charset="0"/>
                <a:sym typeface="Symbol" charset="2"/>
              </a:rPr>
              <a:t> </a:t>
            </a:r>
            <a:r>
              <a:rPr lang="en-US" sz="1600">
                <a:latin typeface="Arial" charset="0"/>
                <a:ea typeface="Arial" charset="0"/>
                <a:cs typeface="Arial" charset="0"/>
                <a:sym typeface="Symbol" charset="2"/>
              </a:rPr>
              <a:t> </a:t>
            </a:r>
            <a:r>
              <a:rPr lang="en-US" sz="1600" i="1">
                <a:latin typeface="Arial" charset="0"/>
                <a:ea typeface="Times New Roman" charset="0"/>
                <a:cs typeface="Times New Roman" charset="0"/>
                <a:sym typeface="Symbol" charset="2"/>
              </a:rPr>
              <a:t>T</a:t>
            </a:r>
            <a:r>
              <a:rPr lang="en-US" sz="1600">
                <a:latin typeface="Arial" charset="0"/>
                <a:ea typeface="Times New Roman" charset="0"/>
                <a:cs typeface="Times New Roman" charset="0"/>
                <a:sym typeface="Symbol" charset="2"/>
              </a:rPr>
              <a:t>.  The Stefan-Boltzmann constant </a:t>
            </a:r>
            <a:r>
              <a:rPr lang="en-US" sz="1600" i="1">
                <a:latin typeface="Arial" charset="0"/>
                <a:ea typeface="Times New Roman" charset="0"/>
                <a:cs typeface="Times New Roman" charset="0"/>
                <a:sym typeface="Symbol" charset="2"/>
              </a:rPr>
              <a:t>σ</a:t>
            </a:r>
            <a:r>
              <a:rPr lang="en-US" sz="1600">
                <a:latin typeface="Arial" charset="0"/>
                <a:ea typeface="Times New Roman" charset="0"/>
                <a:cs typeface="Times New Roman" charset="0"/>
                <a:sym typeface="Symbol" charset="2"/>
              </a:rPr>
              <a:t> is given in Box 6 — 1.</a:t>
            </a:r>
          </a:p>
          <a:p>
            <a:pPr marL="7938" indent="-6350"/>
            <a:endParaRPr lang="en-US" sz="600">
              <a:ea typeface="Times New Roman" charset="0"/>
              <a:cs typeface="Times New Roman" charset="0"/>
              <a:sym typeface="Symbol" charset="2"/>
            </a:endParaRPr>
          </a:p>
          <a:p>
            <a:pPr marL="7938" indent="-6350">
              <a:buFontTx/>
              <a:buNone/>
            </a:pPr>
            <a:r>
              <a:rPr lang="en-US" sz="1800">
                <a:latin typeface="Arial" charset="0"/>
                <a:ea typeface="Times New Roman" charset="0"/>
                <a:cs typeface="Times New Roman" charset="0"/>
                <a:sym typeface="Symbol" charset="2"/>
              </a:rPr>
              <a:t>A black body is an idealized concept, but for many objects (including stars), the above are useful approximations.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0663" y="74613"/>
            <a:ext cx="8686800" cy="762000"/>
          </a:xfrm>
        </p:spPr>
        <p:txBody>
          <a:bodyPr/>
          <a:lstStyle/>
          <a:p>
            <a:r>
              <a:rPr lang="en-US" smtClean="0">
                <a:ea typeface="ＭＳ Ｐゴシック" charset="-128"/>
                <a:cs typeface="ＭＳ Ｐゴシック" charset="-128"/>
              </a:rPr>
              <a:t>Review:  Black Body Spectra</a:t>
            </a:r>
          </a:p>
        </p:txBody>
      </p:sp>
      <p:pic>
        <p:nvPicPr>
          <p:cNvPr id="32771" name="Picture 3"/>
          <p:cNvPicPr>
            <a:picLocks noChangeAspect="1" noChangeArrowheads="1"/>
          </p:cNvPicPr>
          <p:nvPr/>
        </p:nvPicPr>
        <p:blipFill>
          <a:blip r:embed="rId3">
            <a:lum bright="18000" contrast="4000"/>
          </a:blip>
          <a:srcRect/>
          <a:stretch>
            <a:fillRect/>
          </a:stretch>
        </p:blipFill>
        <p:spPr bwMode="auto">
          <a:xfrm>
            <a:off x="635000" y="628650"/>
            <a:ext cx="7883525"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34818" name="Picture 1028"/>
          <p:cNvPicPr>
            <a:picLocks noChangeAspect="1" noChangeArrowheads="1"/>
          </p:cNvPicPr>
          <p:nvPr/>
        </p:nvPicPr>
        <p:blipFill>
          <a:blip r:embed="rId3">
            <a:lum bright="2000" contrast="10000"/>
          </a:blip>
          <a:srcRect/>
          <a:stretch>
            <a:fillRect/>
          </a:stretch>
        </p:blipFill>
        <p:spPr bwMode="auto">
          <a:xfrm>
            <a:off x="1903413" y="0"/>
            <a:ext cx="5311775" cy="6858000"/>
          </a:xfrm>
          <a:prstGeom prst="rect">
            <a:avLst/>
          </a:prstGeom>
          <a:noFill/>
          <a:ln w="9525">
            <a:noFill/>
            <a:miter lim="800000"/>
            <a:headEnd/>
            <a:tailEnd/>
          </a:ln>
        </p:spPr>
      </p:pic>
      <p:sp>
        <p:nvSpPr>
          <p:cNvPr id="34819" name="Rectangle 1026"/>
          <p:cNvSpPr>
            <a:spLocks noGrp="1" noChangeArrowheads="1"/>
          </p:cNvSpPr>
          <p:nvPr>
            <p:ph type="title"/>
          </p:nvPr>
        </p:nvSpPr>
        <p:spPr>
          <a:xfrm>
            <a:off x="234950" y="0"/>
            <a:ext cx="8686800" cy="628650"/>
          </a:xfrm>
          <a:noFill/>
        </p:spPr>
        <p:txBody>
          <a:bodyPr/>
          <a:lstStyle/>
          <a:p>
            <a:r>
              <a:rPr lang="en-US">
                <a:solidFill>
                  <a:srgbClr val="CDF4FF"/>
                </a:solidFill>
                <a:ea typeface="ＭＳ Ｐゴシック" charset="-128"/>
                <a:cs typeface="ＭＳ Ｐゴシック" charset="-128"/>
              </a:rPr>
              <a:t>Constellation of Orion</a:t>
            </a:r>
            <a:endParaRPr lang="en-US">
              <a:ea typeface="ＭＳ Ｐゴシック" charset="-128"/>
              <a:cs typeface="ＭＳ Ｐゴシック" charset="-128"/>
            </a:endParaRPr>
          </a:p>
        </p:txBody>
      </p:sp>
      <p:sp>
        <p:nvSpPr>
          <p:cNvPr id="34820" name="TextBox 3"/>
          <p:cNvSpPr txBox="1">
            <a:spLocks noChangeArrowheads="1"/>
          </p:cNvSpPr>
          <p:nvPr/>
        </p:nvSpPr>
        <p:spPr bwMode="auto">
          <a:xfrm>
            <a:off x="0" y="1117600"/>
            <a:ext cx="1895475" cy="831850"/>
          </a:xfrm>
          <a:prstGeom prst="rect">
            <a:avLst/>
          </a:prstGeom>
          <a:noFill/>
          <a:ln w="9525">
            <a:noFill/>
            <a:miter lim="800000"/>
            <a:headEnd/>
            <a:tailEnd/>
          </a:ln>
        </p:spPr>
        <p:txBody>
          <a:bodyPr wrap="none">
            <a:prstTxWarp prst="textNoShape">
              <a:avLst/>
            </a:prstTxWarp>
            <a:spAutoFit/>
          </a:bodyPr>
          <a:lstStyle/>
          <a:p>
            <a:r>
              <a:rPr lang="en-US" sz="1600">
                <a:solidFill>
                  <a:srgbClr val="FFB149"/>
                </a:solidFill>
                <a:latin typeface="Arial" charset="0"/>
              </a:rPr>
              <a:t>Betelgeuse is a </a:t>
            </a:r>
          </a:p>
          <a:p>
            <a:r>
              <a:rPr lang="en-US" sz="1600">
                <a:solidFill>
                  <a:srgbClr val="FFB149"/>
                </a:solidFill>
                <a:latin typeface="Arial" charset="0"/>
              </a:rPr>
              <a:t>red supergiant star</a:t>
            </a:r>
          </a:p>
          <a:p>
            <a:r>
              <a:rPr lang="en-US" sz="1600">
                <a:solidFill>
                  <a:srgbClr val="FFB149"/>
                </a:solidFill>
                <a:latin typeface="Arial" charset="0"/>
              </a:rPr>
              <a:t>(T = 3500 K).</a:t>
            </a:r>
          </a:p>
        </p:txBody>
      </p:sp>
      <p:cxnSp>
        <p:nvCxnSpPr>
          <p:cNvPr id="6" name="Straight Arrow Connector 5"/>
          <p:cNvCxnSpPr/>
          <p:nvPr/>
        </p:nvCxnSpPr>
        <p:spPr>
          <a:xfrm>
            <a:off x="1582738" y="1323975"/>
            <a:ext cx="1458912" cy="1588"/>
          </a:xfrm>
          <a:prstGeom prst="straightConnector1">
            <a:avLst/>
          </a:prstGeom>
          <a:ln>
            <a:solidFill>
              <a:srgbClr val="FFB149"/>
            </a:solidFill>
            <a:tailEnd type="arrow"/>
          </a:ln>
        </p:spPr>
        <p:style>
          <a:lnRef idx="2">
            <a:schemeClr val="accent1"/>
          </a:lnRef>
          <a:fillRef idx="0">
            <a:schemeClr val="accent1"/>
          </a:fillRef>
          <a:effectRef idx="1">
            <a:schemeClr val="accent1"/>
          </a:effectRef>
          <a:fontRef idx="minor">
            <a:schemeClr val="tx1"/>
          </a:fontRef>
        </p:style>
      </p:cxnSp>
      <p:sp>
        <p:nvSpPr>
          <p:cNvPr id="34822" name="TextBox 6"/>
          <p:cNvSpPr txBox="1">
            <a:spLocks noChangeArrowheads="1"/>
          </p:cNvSpPr>
          <p:nvPr/>
        </p:nvSpPr>
        <p:spPr bwMode="auto">
          <a:xfrm>
            <a:off x="7275513" y="5367338"/>
            <a:ext cx="1895475" cy="830262"/>
          </a:xfrm>
          <a:prstGeom prst="rect">
            <a:avLst/>
          </a:prstGeom>
          <a:noFill/>
          <a:ln w="9525">
            <a:noFill/>
            <a:miter lim="800000"/>
            <a:headEnd/>
            <a:tailEnd/>
          </a:ln>
        </p:spPr>
        <p:txBody>
          <a:bodyPr>
            <a:prstTxWarp prst="textNoShape">
              <a:avLst/>
            </a:prstTxWarp>
            <a:spAutoFit/>
          </a:bodyPr>
          <a:lstStyle/>
          <a:p>
            <a:r>
              <a:rPr lang="en-US" sz="1600">
                <a:solidFill>
                  <a:srgbClr val="A2B7C8"/>
                </a:solidFill>
                <a:latin typeface="Arial" charset="0"/>
              </a:rPr>
              <a:t>Rigel is a blue </a:t>
            </a:r>
          </a:p>
          <a:p>
            <a:r>
              <a:rPr lang="en-US" sz="1600">
                <a:solidFill>
                  <a:srgbClr val="A2B7C8"/>
                </a:solidFill>
                <a:latin typeface="Arial" charset="0"/>
              </a:rPr>
              <a:t>supergiant star</a:t>
            </a:r>
          </a:p>
          <a:p>
            <a:r>
              <a:rPr lang="en-US" sz="1600">
                <a:solidFill>
                  <a:srgbClr val="A2B7C8"/>
                </a:solidFill>
                <a:latin typeface="Arial" charset="0"/>
              </a:rPr>
              <a:t>(T = 12,130 K).</a:t>
            </a:r>
          </a:p>
        </p:txBody>
      </p:sp>
      <p:cxnSp>
        <p:nvCxnSpPr>
          <p:cNvPr id="9" name="Straight Arrow Connector 8"/>
          <p:cNvCxnSpPr/>
          <p:nvPr/>
        </p:nvCxnSpPr>
        <p:spPr>
          <a:xfrm rot="10800000">
            <a:off x="5992813" y="5518150"/>
            <a:ext cx="1260475" cy="19050"/>
          </a:xfrm>
          <a:prstGeom prst="straightConnector1">
            <a:avLst/>
          </a:prstGeom>
          <a:ln>
            <a:solidFill>
              <a:srgbClr val="A2B7C8"/>
            </a:solidFill>
            <a:tailEnd type="arrow"/>
          </a:ln>
        </p:spPr>
        <p:style>
          <a:lnRef idx="2">
            <a:schemeClr val="accent1"/>
          </a:lnRef>
          <a:fillRef idx="0">
            <a:schemeClr val="accent1"/>
          </a:fillRef>
          <a:effectRef idx="1">
            <a:schemeClr val="accent1"/>
          </a:effectRef>
          <a:fontRef idx="minor">
            <a:schemeClr val="tx1"/>
          </a:fontRef>
        </p:style>
      </p:cxnSp>
      <p:sp>
        <p:nvSpPr>
          <p:cNvPr id="34824" name="TextBox 9"/>
          <p:cNvSpPr txBox="1">
            <a:spLocks noChangeArrowheads="1"/>
          </p:cNvSpPr>
          <p:nvPr/>
        </p:nvSpPr>
        <p:spPr bwMode="auto">
          <a:xfrm>
            <a:off x="0" y="4525963"/>
            <a:ext cx="2727325" cy="1077912"/>
          </a:xfrm>
          <a:prstGeom prst="rect">
            <a:avLst/>
          </a:prstGeom>
          <a:noFill/>
          <a:ln w="9525">
            <a:noFill/>
            <a:miter lim="800000"/>
            <a:headEnd/>
            <a:tailEnd/>
          </a:ln>
        </p:spPr>
        <p:txBody>
          <a:bodyPr wrap="none">
            <a:prstTxWarp prst="textNoShape">
              <a:avLst/>
            </a:prstTxWarp>
            <a:spAutoFit/>
          </a:bodyPr>
          <a:lstStyle/>
          <a:p>
            <a:r>
              <a:rPr lang="en-US" sz="1600">
                <a:solidFill>
                  <a:srgbClr val="FF8BFC"/>
                </a:solidFill>
                <a:latin typeface="Arial" charset="0"/>
              </a:rPr>
              <a:t>Orion Nebula gas cloud</a:t>
            </a:r>
          </a:p>
          <a:p>
            <a:r>
              <a:rPr lang="en-US" sz="1600">
                <a:solidFill>
                  <a:srgbClr val="FF8BFC"/>
                </a:solidFill>
                <a:latin typeface="Arial" charset="0"/>
              </a:rPr>
              <a:t>and star-formation region.</a:t>
            </a:r>
          </a:p>
          <a:p>
            <a:r>
              <a:rPr lang="en-US" sz="1600">
                <a:solidFill>
                  <a:srgbClr val="FF8BFC"/>
                </a:solidFill>
                <a:latin typeface="Arial" charset="0"/>
              </a:rPr>
              <a:t>Why it looks pink will be</a:t>
            </a:r>
          </a:p>
          <a:p>
            <a:r>
              <a:rPr lang="en-US" sz="1600">
                <a:solidFill>
                  <a:srgbClr val="FF8BFC"/>
                </a:solidFill>
                <a:latin typeface="Arial" charset="0"/>
              </a:rPr>
              <a:t>discussed later in this class.</a:t>
            </a:r>
          </a:p>
        </p:txBody>
      </p:sp>
      <p:cxnSp>
        <p:nvCxnSpPr>
          <p:cNvPr id="12" name="Straight Arrow Connector 11"/>
          <p:cNvCxnSpPr/>
          <p:nvPr/>
        </p:nvCxnSpPr>
        <p:spPr>
          <a:xfrm>
            <a:off x="2316163" y="4713288"/>
            <a:ext cx="1976437" cy="17462"/>
          </a:xfrm>
          <a:prstGeom prst="straightConnector1">
            <a:avLst/>
          </a:prstGeom>
          <a:ln>
            <a:solidFill>
              <a:srgbClr val="FF8BFC"/>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Electromagnetic Radiation</a:t>
            </a:r>
          </a:p>
        </p:txBody>
      </p:sp>
      <p:sp>
        <p:nvSpPr>
          <p:cNvPr id="36867" name="Rectangle 3"/>
          <p:cNvSpPr>
            <a:spLocks noGrp="1" noChangeArrowheads="1"/>
          </p:cNvSpPr>
          <p:nvPr>
            <p:ph type="body" idx="1"/>
          </p:nvPr>
        </p:nvSpPr>
        <p:spPr>
          <a:xfrm>
            <a:off x="231775" y="1143000"/>
            <a:ext cx="8912225" cy="5715000"/>
          </a:xfrm>
        </p:spPr>
        <p:txBody>
          <a:bodyPr/>
          <a:lstStyle/>
          <a:p>
            <a:pPr marL="7938" indent="-6350" eaLnBrk="1" hangingPunct="1">
              <a:buFontTx/>
              <a:buNone/>
              <a:tabLst>
                <a:tab pos="2289175" algn="ctr"/>
                <a:tab pos="4114800" algn="ctr"/>
                <a:tab pos="5489575" algn="l"/>
              </a:tabLst>
            </a:pPr>
            <a:r>
              <a:rPr lang="en-US" sz="1800" b="1">
                <a:ea typeface="ＭＳ Ｐゴシック" charset="-128"/>
                <a:cs typeface="ＭＳ Ｐゴシック" charset="-128"/>
              </a:rPr>
              <a:t>Type of               Wavelength        Temperature of</a:t>
            </a:r>
          </a:p>
          <a:p>
            <a:pPr marL="7938" indent="-6350" eaLnBrk="1" hangingPunct="1">
              <a:spcBef>
                <a:spcPct val="0"/>
              </a:spcBef>
              <a:buFontTx/>
              <a:buNone/>
              <a:tabLst>
                <a:tab pos="2289175" algn="ctr"/>
                <a:tab pos="4114800" algn="ctr"/>
                <a:tab pos="5489575" algn="l"/>
              </a:tabLst>
            </a:pPr>
            <a:r>
              <a:rPr lang="en-US" sz="1800" b="1">
                <a:ea typeface="ＭＳ Ｐゴシック" charset="-128"/>
                <a:cs typeface="ＭＳ Ｐゴシック" charset="-128"/>
              </a:rPr>
              <a:t>Radiation             Range (</a:t>
            </a:r>
            <a:r>
              <a:rPr lang="en-US" sz="1800" b="1">
                <a:ea typeface="Times New Roman" charset="0"/>
                <a:cs typeface="Times New Roman" charset="0"/>
              </a:rPr>
              <a:t>Å</a:t>
            </a:r>
            <a:r>
              <a:rPr lang="en-US" sz="1800" b="1">
                <a:ea typeface="ＭＳ Ｐゴシック" charset="-128"/>
                <a:cs typeface="ＭＳ Ｐゴシック" charset="-128"/>
              </a:rPr>
              <a:t>)         Radiating Objects      Typical Sources</a:t>
            </a:r>
          </a:p>
          <a:p>
            <a:pPr marL="7938" indent="-6350" eaLnBrk="1" hangingPunct="1">
              <a:buFontTx/>
              <a:buNone/>
              <a:tabLst>
                <a:tab pos="2289175" algn="ctr"/>
                <a:tab pos="4114800" algn="ctr"/>
                <a:tab pos="5489575" algn="l"/>
              </a:tabLst>
            </a:pPr>
            <a:endParaRPr lang="en-US" sz="800" b="1">
              <a:ea typeface="ＭＳ Ｐゴシック" charset="-128"/>
              <a:cs typeface="ＭＳ Ｐゴシック" charset="-128"/>
            </a:endParaRPr>
          </a:p>
          <a:p>
            <a:pPr marL="7938" indent="-6350" eaLnBrk="1" hangingPunct="1">
              <a:spcBef>
                <a:spcPct val="0"/>
              </a:spcBef>
              <a:buFontTx/>
              <a:buNone/>
              <a:tabLst>
                <a:tab pos="2289175" algn="ctr"/>
                <a:tab pos="4114800" algn="ctr"/>
                <a:tab pos="5489575" algn="l"/>
              </a:tabLst>
            </a:pPr>
            <a:endParaRPr lang="en-US" sz="400">
              <a:ea typeface="ＭＳ Ｐゴシック" charset="-128"/>
              <a:cs typeface="ＭＳ Ｐゴシック" charset="-128"/>
            </a:endParaRP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Gamma rays         Less than 0.1        More than 10</a:t>
            </a:r>
            <a:r>
              <a:rPr lang="en-US" sz="1800" baseline="30000">
                <a:ea typeface="ＭＳ Ｐゴシック" charset="-128"/>
                <a:cs typeface="ＭＳ Ｐゴシック" charset="-128"/>
              </a:rPr>
              <a:t>8</a:t>
            </a:r>
            <a:r>
              <a:rPr lang="en-US" sz="1800">
                <a:ea typeface="ＭＳ Ｐゴシック" charset="-128"/>
                <a:cs typeface="ＭＳ Ｐゴシック" charset="-128"/>
              </a:rPr>
              <a:t> K         Neutron stars and </a:t>
            </a: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                                                                                               black hole accretion disks</a:t>
            </a:r>
          </a:p>
          <a:p>
            <a:pPr marL="7938" indent="-6350" eaLnBrk="1" hangingPunct="1">
              <a:lnSpc>
                <a:spcPct val="90000"/>
              </a:lnSpc>
              <a:spcBef>
                <a:spcPct val="0"/>
              </a:spcBef>
              <a:buFontTx/>
              <a:buNone/>
              <a:tabLst>
                <a:tab pos="2289175" algn="ctr"/>
                <a:tab pos="4114800" algn="ctr"/>
                <a:tab pos="5489575" algn="l"/>
              </a:tabLst>
            </a:pPr>
            <a:endParaRPr lang="en-US" sz="800">
              <a:ea typeface="ＭＳ Ｐゴシック" charset="-128"/>
              <a:cs typeface="ＭＳ Ｐゴシック" charset="-128"/>
            </a:endParaRP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X-rays                   0.1 — 200               10</a:t>
            </a:r>
            <a:r>
              <a:rPr lang="en-US" sz="1800" baseline="30000">
                <a:ea typeface="ＭＳ Ｐゴシック" charset="-128"/>
                <a:cs typeface="ＭＳ Ｐゴシック" charset="-128"/>
              </a:rPr>
              <a:t>6</a:t>
            </a:r>
            <a:r>
              <a:rPr lang="en-US" sz="1800">
                <a:ea typeface="ＭＳ Ｐゴシック" charset="-128"/>
                <a:cs typeface="ＭＳ Ｐゴシック" charset="-128"/>
              </a:rPr>
              <a:t> — 10</a:t>
            </a:r>
            <a:r>
              <a:rPr lang="en-US" sz="1800" baseline="30000">
                <a:ea typeface="ＭＳ Ｐゴシック" charset="-128"/>
                <a:cs typeface="ＭＳ Ｐゴシック" charset="-128"/>
              </a:rPr>
              <a:t>8</a:t>
            </a:r>
            <a:r>
              <a:rPr lang="en-US" sz="1800">
                <a:ea typeface="ＭＳ Ｐゴシック" charset="-128"/>
                <a:cs typeface="ＭＳ Ｐゴシック" charset="-128"/>
              </a:rPr>
              <a:t> K            Gas in clusters of galaxies; </a:t>
            </a: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                                                                                               solar corona; supernova remnants</a:t>
            </a:r>
          </a:p>
          <a:p>
            <a:pPr marL="7938" indent="-6350" eaLnBrk="1" hangingPunct="1">
              <a:lnSpc>
                <a:spcPct val="90000"/>
              </a:lnSpc>
              <a:spcBef>
                <a:spcPct val="0"/>
              </a:spcBef>
              <a:buFontTx/>
              <a:buNone/>
              <a:tabLst>
                <a:tab pos="2289175" algn="ctr"/>
                <a:tab pos="4114800" algn="ctr"/>
                <a:tab pos="5489575" algn="l"/>
              </a:tabLst>
            </a:pPr>
            <a:endParaRPr lang="en-US" sz="800">
              <a:ea typeface="ＭＳ Ｐゴシック" charset="-128"/>
              <a:cs typeface="ＭＳ Ｐゴシック" charset="-128"/>
            </a:endParaRP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Ultraviolet           200 — 4000             10</a:t>
            </a:r>
            <a:r>
              <a:rPr lang="en-US" sz="1800" baseline="30000">
                <a:ea typeface="ＭＳ Ｐゴシック" charset="-128"/>
                <a:cs typeface="ＭＳ Ｐゴシック" charset="-128"/>
              </a:rPr>
              <a:t>4</a:t>
            </a:r>
            <a:r>
              <a:rPr lang="en-US" sz="1800">
                <a:ea typeface="ＭＳ Ｐゴシック" charset="-128"/>
                <a:cs typeface="ＭＳ Ｐゴシック" charset="-128"/>
              </a:rPr>
              <a:t> — 10</a:t>
            </a:r>
            <a:r>
              <a:rPr lang="en-US" sz="1800" baseline="30000">
                <a:ea typeface="ＭＳ Ｐゴシック" charset="-128"/>
                <a:cs typeface="ＭＳ Ｐゴシック" charset="-128"/>
              </a:rPr>
              <a:t>6</a:t>
            </a:r>
            <a:r>
              <a:rPr lang="en-US" sz="1800">
                <a:ea typeface="ＭＳ Ｐゴシック" charset="-128"/>
                <a:cs typeface="ＭＳ Ｐゴシック" charset="-128"/>
              </a:rPr>
              <a:t> K             Supernova remnants;</a:t>
            </a: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                                                                                      hot young stars</a:t>
            </a:r>
            <a:endParaRPr lang="en-US" sz="800">
              <a:ea typeface="ＭＳ Ｐゴシック" charset="-128"/>
              <a:cs typeface="ＭＳ Ｐゴシック" charset="-128"/>
            </a:endParaRPr>
          </a:p>
          <a:p>
            <a:pPr marL="7938" indent="-6350" eaLnBrk="1" hangingPunct="1">
              <a:spcBef>
                <a:spcPct val="0"/>
              </a:spcBef>
              <a:buFontTx/>
              <a:buNone/>
              <a:tabLst>
                <a:tab pos="2289175" algn="ctr"/>
                <a:tab pos="4114800" algn="ctr"/>
                <a:tab pos="5489575" algn="l"/>
              </a:tabLst>
            </a:pPr>
            <a:endParaRPr lang="en-US" sz="800">
              <a:ea typeface="ＭＳ Ｐゴシック" charset="-128"/>
              <a:cs typeface="ＭＳ Ｐゴシック" charset="-128"/>
            </a:endParaRPr>
          </a:p>
          <a:p>
            <a:pPr marL="7938" indent="-6350" eaLnBrk="1" hangingPunct="1">
              <a:buFontTx/>
              <a:buNone/>
              <a:tabLst>
                <a:tab pos="2289175" algn="ctr"/>
                <a:tab pos="4114800" algn="ctr"/>
                <a:tab pos="5489575" algn="l"/>
              </a:tabLst>
            </a:pPr>
            <a:r>
              <a:rPr lang="en-US" sz="1800">
                <a:ea typeface="ＭＳ Ｐゴシック" charset="-128"/>
                <a:cs typeface="ＭＳ Ｐゴシック" charset="-128"/>
              </a:rPr>
              <a:t>Visible               4000 — 7000             10</a:t>
            </a:r>
            <a:r>
              <a:rPr lang="en-US" sz="1800" baseline="30000">
                <a:ea typeface="ＭＳ Ｐゴシック" charset="-128"/>
                <a:cs typeface="ＭＳ Ｐゴシック" charset="-128"/>
              </a:rPr>
              <a:t>3</a:t>
            </a:r>
            <a:r>
              <a:rPr lang="en-US" sz="1800">
                <a:ea typeface="ＭＳ Ｐゴシック" charset="-128"/>
                <a:cs typeface="ＭＳ Ｐゴシック" charset="-128"/>
              </a:rPr>
              <a:t> — 10</a:t>
            </a:r>
            <a:r>
              <a:rPr lang="en-US" sz="1800" baseline="30000">
                <a:ea typeface="ＭＳ Ｐゴシック" charset="-128"/>
                <a:cs typeface="ＭＳ Ｐゴシック" charset="-128"/>
              </a:rPr>
              <a:t>4</a:t>
            </a:r>
            <a:r>
              <a:rPr lang="en-US" sz="1800">
                <a:ea typeface="ＭＳ Ｐゴシック" charset="-128"/>
                <a:cs typeface="ＭＳ Ｐゴシック" charset="-128"/>
              </a:rPr>
              <a:t> K             Stars, warm gas clouds</a:t>
            </a:r>
          </a:p>
          <a:p>
            <a:pPr marL="7938" indent="-6350" eaLnBrk="1" hangingPunct="1">
              <a:buFontTx/>
              <a:buNone/>
              <a:tabLst>
                <a:tab pos="2289175" algn="ctr"/>
                <a:tab pos="4114800" algn="ctr"/>
                <a:tab pos="5489575" algn="l"/>
              </a:tabLst>
            </a:pPr>
            <a:endParaRPr lang="en-US" sz="800">
              <a:ea typeface="ＭＳ Ｐゴシック" charset="-128"/>
              <a:cs typeface="ＭＳ Ｐゴシック" charset="-128"/>
            </a:endParaRP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Infrared	          10</a:t>
            </a:r>
            <a:r>
              <a:rPr lang="en-US" sz="1800" baseline="30000">
                <a:ea typeface="ＭＳ Ｐゴシック" charset="-128"/>
                <a:cs typeface="ＭＳ Ｐゴシック" charset="-128"/>
              </a:rPr>
              <a:t>4</a:t>
            </a:r>
            <a:r>
              <a:rPr lang="en-US" sz="1800">
                <a:ea typeface="ＭＳ Ｐゴシック" charset="-128"/>
                <a:cs typeface="ＭＳ Ｐゴシック" charset="-128"/>
              </a:rPr>
              <a:t> — 10</a:t>
            </a:r>
            <a:r>
              <a:rPr lang="en-US" sz="1800" baseline="30000">
                <a:ea typeface="ＭＳ Ｐゴシック" charset="-128"/>
                <a:cs typeface="ＭＳ Ｐゴシック" charset="-128"/>
              </a:rPr>
              <a:t>7                       </a:t>
            </a:r>
            <a:r>
              <a:rPr lang="en-US" sz="1800">
                <a:ea typeface="ＭＳ Ｐゴシック" charset="-128"/>
                <a:cs typeface="ＭＳ Ｐゴシック" charset="-128"/>
              </a:rPr>
              <a:t>	10  — 10</a:t>
            </a:r>
            <a:r>
              <a:rPr lang="en-US" sz="1800" baseline="30000">
                <a:ea typeface="ＭＳ Ｐゴシック" charset="-128"/>
                <a:cs typeface="ＭＳ Ｐゴシック" charset="-128"/>
              </a:rPr>
              <a:t>3 </a:t>
            </a:r>
            <a:r>
              <a:rPr lang="en-US" sz="1800">
                <a:ea typeface="ＭＳ Ｐゴシック" charset="-128"/>
                <a:cs typeface="ＭＳ Ｐゴシック" charset="-128"/>
              </a:rPr>
              <a:t>K              Cool clouds of gas and dust;</a:t>
            </a: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                                                                                                planets, satellites, asteroids;</a:t>
            </a: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                                                                                      your body</a:t>
            </a:r>
            <a:endParaRPr lang="en-US" sz="800">
              <a:ea typeface="ＭＳ Ｐゴシック" charset="-128"/>
              <a:cs typeface="ＭＳ Ｐゴシック" charset="-128"/>
            </a:endParaRPr>
          </a:p>
          <a:p>
            <a:pPr marL="7938" indent="-6350" eaLnBrk="1" hangingPunct="1">
              <a:buFontTx/>
              <a:buNone/>
              <a:tabLst>
                <a:tab pos="2289175" algn="ctr"/>
                <a:tab pos="4114800" algn="ctr"/>
                <a:tab pos="5489575" algn="l"/>
              </a:tabLst>
            </a:pPr>
            <a:endParaRPr lang="en-US" sz="800">
              <a:ea typeface="ＭＳ Ｐゴシック" charset="-128"/>
              <a:cs typeface="ＭＳ Ｐゴシック" charset="-128"/>
            </a:endParaRP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Radio               More than 10</a:t>
            </a:r>
            <a:r>
              <a:rPr lang="en-US" sz="1800" baseline="30000">
                <a:ea typeface="ＭＳ Ｐゴシック" charset="-128"/>
                <a:cs typeface="ＭＳ Ｐゴシック" charset="-128"/>
              </a:rPr>
              <a:t>7</a:t>
            </a:r>
            <a:r>
              <a:rPr lang="en-US" sz="1800">
                <a:ea typeface="ＭＳ Ｐゴシック" charset="-128"/>
                <a:cs typeface="ＭＳ Ｐゴシック" charset="-128"/>
              </a:rPr>
              <a:t>	          Less than 10 K              Relic radiation from the Big Bang;</a:t>
            </a: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                                                                                                cold gas; star forming regions;</a:t>
            </a: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                                                                                                electrons moving in magnetic</a:t>
            </a:r>
          </a:p>
          <a:p>
            <a:pPr marL="7938" indent="-6350" eaLnBrk="1" hangingPunct="1">
              <a:spcBef>
                <a:spcPct val="0"/>
              </a:spcBef>
              <a:buFontTx/>
              <a:buNone/>
              <a:tabLst>
                <a:tab pos="2289175" algn="ctr"/>
                <a:tab pos="4114800" algn="ctr"/>
                <a:tab pos="5489575" algn="l"/>
              </a:tabLst>
            </a:pPr>
            <a:r>
              <a:rPr lang="en-US" sz="1800">
                <a:ea typeface="ＭＳ Ｐゴシック" charset="-128"/>
                <a:cs typeface="ＭＳ Ｐゴシック" charset="-128"/>
              </a:rPr>
              <a:t>                                                                                                fields (synchrotron radiation)</a:t>
            </a:r>
          </a:p>
          <a:p>
            <a:pPr marL="7938" indent="-6350" eaLnBrk="1" hangingPunct="1">
              <a:spcBef>
                <a:spcPct val="0"/>
              </a:spcBef>
              <a:buFontTx/>
              <a:buNone/>
              <a:tabLst>
                <a:tab pos="2289175" algn="ctr"/>
                <a:tab pos="4114800" algn="ctr"/>
                <a:tab pos="5489575" algn="l"/>
              </a:tabLst>
            </a:pPr>
            <a:r>
              <a:rPr lang="en-US" sz="1800" b="1">
                <a:solidFill>
                  <a:srgbClr val="CC0000"/>
                </a:solidFill>
                <a:ea typeface="ＭＳ Ｐゴシック" charset="-128"/>
                <a:cs typeface="ＭＳ Ｐゴシック" charset="-128"/>
              </a:rPr>
              <a:t>                         1 </a:t>
            </a:r>
            <a:r>
              <a:rPr lang="en-US" sz="1800" b="1">
                <a:solidFill>
                  <a:srgbClr val="CC0000"/>
                </a:solidFill>
                <a:ea typeface="Times New Roman" charset="0"/>
                <a:cs typeface="Times New Roman" charset="0"/>
              </a:rPr>
              <a:t>Å</a:t>
            </a:r>
            <a:r>
              <a:rPr lang="en-US" sz="1800" b="1">
                <a:solidFill>
                  <a:srgbClr val="CC0000"/>
                </a:solidFill>
                <a:ea typeface="ＭＳ Ｐゴシック" charset="-128"/>
                <a:cs typeface="ＭＳ Ｐゴシック" charset="-128"/>
              </a:rPr>
              <a:t> = 10</a:t>
            </a:r>
            <a:r>
              <a:rPr lang="en-US" sz="1800" b="1" baseline="30000">
                <a:solidFill>
                  <a:srgbClr val="CC0000"/>
                </a:solidFill>
                <a:ea typeface="ＭＳ Ｐゴシック" charset="-128"/>
                <a:cs typeface="ＭＳ Ｐゴシック" charset="-128"/>
              </a:rPr>
              <a:t>-10</a:t>
            </a:r>
            <a:r>
              <a:rPr lang="en-US" sz="1800" b="1">
                <a:solidFill>
                  <a:srgbClr val="CC0000"/>
                </a:solidFill>
                <a:ea typeface="ＭＳ Ｐゴシック" charset="-128"/>
                <a:cs typeface="ＭＳ Ｐゴシック" charset="-128"/>
              </a:rPr>
              <a:t> m</a:t>
            </a:r>
            <a:r>
              <a:rPr lang="en-US" sz="1800">
                <a:ea typeface="ＭＳ Ｐゴシック" charset="-128"/>
                <a:cs typeface="ＭＳ Ｐゴシック" charset="-128"/>
              </a:rPr>
              <a:t>		</a:t>
            </a:r>
          </a:p>
        </p:txBody>
      </p:sp>
      <p:sp>
        <p:nvSpPr>
          <p:cNvPr id="36868" name="Line 4"/>
          <p:cNvSpPr>
            <a:spLocks noChangeShapeType="1"/>
          </p:cNvSpPr>
          <p:nvPr/>
        </p:nvSpPr>
        <p:spPr bwMode="auto">
          <a:xfrm>
            <a:off x="265113" y="1868488"/>
            <a:ext cx="8683625" cy="0"/>
          </a:xfrm>
          <a:prstGeom prst="line">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765300" y="5597525"/>
            <a:ext cx="1489075" cy="276225"/>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38915" name="Rectangle 3"/>
          <p:cNvSpPr>
            <a:spLocks noChangeArrowheads="1"/>
          </p:cNvSpPr>
          <p:nvPr/>
        </p:nvSpPr>
        <p:spPr bwMode="auto">
          <a:xfrm>
            <a:off x="209550" y="5600700"/>
            <a:ext cx="1554163" cy="542925"/>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38916" name="Rectangle 4"/>
          <p:cNvSpPr>
            <a:spLocks noChangeArrowheads="1"/>
          </p:cNvSpPr>
          <p:nvPr/>
        </p:nvSpPr>
        <p:spPr bwMode="auto">
          <a:xfrm>
            <a:off x="3241675" y="5330825"/>
            <a:ext cx="1554163" cy="542925"/>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38917" name="Rectangle 5"/>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Everything Is Made Of Atoms</a:t>
            </a:r>
          </a:p>
        </p:txBody>
      </p:sp>
      <p:sp>
        <p:nvSpPr>
          <p:cNvPr id="38918" name="Oval 6"/>
          <p:cNvSpPr>
            <a:spLocks noChangeArrowheads="1"/>
          </p:cNvSpPr>
          <p:nvPr/>
        </p:nvSpPr>
        <p:spPr bwMode="auto">
          <a:xfrm>
            <a:off x="2193925" y="1965325"/>
            <a:ext cx="182563" cy="182563"/>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19" name="Oval 7"/>
          <p:cNvSpPr>
            <a:spLocks noChangeArrowheads="1"/>
          </p:cNvSpPr>
          <p:nvPr/>
        </p:nvSpPr>
        <p:spPr bwMode="auto">
          <a:xfrm>
            <a:off x="1600200" y="1371600"/>
            <a:ext cx="1371600" cy="13716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920" name="Oval 8"/>
          <p:cNvSpPr>
            <a:spLocks noChangeArrowheads="1"/>
          </p:cNvSpPr>
          <p:nvPr/>
        </p:nvSpPr>
        <p:spPr bwMode="auto">
          <a:xfrm>
            <a:off x="2776538" y="1584325"/>
            <a:ext cx="92075" cy="92075"/>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grpSp>
        <p:nvGrpSpPr>
          <p:cNvPr id="38921" name="Group 9"/>
          <p:cNvGrpSpPr>
            <a:grpSpLocks/>
          </p:cNvGrpSpPr>
          <p:nvPr/>
        </p:nvGrpSpPr>
        <p:grpSpPr bwMode="auto">
          <a:xfrm>
            <a:off x="6284913" y="1371600"/>
            <a:ext cx="1143000" cy="1371600"/>
            <a:chOff x="3959" y="864"/>
            <a:chExt cx="720" cy="864"/>
          </a:xfrm>
        </p:grpSpPr>
        <p:sp>
          <p:nvSpPr>
            <p:cNvPr id="38965" name="Oval 10"/>
            <p:cNvSpPr>
              <a:spLocks noChangeArrowheads="1"/>
            </p:cNvSpPr>
            <p:nvPr/>
          </p:nvSpPr>
          <p:spPr bwMode="auto">
            <a:xfrm>
              <a:off x="4204" y="1181"/>
              <a:ext cx="115" cy="115"/>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66" name="Oval 11"/>
            <p:cNvSpPr>
              <a:spLocks noChangeArrowheads="1"/>
            </p:cNvSpPr>
            <p:nvPr/>
          </p:nvSpPr>
          <p:spPr bwMode="auto">
            <a:xfrm>
              <a:off x="4319" y="1296"/>
              <a:ext cx="115" cy="115"/>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75788" name="Oval 12"/>
            <p:cNvSpPr>
              <a:spLocks noChangeArrowheads="1"/>
            </p:cNvSpPr>
            <p:nvPr/>
          </p:nvSpPr>
          <p:spPr bwMode="auto">
            <a:xfrm>
              <a:off x="4204" y="1296"/>
              <a:ext cx="115" cy="115"/>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pPr>
                <a:defRPr/>
              </a:pPr>
              <a:endParaRPr lang="en-US"/>
            </a:p>
          </p:txBody>
        </p:sp>
        <p:sp>
          <p:nvSpPr>
            <p:cNvPr id="75789" name="Oval 13"/>
            <p:cNvSpPr>
              <a:spLocks noChangeArrowheads="1"/>
            </p:cNvSpPr>
            <p:nvPr/>
          </p:nvSpPr>
          <p:spPr bwMode="auto">
            <a:xfrm>
              <a:off x="4319" y="1181"/>
              <a:ext cx="115" cy="115"/>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pPr>
                <a:defRPr/>
              </a:pPr>
              <a:endParaRPr lang="en-US"/>
            </a:p>
          </p:txBody>
        </p:sp>
        <p:sp>
          <p:nvSpPr>
            <p:cNvPr id="38969" name="Oval 14"/>
            <p:cNvSpPr>
              <a:spLocks noChangeArrowheads="1"/>
            </p:cNvSpPr>
            <p:nvPr/>
          </p:nvSpPr>
          <p:spPr bwMode="auto">
            <a:xfrm rot="2700000">
              <a:off x="3887" y="936"/>
              <a:ext cx="864" cy="72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970" name="Oval 15"/>
            <p:cNvSpPr>
              <a:spLocks noChangeArrowheads="1"/>
            </p:cNvSpPr>
            <p:nvPr/>
          </p:nvSpPr>
          <p:spPr bwMode="auto">
            <a:xfrm rot="18900000" flipH="1">
              <a:off x="3887" y="936"/>
              <a:ext cx="864" cy="72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971" name="Oval 16"/>
            <p:cNvSpPr>
              <a:spLocks noChangeArrowheads="1"/>
            </p:cNvSpPr>
            <p:nvPr/>
          </p:nvSpPr>
          <p:spPr bwMode="auto">
            <a:xfrm>
              <a:off x="4003" y="942"/>
              <a:ext cx="58" cy="58"/>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72" name="Oval 17"/>
            <p:cNvSpPr>
              <a:spLocks noChangeArrowheads="1"/>
            </p:cNvSpPr>
            <p:nvPr/>
          </p:nvSpPr>
          <p:spPr bwMode="auto">
            <a:xfrm>
              <a:off x="4587" y="952"/>
              <a:ext cx="58" cy="58"/>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grpSp>
      <p:grpSp>
        <p:nvGrpSpPr>
          <p:cNvPr id="38922" name="Group 18"/>
          <p:cNvGrpSpPr>
            <a:grpSpLocks/>
          </p:cNvGrpSpPr>
          <p:nvPr/>
        </p:nvGrpSpPr>
        <p:grpSpPr bwMode="auto">
          <a:xfrm>
            <a:off x="4113213" y="1371600"/>
            <a:ext cx="927100" cy="1371600"/>
            <a:chOff x="1831" y="2022"/>
            <a:chExt cx="584" cy="864"/>
          </a:xfrm>
        </p:grpSpPr>
        <p:sp>
          <p:nvSpPr>
            <p:cNvPr id="38957" name="Oval 19"/>
            <p:cNvSpPr>
              <a:spLocks noChangeArrowheads="1"/>
            </p:cNvSpPr>
            <p:nvPr/>
          </p:nvSpPr>
          <p:spPr bwMode="auto">
            <a:xfrm rot="7200000">
              <a:off x="1687" y="2166"/>
              <a:ext cx="864" cy="57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958" name="Oval 20"/>
            <p:cNvSpPr>
              <a:spLocks noChangeArrowheads="1"/>
            </p:cNvSpPr>
            <p:nvPr/>
          </p:nvSpPr>
          <p:spPr bwMode="auto">
            <a:xfrm rot="14400000" flipH="1">
              <a:off x="1687" y="2166"/>
              <a:ext cx="864" cy="576"/>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959" name="Oval 21"/>
            <p:cNvSpPr>
              <a:spLocks noChangeArrowheads="1"/>
            </p:cNvSpPr>
            <p:nvPr/>
          </p:nvSpPr>
          <p:spPr bwMode="auto">
            <a:xfrm>
              <a:off x="2357" y="2096"/>
              <a:ext cx="58" cy="58"/>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60" name="Oval 22"/>
            <p:cNvSpPr>
              <a:spLocks noChangeArrowheads="1"/>
            </p:cNvSpPr>
            <p:nvPr/>
          </p:nvSpPr>
          <p:spPr bwMode="auto">
            <a:xfrm>
              <a:off x="1836" y="2074"/>
              <a:ext cx="58" cy="58"/>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grpSp>
          <p:nvGrpSpPr>
            <p:cNvPr id="38961" name="Group 23"/>
            <p:cNvGrpSpPr>
              <a:grpSpLocks/>
            </p:cNvGrpSpPr>
            <p:nvPr/>
          </p:nvGrpSpPr>
          <p:grpSpPr bwMode="auto">
            <a:xfrm>
              <a:off x="2029" y="2339"/>
              <a:ext cx="220" cy="230"/>
              <a:chOff x="2004" y="2339"/>
              <a:chExt cx="220" cy="230"/>
            </a:xfrm>
          </p:grpSpPr>
          <p:sp>
            <p:nvSpPr>
              <p:cNvPr id="75800" name="Oval 24"/>
              <p:cNvSpPr>
                <a:spLocks noChangeArrowheads="1"/>
              </p:cNvSpPr>
              <p:nvPr/>
            </p:nvSpPr>
            <p:spPr bwMode="auto">
              <a:xfrm>
                <a:off x="2004" y="2339"/>
                <a:ext cx="115" cy="115"/>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pPr>
                  <a:defRPr/>
                </a:pPr>
                <a:endParaRPr lang="en-US"/>
              </a:p>
            </p:txBody>
          </p:sp>
          <p:sp>
            <p:nvSpPr>
              <p:cNvPr id="38963" name="Oval 25"/>
              <p:cNvSpPr>
                <a:spLocks noChangeArrowheads="1"/>
              </p:cNvSpPr>
              <p:nvPr/>
            </p:nvSpPr>
            <p:spPr bwMode="auto">
              <a:xfrm>
                <a:off x="2109" y="2396"/>
                <a:ext cx="115" cy="115"/>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64" name="Oval 26"/>
              <p:cNvSpPr>
                <a:spLocks noChangeArrowheads="1"/>
              </p:cNvSpPr>
              <p:nvPr/>
            </p:nvSpPr>
            <p:spPr bwMode="auto">
              <a:xfrm>
                <a:off x="2004" y="2454"/>
                <a:ext cx="115" cy="115"/>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grpSp>
      </p:grpSp>
      <p:grpSp>
        <p:nvGrpSpPr>
          <p:cNvPr id="38923" name="Group 27"/>
          <p:cNvGrpSpPr>
            <a:grpSpLocks/>
          </p:cNvGrpSpPr>
          <p:nvPr/>
        </p:nvGrpSpPr>
        <p:grpSpPr bwMode="auto">
          <a:xfrm>
            <a:off x="6605588" y="4902200"/>
            <a:ext cx="500062" cy="444500"/>
            <a:chOff x="1920" y="2314"/>
            <a:chExt cx="315" cy="280"/>
          </a:xfrm>
        </p:grpSpPr>
        <p:grpSp>
          <p:nvGrpSpPr>
            <p:cNvPr id="38945" name="Group 28"/>
            <p:cNvGrpSpPr>
              <a:grpSpLocks/>
            </p:cNvGrpSpPr>
            <p:nvPr/>
          </p:nvGrpSpPr>
          <p:grpSpPr bwMode="auto">
            <a:xfrm>
              <a:off x="1968" y="2314"/>
              <a:ext cx="230" cy="230"/>
              <a:chOff x="2137" y="1914"/>
              <a:chExt cx="230" cy="230"/>
            </a:xfrm>
          </p:grpSpPr>
          <p:sp>
            <p:nvSpPr>
              <p:cNvPr id="38953" name="Oval 29"/>
              <p:cNvSpPr>
                <a:spLocks noChangeArrowheads="1"/>
              </p:cNvSpPr>
              <p:nvPr/>
            </p:nvSpPr>
            <p:spPr bwMode="auto">
              <a:xfrm>
                <a:off x="2137" y="1914"/>
                <a:ext cx="115" cy="115"/>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54" name="Oval 30"/>
              <p:cNvSpPr>
                <a:spLocks noChangeArrowheads="1"/>
              </p:cNvSpPr>
              <p:nvPr/>
            </p:nvSpPr>
            <p:spPr bwMode="auto">
              <a:xfrm>
                <a:off x="2252" y="2029"/>
                <a:ext cx="115" cy="115"/>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75807" name="Oval 31"/>
              <p:cNvSpPr>
                <a:spLocks noChangeArrowheads="1"/>
              </p:cNvSpPr>
              <p:nvPr/>
            </p:nvSpPr>
            <p:spPr bwMode="auto">
              <a:xfrm>
                <a:off x="2137" y="2029"/>
                <a:ext cx="115" cy="115"/>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pPr>
                  <a:defRPr/>
                </a:pPr>
                <a:endParaRPr lang="en-US"/>
              </a:p>
            </p:txBody>
          </p:sp>
          <p:sp>
            <p:nvSpPr>
              <p:cNvPr id="75808" name="Oval 32"/>
              <p:cNvSpPr>
                <a:spLocks noChangeArrowheads="1"/>
              </p:cNvSpPr>
              <p:nvPr/>
            </p:nvSpPr>
            <p:spPr bwMode="auto">
              <a:xfrm>
                <a:off x="2252" y="1914"/>
                <a:ext cx="115" cy="115"/>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pPr>
                  <a:defRPr/>
                </a:pPr>
                <a:endParaRPr lang="en-US"/>
              </a:p>
            </p:txBody>
          </p:sp>
        </p:grpSp>
        <p:sp>
          <p:nvSpPr>
            <p:cNvPr id="38946" name="Oval 33"/>
            <p:cNvSpPr>
              <a:spLocks noChangeArrowheads="1"/>
            </p:cNvSpPr>
            <p:nvPr/>
          </p:nvSpPr>
          <p:spPr bwMode="auto">
            <a:xfrm>
              <a:off x="1920" y="2396"/>
              <a:ext cx="115" cy="115"/>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75810" name="Oval 34"/>
            <p:cNvSpPr>
              <a:spLocks noChangeArrowheads="1"/>
            </p:cNvSpPr>
            <p:nvPr/>
          </p:nvSpPr>
          <p:spPr bwMode="auto">
            <a:xfrm>
              <a:off x="2120" y="2396"/>
              <a:ext cx="115" cy="115"/>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pPr>
                <a:defRPr/>
              </a:pPr>
              <a:endParaRPr lang="en-US"/>
            </a:p>
          </p:txBody>
        </p:sp>
        <p:grpSp>
          <p:nvGrpSpPr>
            <p:cNvPr id="38948" name="Group 35"/>
            <p:cNvGrpSpPr>
              <a:grpSpLocks/>
            </p:cNvGrpSpPr>
            <p:nvPr/>
          </p:nvGrpSpPr>
          <p:grpSpPr bwMode="auto">
            <a:xfrm rot="-5400000">
              <a:off x="1939" y="2364"/>
              <a:ext cx="230" cy="230"/>
              <a:chOff x="2432" y="2124"/>
              <a:chExt cx="230" cy="230"/>
            </a:xfrm>
          </p:grpSpPr>
          <p:sp>
            <p:nvSpPr>
              <p:cNvPr id="38949" name="Oval 36"/>
              <p:cNvSpPr>
                <a:spLocks noChangeArrowheads="1"/>
              </p:cNvSpPr>
              <p:nvPr/>
            </p:nvSpPr>
            <p:spPr bwMode="auto">
              <a:xfrm rot="-5400000">
                <a:off x="2432" y="2124"/>
                <a:ext cx="115" cy="115"/>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50" name="Oval 37"/>
              <p:cNvSpPr>
                <a:spLocks noChangeArrowheads="1"/>
              </p:cNvSpPr>
              <p:nvPr/>
            </p:nvSpPr>
            <p:spPr bwMode="auto">
              <a:xfrm rot="-5400000">
                <a:off x="2547" y="2239"/>
                <a:ext cx="115" cy="115"/>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75814" name="Oval 38"/>
              <p:cNvSpPr>
                <a:spLocks noChangeArrowheads="1"/>
              </p:cNvSpPr>
              <p:nvPr/>
            </p:nvSpPr>
            <p:spPr bwMode="auto">
              <a:xfrm rot="-5400000">
                <a:off x="2472" y="2219"/>
                <a:ext cx="115" cy="115"/>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pPr>
                  <a:defRPr/>
                </a:pPr>
                <a:endParaRPr lang="en-US"/>
              </a:p>
            </p:txBody>
          </p:sp>
          <p:sp>
            <p:nvSpPr>
              <p:cNvPr id="75815" name="Oval 39"/>
              <p:cNvSpPr>
                <a:spLocks noChangeArrowheads="1"/>
              </p:cNvSpPr>
              <p:nvPr/>
            </p:nvSpPr>
            <p:spPr bwMode="auto">
              <a:xfrm rot="-5400000">
                <a:off x="2587" y="2104"/>
                <a:ext cx="115" cy="115"/>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pPr>
                  <a:defRPr/>
                </a:pPr>
                <a:endParaRPr lang="en-US"/>
              </a:p>
            </p:txBody>
          </p:sp>
        </p:grpSp>
      </p:grpSp>
      <p:sp>
        <p:nvSpPr>
          <p:cNvPr id="38924" name="Oval 40"/>
          <p:cNvSpPr>
            <a:spLocks noChangeArrowheads="1"/>
          </p:cNvSpPr>
          <p:nvPr/>
        </p:nvSpPr>
        <p:spPr bwMode="auto">
          <a:xfrm rot="2700000">
            <a:off x="6170613" y="4667250"/>
            <a:ext cx="1371600" cy="914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925" name="Oval 41"/>
          <p:cNvSpPr>
            <a:spLocks noChangeArrowheads="1"/>
          </p:cNvSpPr>
          <p:nvPr/>
        </p:nvSpPr>
        <p:spPr bwMode="auto">
          <a:xfrm rot="18900000" flipH="1">
            <a:off x="6170613" y="4667250"/>
            <a:ext cx="1371600" cy="9144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926" name="Oval 42"/>
          <p:cNvSpPr>
            <a:spLocks noChangeAspect="1" noChangeArrowheads="1"/>
          </p:cNvSpPr>
          <p:nvPr/>
        </p:nvSpPr>
        <p:spPr bwMode="auto">
          <a:xfrm rot="2700000">
            <a:off x="5621337" y="4300538"/>
            <a:ext cx="2468563" cy="1646238"/>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927" name="Oval 43"/>
          <p:cNvSpPr>
            <a:spLocks noChangeAspect="1" noChangeArrowheads="1"/>
          </p:cNvSpPr>
          <p:nvPr/>
        </p:nvSpPr>
        <p:spPr bwMode="auto">
          <a:xfrm rot="18900000" flipH="1">
            <a:off x="5621337" y="4300538"/>
            <a:ext cx="2468563" cy="1646238"/>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nvGrpSpPr>
          <p:cNvPr id="38928" name="Group 44"/>
          <p:cNvGrpSpPr>
            <a:grpSpLocks/>
          </p:cNvGrpSpPr>
          <p:nvPr/>
        </p:nvGrpSpPr>
        <p:grpSpPr bwMode="auto">
          <a:xfrm rot="2700000">
            <a:off x="6032500" y="3889376"/>
            <a:ext cx="1646237" cy="2468562"/>
            <a:chOff x="3896" y="2546"/>
            <a:chExt cx="1037" cy="1555"/>
          </a:xfrm>
        </p:grpSpPr>
        <p:sp>
          <p:nvSpPr>
            <p:cNvPr id="38943" name="Oval 45"/>
            <p:cNvSpPr>
              <a:spLocks noChangeAspect="1" noChangeArrowheads="1"/>
            </p:cNvSpPr>
            <p:nvPr/>
          </p:nvSpPr>
          <p:spPr bwMode="auto">
            <a:xfrm rot="2700000">
              <a:off x="3637" y="2805"/>
              <a:ext cx="1555" cy="1037"/>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38944" name="Oval 46"/>
            <p:cNvSpPr>
              <a:spLocks noChangeAspect="1" noChangeArrowheads="1"/>
            </p:cNvSpPr>
            <p:nvPr/>
          </p:nvSpPr>
          <p:spPr bwMode="auto">
            <a:xfrm rot="18900000" flipH="1">
              <a:off x="3637" y="2805"/>
              <a:ext cx="1555" cy="1037"/>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8929" name="Oval 47"/>
          <p:cNvSpPr>
            <a:spLocks noChangeArrowheads="1"/>
          </p:cNvSpPr>
          <p:nvPr/>
        </p:nvSpPr>
        <p:spPr bwMode="auto">
          <a:xfrm>
            <a:off x="5929313" y="4202113"/>
            <a:ext cx="92075" cy="92075"/>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30" name="Oval 48"/>
          <p:cNvSpPr>
            <a:spLocks noChangeArrowheads="1"/>
          </p:cNvSpPr>
          <p:nvPr/>
        </p:nvSpPr>
        <p:spPr bwMode="auto">
          <a:xfrm>
            <a:off x="7675563" y="4210050"/>
            <a:ext cx="92075" cy="92075"/>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31" name="Oval 49"/>
          <p:cNvSpPr>
            <a:spLocks noChangeArrowheads="1"/>
          </p:cNvSpPr>
          <p:nvPr/>
        </p:nvSpPr>
        <p:spPr bwMode="auto">
          <a:xfrm>
            <a:off x="6818313" y="6315075"/>
            <a:ext cx="92075" cy="92075"/>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32" name="Oval 50"/>
          <p:cNvSpPr>
            <a:spLocks noChangeArrowheads="1"/>
          </p:cNvSpPr>
          <p:nvPr/>
        </p:nvSpPr>
        <p:spPr bwMode="auto">
          <a:xfrm>
            <a:off x="6807200" y="5907088"/>
            <a:ext cx="92075" cy="92075"/>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33" name="Text Box 51"/>
          <p:cNvSpPr txBox="1">
            <a:spLocks noChangeArrowheads="1"/>
          </p:cNvSpPr>
          <p:nvPr/>
        </p:nvSpPr>
        <p:spPr bwMode="auto">
          <a:xfrm>
            <a:off x="2062163" y="2735263"/>
            <a:ext cx="450850" cy="396875"/>
          </a:xfrm>
          <a:prstGeom prst="rect">
            <a:avLst/>
          </a:prstGeom>
          <a:noFill/>
          <a:ln w="9525">
            <a:noFill/>
            <a:miter lim="800000"/>
            <a:headEnd/>
            <a:tailEnd/>
          </a:ln>
        </p:spPr>
        <p:txBody>
          <a:bodyPr wrap="none">
            <a:prstTxWarp prst="textNoShape">
              <a:avLst/>
            </a:prstTxWarp>
            <a:spAutoFit/>
          </a:bodyPr>
          <a:lstStyle/>
          <a:p>
            <a:pPr algn="ctr"/>
            <a:r>
              <a:rPr lang="en-US" sz="2000" baseline="30000">
                <a:latin typeface="Times" charset="0"/>
              </a:rPr>
              <a:t>1</a:t>
            </a:r>
            <a:r>
              <a:rPr lang="en-US" sz="2000">
                <a:latin typeface="Times" charset="0"/>
              </a:rPr>
              <a:t>H</a:t>
            </a:r>
            <a:endParaRPr lang="en-US">
              <a:latin typeface="Times" charset="0"/>
            </a:endParaRPr>
          </a:p>
        </p:txBody>
      </p:sp>
      <p:sp>
        <p:nvSpPr>
          <p:cNvPr id="38934" name="Text Box 52"/>
          <p:cNvSpPr txBox="1">
            <a:spLocks noChangeArrowheads="1"/>
          </p:cNvSpPr>
          <p:nvPr/>
        </p:nvSpPr>
        <p:spPr bwMode="auto">
          <a:xfrm>
            <a:off x="4295775" y="2735263"/>
            <a:ext cx="563563" cy="396875"/>
          </a:xfrm>
          <a:prstGeom prst="rect">
            <a:avLst/>
          </a:prstGeom>
          <a:noFill/>
          <a:ln w="9525">
            <a:noFill/>
            <a:miter lim="800000"/>
            <a:headEnd/>
            <a:tailEnd/>
          </a:ln>
        </p:spPr>
        <p:txBody>
          <a:bodyPr wrap="none">
            <a:prstTxWarp prst="textNoShape">
              <a:avLst/>
            </a:prstTxWarp>
            <a:spAutoFit/>
          </a:bodyPr>
          <a:lstStyle/>
          <a:p>
            <a:pPr algn="ctr"/>
            <a:r>
              <a:rPr lang="en-US" sz="2000" baseline="30000">
                <a:latin typeface="Times" charset="0"/>
              </a:rPr>
              <a:t>3</a:t>
            </a:r>
            <a:r>
              <a:rPr lang="en-US" sz="2000">
                <a:latin typeface="Times" charset="0"/>
              </a:rPr>
              <a:t>He</a:t>
            </a:r>
            <a:endParaRPr lang="en-US">
              <a:latin typeface="Times" charset="0"/>
            </a:endParaRPr>
          </a:p>
        </p:txBody>
      </p:sp>
      <p:sp>
        <p:nvSpPr>
          <p:cNvPr id="38935" name="Text Box 53"/>
          <p:cNvSpPr txBox="1">
            <a:spLocks noChangeArrowheads="1"/>
          </p:cNvSpPr>
          <p:nvPr/>
        </p:nvSpPr>
        <p:spPr bwMode="auto">
          <a:xfrm>
            <a:off x="6575425" y="2735263"/>
            <a:ext cx="563563" cy="396875"/>
          </a:xfrm>
          <a:prstGeom prst="rect">
            <a:avLst/>
          </a:prstGeom>
          <a:noFill/>
          <a:ln w="9525">
            <a:noFill/>
            <a:miter lim="800000"/>
            <a:headEnd/>
            <a:tailEnd/>
          </a:ln>
        </p:spPr>
        <p:txBody>
          <a:bodyPr wrap="none">
            <a:prstTxWarp prst="textNoShape">
              <a:avLst/>
            </a:prstTxWarp>
            <a:spAutoFit/>
          </a:bodyPr>
          <a:lstStyle/>
          <a:p>
            <a:pPr algn="ctr"/>
            <a:r>
              <a:rPr lang="en-US" sz="2000" baseline="30000">
                <a:latin typeface="Times" charset="0"/>
              </a:rPr>
              <a:t>4</a:t>
            </a:r>
            <a:r>
              <a:rPr lang="en-US" sz="2000">
                <a:latin typeface="Times" charset="0"/>
              </a:rPr>
              <a:t>He</a:t>
            </a:r>
            <a:endParaRPr lang="en-US">
              <a:latin typeface="Times" charset="0"/>
            </a:endParaRPr>
          </a:p>
        </p:txBody>
      </p:sp>
      <p:sp>
        <p:nvSpPr>
          <p:cNvPr id="38936" name="Text Box 54"/>
          <p:cNvSpPr txBox="1">
            <a:spLocks noChangeArrowheads="1"/>
          </p:cNvSpPr>
          <p:nvPr/>
        </p:nvSpPr>
        <p:spPr bwMode="auto">
          <a:xfrm>
            <a:off x="4929188" y="4933950"/>
            <a:ext cx="519112" cy="396875"/>
          </a:xfrm>
          <a:prstGeom prst="rect">
            <a:avLst/>
          </a:prstGeom>
          <a:noFill/>
          <a:ln w="9525">
            <a:noFill/>
            <a:miter lim="800000"/>
            <a:headEnd/>
            <a:tailEnd/>
          </a:ln>
        </p:spPr>
        <p:txBody>
          <a:bodyPr wrap="none">
            <a:prstTxWarp prst="textNoShape">
              <a:avLst/>
            </a:prstTxWarp>
            <a:spAutoFit/>
          </a:bodyPr>
          <a:lstStyle/>
          <a:p>
            <a:pPr algn="ctr"/>
            <a:r>
              <a:rPr lang="en-US" sz="2000" baseline="30000">
                <a:latin typeface="Times" charset="0"/>
              </a:rPr>
              <a:t>12</a:t>
            </a:r>
            <a:r>
              <a:rPr lang="en-US" sz="2000">
                <a:latin typeface="Times" charset="0"/>
              </a:rPr>
              <a:t>C</a:t>
            </a:r>
            <a:endParaRPr lang="en-US">
              <a:latin typeface="Times" charset="0"/>
            </a:endParaRPr>
          </a:p>
        </p:txBody>
      </p:sp>
      <p:sp>
        <p:nvSpPr>
          <p:cNvPr id="38937" name="Text Box 55"/>
          <p:cNvSpPr txBox="1">
            <a:spLocks noChangeArrowheads="1"/>
          </p:cNvSpPr>
          <p:nvPr/>
        </p:nvSpPr>
        <p:spPr bwMode="auto">
          <a:xfrm>
            <a:off x="138113" y="3427413"/>
            <a:ext cx="4740275" cy="3051175"/>
          </a:xfrm>
          <a:prstGeom prst="rect">
            <a:avLst/>
          </a:prstGeom>
          <a:noFill/>
          <a:ln w="9525">
            <a:noFill/>
            <a:miter lim="800000"/>
            <a:headEnd/>
            <a:tailEnd/>
          </a:ln>
        </p:spPr>
        <p:txBody>
          <a:bodyPr>
            <a:prstTxWarp prst="textNoShape">
              <a:avLst/>
            </a:prstTxWarp>
            <a:spAutoFit/>
          </a:bodyPr>
          <a:lstStyle/>
          <a:p>
            <a:r>
              <a:rPr lang="en-US" sz="2000">
                <a:latin typeface="Times" charset="0"/>
              </a:rPr>
              <a:t>Proton		Positive</a:t>
            </a:r>
          </a:p>
          <a:p>
            <a:r>
              <a:rPr lang="en-US" sz="2000">
                <a:latin typeface="Times" charset="0"/>
              </a:rPr>
              <a:t>Neutron		Neutral</a:t>
            </a:r>
          </a:p>
          <a:p>
            <a:r>
              <a:rPr lang="en-US" sz="2000">
                <a:latin typeface="Times" charset="0"/>
              </a:rPr>
              <a:t>Electron	              Negative</a:t>
            </a:r>
            <a:endParaRPr lang="en-US" sz="800">
              <a:latin typeface="Times" charset="0"/>
            </a:endParaRPr>
          </a:p>
          <a:p>
            <a:endParaRPr lang="en-US" sz="800">
              <a:latin typeface="Times" charset="0"/>
            </a:endParaRPr>
          </a:p>
          <a:p>
            <a:pPr algn="just"/>
            <a:r>
              <a:rPr lang="en-US" sz="1800">
                <a:latin typeface="Times" charset="0"/>
              </a:rPr>
              <a:t>Protons, neutrons and electrons are the building blocks of atoms.  The proton and electron have opposite electric charges of the same strength, whereas the neutron is neutral.  The proton and neutron are about 10</a:t>
            </a:r>
            <a:r>
              <a:rPr lang="en-US" sz="1800" b="1" baseline="30000">
                <a:latin typeface="Times" charset="0"/>
              </a:rPr>
              <a:t>-13</a:t>
            </a:r>
            <a:r>
              <a:rPr lang="en-US" sz="1800">
                <a:latin typeface="Times" charset="0"/>
              </a:rPr>
              <a:t> cm across and have about the same mass.  The electron has 1/1,836 the mass of the proton.</a:t>
            </a:r>
            <a:endParaRPr lang="en-US" sz="2000">
              <a:latin typeface="Times" charset="0"/>
            </a:endParaRPr>
          </a:p>
        </p:txBody>
      </p:sp>
      <p:sp>
        <p:nvSpPr>
          <p:cNvPr id="38938" name="Oval 56"/>
          <p:cNvSpPr>
            <a:spLocks noChangeArrowheads="1"/>
          </p:cNvSpPr>
          <p:nvPr/>
        </p:nvSpPr>
        <p:spPr bwMode="auto">
          <a:xfrm>
            <a:off x="1419225" y="3546475"/>
            <a:ext cx="182563" cy="182563"/>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75833" name="Oval 57"/>
          <p:cNvSpPr>
            <a:spLocks noChangeArrowheads="1"/>
          </p:cNvSpPr>
          <p:nvPr/>
        </p:nvSpPr>
        <p:spPr bwMode="auto">
          <a:xfrm>
            <a:off x="1419225" y="3875088"/>
            <a:ext cx="182563" cy="18256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prstTxWarp prst="textNoShape">
              <a:avLst/>
            </a:prstTxWarp>
          </a:bodyPr>
          <a:lstStyle/>
          <a:p>
            <a:pPr>
              <a:defRPr/>
            </a:pPr>
            <a:endParaRPr lang="en-US"/>
          </a:p>
        </p:txBody>
      </p:sp>
      <p:sp>
        <p:nvSpPr>
          <p:cNvPr id="38940" name="Oval 58"/>
          <p:cNvSpPr>
            <a:spLocks noChangeArrowheads="1"/>
          </p:cNvSpPr>
          <p:nvPr/>
        </p:nvSpPr>
        <p:spPr bwMode="auto">
          <a:xfrm>
            <a:off x="1465263" y="4184650"/>
            <a:ext cx="92075" cy="92075"/>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41" name="Oval 59"/>
          <p:cNvSpPr>
            <a:spLocks noChangeArrowheads="1"/>
          </p:cNvSpPr>
          <p:nvPr/>
        </p:nvSpPr>
        <p:spPr bwMode="auto">
          <a:xfrm>
            <a:off x="6284913" y="4614863"/>
            <a:ext cx="92075" cy="92075"/>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38942" name="Oval 60"/>
          <p:cNvSpPr>
            <a:spLocks noChangeArrowheads="1"/>
          </p:cNvSpPr>
          <p:nvPr/>
        </p:nvSpPr>
        <p:spPr bwMode="auto">
          <a:xfrm>
            <a:off x="7329488" y="4640263"/>
            <a:ext cx="92075" cy="92075"/>
          </a:xfrm>
          <a:prstGeom prst="ellipse">
            <a:avLst/>
          </a:prstGeom>
          <a:gradFill rotWithShape="0">
            <a:gsLst>
              <a:gs pos="0">
                <a:srgbClr val="008000"/>
              </a:gs>
              <a:gs pos="100000">
                <a:srgbClr val="002F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0962" name="Rectangle 1051"/>
          <p:cNvSpPr>
            <a:spLocks noChangeArrowheads="1"/>
          </p:cNvSpPr>
          <p:nvPr/>
        </p:nvSpPr>
        <p:spPr bwMode="auto">
          <a:xfrm>
            <a:off x="5341938" y="6348413"/>
            <a:ext cx="3506787" cy="347662"/>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40963" name="Rectangle 1044"/>
          <p:cNvSpPr>
            <a:spLocks noGrp="1" noChangeArrowheads="1"/>
          </p:cNvSpPr>
          <p:nvPr>
            <p:ph type="body" idx="1"/>
          </p:nvPr>
        </p:nvSpPr>
        <p:spPr>
          <a:xfrm>
            <a:off x="149225" y="906463"/>
            <a:ext cx="8782050" cy="5951537"/>
          </a:xfrm>
        </p:spPr>
        <p:txBody>
          <a:bodyPr/>
          <a:lstStyle/>
          <a:p>
            <a:pPr eaLnBrk="1" hangingPunct="1">
              <a:buFontTx/>
              <a:buNone/>
            </a:pPr>
            <a:r>
              <a:rPr lang="en-US" sz="2000">
                <a:ea typeface="ＭＳ Ｐゴシック" charset="-128"/>
                <a:cs typeface="ＭＳ Ｐゴシック" charset="-128"/>
              </a:rPr>
              <a:t>Suppose that we could make a hydrogen atom bigger by a factor of 10</a:t>
            </a:r>
            <a:r>
              <a:rPr lang="en-US" sz="2000" b="1" baseline="30000">
                <a:ea typeface="ＭＳ Ｐゴシック" charset="-128"/>
                <a:cs typeface="ＭＳ Ｐゴシック" charset="-128"/>
              </a:rPr>
              <a:t>12</a:t>
            </a:r>
            <a:r>
              <a:rPr lang="en-US" sz="2000" b="1">
                <a:ea typeface="ＭＳ Ｐゴシック" charset="-128"/>
                <a:cs typeface="ＭＳ Ｐゴシック" charset="-128"/>
              </a:rPr>
              <a:t>.</a:t>
            </a:r>
          </a:p>
          <a:p>
            <a:pPr eaLnBrk="1" hangingPunct="1">
              <a:buFontTx/>
              <a:buNone/>
            </a:pPr>
            <a:endParaRPr lang="en-US" sz="1200">
              <a:ea typeface="ＭＳ Ｐゴシック" charset="-128"/>
              <a:cs typeface="ＭＳ Ｐゴシック" charset="-128"/>
            </a:endParaRPr>
          </a:p>
          <a:p>
            <a:pPr eaLnBrk="1" hangingPunct="1">
              <a:spcBef>
                <a:spcPct val="0"/>
              </a:spcBef>
              <a:buFontTx/>
              <a:buNone/>
            </a:pPr>
            <a:r>
              <a:rPr lang="en-US" sz="2000">
                <a:ea typeface="ＭＳ Ｐゴシック" charset="-128"/>
                <a:cs typeface="ＭＳ Ｐゴシック" charset="-128"/>
              </a:rPr>
              <a:t>The nucleus now has a diameter of 1.6 mm — it is the size of a grape seed.          The innermost possible electron orbit is the size of a football field.  The next orbit is the size of 4.5 football fields.</a:t>
            </a: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eaLnBrk="1" hangingPunct="1">
              <a:buFontTx/>
              <a:buNone/>
            </a:pPr>
            <a:endParaRPr lang="en-US">
              <a:ea typeface="ＭＳ Ｐゴシック" charset="-128"/>
              <a:cs typeface="ＭＳ Ｐゴシック" charset="-128"/>
            </a:endParaRPr>
          </a:p>
          <a:p>
            <a:pPr algn="ctr" eaLnBrk="1" hangingPunct="1">
              <a:buFontTx/>
              <a:buNone/>
            </a:pPr>
            <a:endParaRPr lang="en-US" sz="2000">
              <a:ea typeface="ＭＳ Ｐゴシック" charset="-128"/>
              <a:cs typeface="ＭＳ Ｐゴシック" charset="-128"/>
            </a:endParaRPr>
          </a:p>
          <a:p>
            <a:pPr eaLnBrk="1" hangingPunct="1">
              <a:buFontTx/>
              <a:buNone/>
            </a:pPr>
            <a:endParaRPr lang="en-US" sz="2000">
              <a:ea typeface="ＭＳ Ｐゴシック" charset="-128"/>
              <a:cs typeface="ＭＳ Ｐゴシック" charset="-128"/>
            </a:endParaRPr>
          </a:p>
          <a:p>
            <a:pPr eaLnBrk="1" hangingPunct="1">
              <a:buFontTx/>
              <a:buNone/>
            </a:pPr>
            <a:r>
              <a:rPr lang="en-US" sz="2000">
                <a:ea typeface="ＭＳ Ｐゴシック" charset="-128"/>
                <a:cs typeface="ＭＳ Ｐゴシック" charset="-128"/>
              </a:rPr>
              <a:t>The electron is too small to see.                        So: </a:t>
            </a:r>
            <a:r>
              <a:rPr lang="en-US" sz="2000" b="1">
                <a:solidFill>
                  <a:schemeClr val="accent2"/>
                </a:solidFill>
                <a:ea typeface="ＭＳ Ｐゴシック" charset="-128"/>
                <a:cs typeface="ＭＳ Ｐゴシック" charset="-128"/>
              </a:rPr>
              <a:t>An atom is mostly empty space</a:t>
            </a:r>
            <a:r>
              <a:rPr lang="en-US" sz="2000">
                <a:solidFill>
                  <a:schemeClr val="accent2"/>
                </a:solidFill>
                <a:ea typeface="ＭＳ Ｐゴシック" charset="-128"/>
                <a:cs typeface="ＭＳ Ｐゴシック" charset="-128"/>
              </a:rPr>
              <a:t>!</a:t>
            </a:r>
            <a:endParaRPr lang="en-US">
              <a:ea typeface="ＭＳ Ｐゴシック" charset="-128"/>
              <a:cs typeface="ＭＳ Ｐゴシック" charset="-128"/>
            </a:endParaRPr>
          </a:p>
        </p:txBody>
      </p:sp>
      <p:grpSp>
        <p:nvGrpSpPr>
          <p:cNvPr id="40964" name="Group 1026"/>
          <p:cNvGrpSpPr>
            <a:grpSpLocks/>
          </p:cNvGrpSpPr>
          <p:nvPr/>
        </p:nvGrpSpPr>
        <p:grpSpPr bwMode="auto">
          <a:xfrm>
            <a:off x="2678113" y="2176463"/>
            <a:ext cx="3794125" cy="3794125"/>
            <a:chOff x="1687" y="1311"/>
            <a:chExt cx="2390" cy="2390"/>
          </a:xfrm>
        </p:grpSpPr>
        <p:sp>
          <p:nvSpPr>
            <p:cNvPr id="40983" name="Rectangle 1027"/>
            <p:cNvSpPr>
              <a:spLocks noChangeArrowheads="1"/>
            </p:cNvSpPr>
            <p:nvPr/>
          </p:nvSpPr>
          <p:spPr bwMode="auto">
            <a:xfrm>
              <a:off x="2641" y="2383"/>
              <a:ext cx="481" cy="24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40984" name="Rectangle 1028"/>
            <p:cNvSpPr>
              <a:spLocks noChangeArrowheads="1"/>
            </p:cNvSpPr>
            <p:nvPr/>
          </p:nvSpPr>
          <p:spPr bwMode="auto">
            <a:xfrm>
              <a:off x="2642" y="2383"/>
              <a:ext cx="56" cy="246"/>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0985" name="Rectangle 1029"/>
            <p:cNvSpPr>
              <a:spLocks noChangeArrowheads="1"/>
            </p:cNvSpPr>
            <p:nvPr/>
          </p:nvSpPr>
          <p:spPr bwMode="auto">
            <a:xfrm>
              <a:off x="3063" y="2383"/>
              <a:ext cx="56" cy="246"/>
            </a:xfrm>
            <a:prstGeom prst="rect">
              <a:avLst/>
            </a:prstGeom>
            <a:solidFill>
              <a:srgbClr val="808000"/>
            </a:solidFill>
            <a:ln w="9525">
              <a:solidFill>
                <a:schemeClr val="tx1"/>
              </a:solidFill>
              <a:miter lim="800000"/>
              <a:headEnd/>
              <a:tailEnd/>
            </a:ln>
          </p:spPr>
          <p:txBody>
            <a:bodyPr wrap="none" anchor="ctr">
              <a:prstTxWarp prst="textNoShape">
                <a:avLst/>
              </a:prstTxWarp>
            </a:bodyPr>
            <a:lstStyle/>
            <a:p>
              <a:endParaRPr lang="en-US"/>
            </a:p>
          </p:txBody>
        </p:sp>
        <p:sp>
          <p:nvSpPr>
            <p:cNvPr id="40986" name="Oval 1030"/>
            <p:cNvSpPr>
              <a:spLocks noChangeAspect="1" noChangeArrowheads="1"/>
            </p:cNvSpPr>
            <p:nvPr/>
          </p:nvSpPr>
          <p:spPr bwMode="auto">
            <a:xfrm>
              <a:off x="2642" y="2266"/>
              <a:ext cx="480" cy="48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0987" name="Oval 1031"/>
            <p:cNvSpPr>
              <a:spLocks noChangeAspect="1" noChangeArrowheads="1"/>
            </p:cNvSpPr>
            <p:nvPr/>
          </p:nvSpPr>
          <p:spPr bwMode="auto">
            <a:xfrm>
              <a:off x="1687" y="1311"/>
              <a:ext cx="2390" cy="239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grpSp>
      <p:grpSp>
        <p:nvGrpSpPr>
          <p:cNvPr id="40965" name="Group 1032"/>
          <p:cNvGrpSpPr>
            <a:grpSpLocks/>
          </p:cNvGrpSpPr>
          <p:nvPr/>
        </p:nvGrpSpPr>
        <p:grpSpPr bwMode="auto">
          <a:xfrm>
            <a:off x="4343400" y="3875088"/>
            <a:ext cx="463550" cy="401637"/>
            <a:chOff x="2736" y="2381"/>
            <a:chExt cx="292" cy="253"/>
          </a:xfrm>
        </p:grpSpPr>
        <p:sp>
          <p:nvSpPr>
            <p:cNvPr id="40972" name="Line 1033"/>
            <p:cNvSpPr>
              <a:spLocks noChangeShapeType="1"/>
            </p:cNvSpPr>
            <p:nvPr/>
          </p:nvSpPr>
          <p:spPr bwMode="auto">
            <a:xfrm>
              <a:off x="2911"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3" name="Line 1034"/>
            <p:cNvSpPr>
              <a:spLocks noChangeShapeType="1"/>
            </p:cNvSpPr>
            <p:nvPr/>
          </p:nvSpPr>
          <p:spPr bwMode="auto">
            <a:xfrm>
              <a:off x="2940"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4" name="Line 1035"/>
            <p:cNvSpPr>
              <a:spLocks noChangeShapeType="1"/>
            </p:cNvSpPr>
            <p:nvPr/>
          </p:nvSpPr>
          <p:spPr bwMode="auto">
            <a:xfrm>
              <a:off x="2969"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5" name="Line 1036"/>
            <p:cNvSpPr>
              <a:spLocks noChangeShapeType="1"/>
            </p:cNvSpPr>
            <p:nvPr/>
          </p:nvSpPr>
          <p:spPr bwMode="auto">
            <a:xfrm>
              <a:off x="2998" y="2381"/>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6" name="Line 1037"/>
            <p:cNvSpPr>
              <a:spLocks noChangeShapeType="1"/>
            </p:cNvSpPr>
            <p:nvPr/>
          </p:nvSpPr>
          <p:spPr bwMode="auto">
            <a:xfrm>
              <a:off x="3028" y="2381"/>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7" name="Line 1038"/>
            <p:cNvSpPr>
              <a:spLocks noChangeShapeType="1"/>
            </p:cNvSpPr>
            <p:nvPr/>
          </p:nvSpPr>
          <p:spPr bwMode="auto">
            <a:xfrm>
              <a:off x="2736"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8" name="Line 1039"/>
            <p:cNvSpPr>
              <a:spLocks noChangeShapeType="1"/>
            </p:cNvSpPr>
            <p:nvPr/>
          </p:nvSpPr>
          <p:spPr bwMode="auto">
            <a:xfrm>
              <a:off x="2765"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79" name="Line 1040"/>
            <p:cNvSpPr>
              <a:spLocks noChangeShapeType="1"/>
            </p:cNvSpPr>
            <p:nvPr/>
          </p:nvSpPr>
          <p:spPr bwMode="auto">
            <a:xfrm>
              <a:off x="2794"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0" name="Line 1041"/>
            <p:cNvSpPr>
              <a:spLocks noChangeShapeType="1"/>
            </p:cNvSpPr>
            <p:nvPr/>
          </p:nvSpPr>
          <p:spPr bwMode="auto">
            <a:xfrm>
              <a:off x="2823" y="2382"/>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1" name="Line 1042"/>
            <p:cNvSpPr>
              <a:spLocks noChangeShapeType="1"/>
            </p:cNvSpPr>
            <p:nvPr/>
          </p:nvSpPr>
          <p:spPr bwMode="auto">
            <a:xfrm>
              <a:off x="2852" y="2381"/>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982" name="Line 1043"/>
            <p:cNvSpPr>
              <a:spLocks noChangeShapeType="1"/>
            </p:cNvSpPr>
            <p:nvPr/>
          </p:nvSpPr>
          <p:spPr bwMode="auto">
            <a:xfrm>
              <a:off x="2882" y="2381"/>
              <a:ext cx="0" cy="252"/>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40966" name="Rectangle 1045"/>
          <p:cNvSpPr>
            <a:spLocks noGrp="1" noChangeArrowheads="1"/>
          </p:cNvSpPr>
          <p:nvPr>
            <p:ph type="title"/>
          </p:nvPr>
        </p:nvSpPr>
        <p:spPr>
          <a:xfrm>
            <a:off x="228600" y="114300"/>
            <a:ext cx="8686800" cy="762000"/>
          </a:xfrm>
        </p:spPr>
        <p:txBody>
          <a:bodyPr/>
          <a:lstStyle/>
          <a:p>
            <a:pPr eaLnBrk="1" hangingPunct="1"/>
            <a:r>
              <a:rPr lang="en-US">
                <a:ea typeface="ＭＳ Ｐゴシック" charset="-128"/>
                <a:cs typeface="ＭＳ Ｐゴシック" charset="-128"/>
              </a:rPr>
              <a:t>A Scale Model of the Hydrogen Atom</a:t>
            </a:r>
          </a:p>
        </p:txBody>
      </p:sp>
      <p:sp>
        <p:nvSpPr>
          <p:cNvPr id="40967" name="Oval 1046"/>
          <p:cNvSpPr>
            <a:spLocks noChangeArrowheads="1"/>
          </p:cNvSpPr>
          <p:nvPr/>
        </p:nvSpPr>
        <p:spPr bwMode="auto">
          <a:xfrm>
            <a:off x="4565650" y="4076700"/>
            <a:ext cx="19050" cy="1905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0968" name="Line 1047"/>
          <p:cNvSpPr>
            <a:spLocks noChangeShapeType="1"/>
          </p:cNvSpPr>
          <p:nvPr/>
        </p:nvSpPr>
        <p:spPr bwMode="auto">
          <a:xfrm flipH="1" flipV="1">
            <a:off x="4613275" y="4171950"/>
            <a:ext cx="200025" cy="457200"/>
          </a:xfrm>
          <a:prstGeom prst="line">
            <a:avLst/>
          </a:prstGeom>
          <a:noFill/>
          <a:ln w="9525">
            <a:solidFill>
              <a:srgbClr val="FF3300"/>
            </a:solidFill>
            <a:round/>
            <a:headEnd/>
            <a:tailEnd type="triangle" w="med" len="med"/>
          </a:ln>
        </p:spPr>
        <p:txBody>
          <a:bodyPr wrap="none" anchor="ctr">
            <a:prstTxWarp prst="textNoShape">
              <a:avLst/>
            </a:prstTxWarp>
          </a:bodyPr>
          <a:lstStyle/>
          <a:p>
            <a:endParaRPr lang="en-US"/>
          </a:p>
        </p:txBody>
      </p:sp>
      <p:sp>
        <p:nvSpPr>
          <p:cNvPr id="40969" name="Text Box 1048"/>
          <p:cNvSpPr txBox="1">
            <a:spLocks noChangeArrowheads="1"/>
          </p:cNvSpPr>
          <p:nvPr/>
        </p:nvSpPr>
        <p:spPr bwMode="auto">
          <a:xfrm>
            <a:off x="4273550" y="4548188"/>
            <a:ext cx="1127125" cy="336550"/>
          </a:xfrm>
          <a:prstGeom prst="rect">
            <a:avLst/>
          </a:prstGeom>
          <a:noFill/>
          <a:ln w="9525">
            <a:noFill/>
            <a:miter lim="800000"/>
            <a:headEnd/>
            <a:tailEnd/>
          </a:ln>
        </p:spPr>
        <p:txBody>
          <a:bodyPr wrap="none">
            <a:prstTxWarp prst="textNoShape">
              <a:avLst/>
            </a:prstTxWarp>
            <a:spAutoFit/>
          </a:bodyPr>
          <a:lstStyle/>
          <a:p>
            <a:pPr algn="ctr"/>
            <a:r>
              <a:rPr lang="en-US" sz="1600">
                <a:latin typeface="Times" charset="0"/>
              </a:rPr>
              <a:t>Grape Seed</a:t>
            </a:r>
            <a:endParaRPr lang="en-US">
              <a:latin typeface="Times" charset="0"/>
            </a:endParaRPr>
          </a:p>
        </p:txBody>
      </p:sp>
      <p:sp>
        <p:nvSpPr>
          <p:cNvPr id="40970" name="Text Box 1049"/>
          <p:cNvSpPr txBox="1">
            <a:spLocks noChangeArrowheads="1"/>
          </p:cNvSpPr>
          <p:nvPr/>
        </p:nvSpPr>
        <p:spPr bwMode="auto">
          <a:xfrm>
            <a:off x="4057650" y="3360738"/>
            <a:ext cx="1036638" cy="336550"/>
          </a:xfrm>
          <a:prstGeom prst="rect">
            <a:avLst/>
          </a:prstGeom>
          <a:noFill/>
          <a:ln w="9525">
            <a:noFill/>
            <a:miter lim="800000"/>
            <a:headEnd/>
            <a:tailEnd/>
          </a:ln>
        </p:spPr>
        <p:txBody>
          <a:bodyPr wrap="none">
            <a:prstTxWarp prst="textNoShape">
              <a:avLst/>
            </a:prstTxWarp>
            <a:spAutoFit/>
          </a:bodyPr>
          <a:lstStyle/>
          <a:p>
            <a:pPr algn="ctr"/>
            <a:r>
              <a:rPr lang="en-US" sz="1600">
                <a:latin typeface="Times" charset="0"/>
              </a:rPr>
              <a:t>First Orbit</a:t>
            </a:r>
            <a:endParaRPr lang="en-US">
              <a:latin typeface="Times" charset="0"/>
            </a:endParaRPr>
          </a:p>
        </p:txBody>
      </p:sp>
      <p:sp>
        <p:nvSpPr>
          <p:cNvPr id="40971" name="Text Box 1050"/>
          <p:cNvSpPr txBox="1">
            <a:spLocks noChangeArrowheads="1"/>
          </p:cNvSpPr>
          <p:nvPr/>
        </p:nvSpPr>
        <p:spPr bwMode="auto">
          <a:xfrm>
            <a:off x="5711825" y="3641725"/>
            <a:ext cx="1312863" cy="336550"/>
          </a:xfrm>
          <a:prstGeom prst="rect">
            <a:avLst/>
          </a:prstGeom>
          <a:noFill/>
          <a:ln w="9525">
            <a:noFill/>
            <a:miter lim="800000"/>
            <a:headEnd/>
            <a:tailEnd/>
          </a:ln>
        </p:spPr>
        <p:txBody>
          <a:bodyPr wrap="none">
            <a:prstTxWarp prst="textNoShape">
              <a:avLst/>
            </a:prstTxWarp>
            <a:spAutoFit/>
          </a:bodyPr>
          <a:lstStyle/>
          <a:p>
            <a:pPr algn="ctr"/>
            <a:r>
              <a:rPr lang="en-US" sz="1600">
                <a:latin typeface="Times" charset="0"/>
              </a:rPr>
              <a:t>Second  Orbit</a:t>
            </a:r>
            <a:endParaRPr lang="en-US">
              <a:latin typeface="Times"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35885</TotalTime>
  <Words>3205</Words>
  <Application>Microsoft Macintosh PowerPoint</Application>
  <PresentationFormat>On-screen Show (4:3)</PresentationFormat>
  <Paragraphs>376</Paragraphs>
  <Slides>32</Slides>
  <Notes>32</Notes>
  <HiddenSlides>0</HiddenSlides>
  <MMClips>0</MMClips>
  <ScaleCrop>false</ScaleCrop>
  <HeadingPairs>
    <vt:vector size="8" baseType="variant">
      <vt:variant>
        <vt:lpstr>Fonts Used</vt:lpstr>
      </vt:variant>
      <vt:variant>
        <vt:i4>6</vt:i4>
      </vt:variant>
      <vt:variant>
        <vt:lpstr>Design Template</vt:lpstr>
      </vt:variant>
      <vt:variant>
        <vt:i4>3</vt:i4>
      </vt:variant>
      <vt:variant>
        <vt:lpstr>Embedded OLE Servers</vt:lpstr>
      </vt:variant>
      <vt:variant>
        <vt:i4>1</vt:i4>
      </vt:variant>
      <vt:variant>
        <vt:lpstr>Slide Titles</vt:lpstr>
      </vt:variant>
      <vt:variant>
        <vt:i4>32</vt:i4>
      </vt:variant>
    </vt:vector>
  </HeadingPairs>
  <TitlesOfParts>
    <vt:vector size="42" baseType="lpstr">
      <vt:lpstr>Times New Roman</vt:lpstr>
      <vt:lpstr>ＭＳ Ｐゴシック</vt:lpstr>
      <vt:lpstr>Arial</vt:lpstr>
      <vt:lpstr>Times</vt:lpstr>
      <vt:lpstr>Symbol</vt:lpstr>
      <vt:lpstr>Wingdings</vt:lpstr>
      <vt:lpstr>Default Design</vt:lpstr>
      <vt:lpstr>1_Default Design</vt:lpstr>
      <vt:lpstr>2_Default Design</vt:lpstr>
      <vt:lpstr>MS_ClipArt_Gallery</vt:lpstr>
      <vt:lpstr>Before Today’s Lecture</vt:lpstr>
      <vt:lpstr>Slide 2</vt:lpstr>
      <vt:lpstr>Review:  Spectra</vt:lpstr>
      <vt:lpstr>Continuous Spectra</vt:lpstr>
      <vt:lpstr>Review:  Black Body Spectra</vt:lpstr>
      <vt:lpstr>Constellation of Orion</vt:lpstr>
      <vt:lpstr>Electromagnetic Radiation</vt:lpstr>
      <vt:lpstr>Everything Is Made Of Atoms</vt:lpstr>
      <vt:lpstr>A Scale Model of the Hydrogen Atom</vt:lpstr>
      <vt:lpstr>A Scale Model of the Hydrogen Atom</vt:lpstr>
      <vt:lpstr>How Do We Know The Structure Of The Atom?</vt:lpstr>
      <vt:lpstr>The Bohr Atom</vt:lpstr>
      <vt:lpstr>Absorption and Emission of a Photon</vt:lpstr>
      <vt:lpstr>Spectra</vt:lpstr>
      <vt:lpstr>Kirchhoff’s Laws</vt:lpstr>
      <vt:lpstr>Absorption, Emission, and Continuous Spectra</vt:lpstr>
      <vt:lpstr>Examples of Emission Spectra</vt:lpstr>
      <vt:lpstr>Slide 18</vt:lpstr>
      <vt:lpstr>Hydrogen Atom Transitions</vt:lpstr>
      <vt:lpstr>Spectrum of Hydrogen</vt:lpstr>
      <vt:lpstr>Spectrum of a Hot Star With Strong Hydrogen Lines</vt:lpstr>
      <vt:lpstr>Atomic Processes: What Happens In Real Life</vt:lpstr>
      <vt:lpstr>Stellar Atmospheres</vt:lpstr>
      <vt:lpstr>Stellar Spectra</vt:lpstr>
      <vt:lpstr>Slide 25</vt:lpstr>
      <vt:lpstr>Spectral Types of Stars </vt:lpstr>
      <vt:lpstr>Spectral Types of Stars</vt:lpstr>
      <vt:lpstr>Compositions of Stars</vt:lpstr>
      <vt:lpstr>The spectrum of the Sun</vt:lpstr>
      <vt:lpstr>Stellar Velocities</vt:lpstr>
      <vt:lpstr>Doppler Effect</vt:lpstr>
      <vt:lpstr> Measuring Velocities Using The Doppler Effect </vt:lpstr>
    </vt:vector>
  </TitlesOfParts>
  <Company>McDonald Observatory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L. Gay</dc:creator>
  <cp:keywords/>
  <cp:lastModifiedBy>John Kormendy</cp:lastModifiedBy>
  <cp:revision>261</cp:revision>
  <cp:lastPrinted>2010-02-10T23:48:40Z</cp:lastPrinted>
  <dcterms:created xsi:type="dcterms:W3CDTF">2017-01-16T18:58:55Z</dcterms:created>
  <dcterms:modified xsi:type="dcterms:W3CDTF">2017-01-16T19:25:02Z</dcterms:modified>
</cp:coreProperties>
</file>